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3" r:id="rId2"/>
    <p:sldId id="264" r:id="rId3"/>
    <p:sldId id="266" r:id="rId4"/>
    <p:sldId id="267" r:id="rId5"/>
    <p:sldId id="268" r:id="rId6"/>
    <p:sldId id="265" r:id="rId7"/>
    <p:sldId id="271" r:id="rId8"/>
    <p:sldId id="269" r:id="rId9"/>
    <p:sldId id="270" r:id="rId10"/>
    <p:sldId id="272" r:id="rId11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79" autoAdjust="0"/>
    <p:restoredTop sz="86445" autoAdjust="0"/>
  </p:normalViewPr>
  <p:slideViewPr>
    <p:cSldViewPr>
      <p:cViewPr varScale="1">
        <p:scale>
          <a:sx n="119" d="100"/>
          <a:sy n="119" d="100"/>
        </p:scale>
        <p:origin x="-1014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0" y="283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5D8BB4-F9F7-42AF-91B5-F58789880A54}" type="datetimeFigureOut">
              <a:rPr lang="ko-KR" altLang="en-US" smtClean="0"/>
              <a:pPr/>
              <a:t>2015-09-16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DE30E-BEA1-4274-ACA5-75577947903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5485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829FF2-5533-40FC-8AEA-E097920589FF}" type="slidenum">
              <a:rPr lang="ko-KR" altLang="en-US" smtClean="0"/>
              <a:pPr>
                <a:defRPr/>
              </a:pPr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2523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0DE30E-BEA1-4274-ACA5-755779479033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200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 hasCustomPrompt="1"/>
          </p:nvPr>
        </p:nvSpPr>
        <p:spPr>
          <a:xfrm>
            <a:off x="785786" y="3500438"/>
            <a:ext cx="7643866" cy="2643206"/>
          </a:xfrm>
          <a:prstGeom prst="rect">
            <a:avLst/>
          </a:prstGeom>
        </p:spPr>
        <p:txBody>
          <a:bodyPr rtlCol="0">
            <a:noAutofit/>
          </a:bodyPr>
          <a:lstStyle>
            <a:lvl1pPr marL="0" indent="0" algn="ctr" rtl="0" eaLnBrk="1" fontAlgn="auto" latinLnBrk="1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 lang="ko-KR" altLang="en-US" sz="2200" b="1" kern="1200" baseline="0">
                <a:solidFill>
                  <a:schemeClr val="tx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ko-KR" dirty="0" smtClean="0"/>
              <a:t>Name</a:t>
            </a:r>
            <a:br>
              <a:rPr lang="en-US" altLang="ko-KR" dirty="0" smtClean="0"/>
            </a:br>
            <a:r>
              <a:rPr lang="en-US" altLang="ko-KR" dirty="0" smtClean="0"/>
              <a:t>DPNM Lab.</a:t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Dept. of Computer Science and Engineering</a:t>
            </a:r>
            <a:br>
              <a:rPr lang="en-US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POSTECH, Korea</a:t>
            </a:r>
            <a:br>
              <a:rPr lang="en-US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mail@postech.ac.kr</a:t>
            </a:r>
            <a:br>
              <a:rPr lang="en-US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altLang="ko-K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ko-KR" dirty="0" smtClean="0"/>
              <a:t>2009. </a:t>
            </a:r>
            <a:endParaRPr lang="ko-KR" alt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64400" y="500042"/>
            <a:ext cx="8215200" cy="2642400"/>
          </a:xfrm>
          <a:prstGeom prst="roundRect">
            <a:avLst>
              <a:gd name="adj" fmla="val 8387"/>
            </a:avLst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ctr">
              <a:defRPr sz="4400"/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-2728"/>
            <a:ext cx="8215338" cy="502770"/>
          </a:xfrm>
          <a:solidFill>
            <a:srgbClr val="4972BB">
              <a:alpha val="89804"/>
            </a:srgbClr>
          </a:solidFill>
        </p:spPr>
        <p:txBody>
          <a:bodyPr/>
          <a:lstStyle>
            <a:lvl1pPr algn="l">
              <a:defRPr sz="3600" b="1" baseline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85720" y="763589"/>
            <a:ext cx="8572560" cy="5594369"/>
          </a:xfrm>
          <a:prstGeom prst="rect">
            <a:avLst/>
          </a:prstGeom>
        </p:spPr>
        <p:txBody>
          <a:bodyPr>
            <a:normAutofit/>
          </a:bodyPr>
          <a:lstStyle>
            <a:lvl1pPr marL="396000" indent="-396000">
              <a:buFont typeface="Wingdings" pitchFamily="2" charset="2"/>
              <a:buChar char="v"/>
              <a:defRPr sz="2400" b="1" baseline="0">
                <a:solidFill>
                  <a:srgbClr val="326EBF"/>
                </a:solidFill>
                <a:latin typeface="Arial" pitchFamily="34" charset="0"/>
                <a:ea typeface="HY헤드라인M" pitchFamily="18" charset="-127"/>
              </a:defRPr>
            </a:lvl1pPr>
            <a:lvl2pPr>
              <a:buFontTx/>
              <a:buBlip>
                <a:blip r:embed="rId2"/>
              </a:buBlip>
              <a:defRPr sz="2000" b="0" baseline="0">
                <a:latin typeface="Arial" pitchFamily="34" charset="0"/>
                <a:ea typeface="HY헤드라인M" pitchFamily="18" charset="-127"/>
              </a:defRPr>
            </a:lvl2pPr>
            <a:lvl3pPr>
              <a:defRPr sz="1600" b="0" baseline="0">
                <a:latin typeface="Arial" pitchFamily="34" charset="0"/>
                <a:ea typeface="HY헤드라인M" pitchFamily="18" charset="-127"/>
              </a:defRPr>
            </a:lvl3pPr>
            <a:lvl4pPr>
              <a:defRPr sz="1400" b="0" baseline="0">
                <a:latin typeface="Arial" pitchFamily="34" charset="0"/>
                <a:ea typeface="HY헤드라인M" pitchFamily="18" charset="-127"/>
              </a:defRPr>
            </a:lvl4pPr>
            <a:lvl5pPr>
              <a:defRPr sz="1400" b="0" baseline="0">
                <a:latin typeface="Arial" pitchFamily="34" charset="0"/>
                <a:ea typeface="HY헤드라인M" pitchFamily="18" charset="-127"/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 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pic>
        <p:nvPicPr>
          <p:cNvPr id="4" name="Picture 6" descr="http://www.postechvision.org/image/logo/red_3.jpg"/>
          <p:cNvPicPr>
            <a:picLocks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15338" y="0"/>
            <a:ext cx="928662" cy="714356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제목 개체 틀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500042"/>
          </a:xfrm>
          <a:prstGeom prst="rect">
            <a:avLst/>
          </a:prstGeom>
          <a:solidFill>
            <a:srgbClr val="4972BB">
              <a:alpha val="89804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180000" tIns="46800" rIns="18000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제목 스타일 편집</a:t>
            </a: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0" y="6572272"/>
            <a:ext cx="9144000" cy="285752"/>
          </a:xfrm>
          <a:prstGeom prst="rect">
            <a:avLst/>
          </a:prstGeom>
          <a:solidFill>
            <a:srgbClr val="4972BB">
              <a:alpha val="89804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맑은 고딕"/>
              </a:rPr>
              <a:t>DPNM Lab.,</a:t>
            </a:r>
            <a:r>
              <a:rPr kumimoji="0" lang="en-US" altLang="ko-KR" sz="1400" b="1" baseline="0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맑은 고딕"/>
              </a:rPr>
              <a:t>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맑은 고딕"/>
              </a:rPr>
              <a:t>POSTECH	                          	</a:t>
            </a:r>
            <a:r>
              <a:rPr kumimoji="0" lang="en-US" altLang="ko-KR" sz="1400" b="1" baseline="0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맑은 고딕"/>
              </a:rPr>
              <a:t>                  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맑은 고딕"/>
              </a:rPr>
              <a:t>		   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맑은 고딕"/>
              </a:rPr>
              <a:t>		</a:t>
            </a:r>
            <a:fld id="{B7F5EAC2-D5EC-44B8-ABB9-9CE1C25C642E}" type="slidenum">
              <a:rPr kumimoji="0" lang="en-US" altLang="ko-KR" sz="1400" b="1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맑은 고딕"/>
              </a:rPr>
              <a:pPr algn="ctr">
                <a:defRPr/>
              </a:pPr>
              <a:t>‹#›</a:t>
            </a:fld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맑은 고딕"/>
              </a:rPr>
              <a:t>/8</a:t>
            </a:r>
            <a:endParaRPr kumimoji="0" lang="ko-KR" altLang="en-US" sz="1400" b="1" dirty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맑은 고딕"/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2277903" y="6572272"/>
            <a:ext cx="47423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맑은 고딕"/>
              </a:rPr>
              <a:t>CS490K - Internet of Things (</a:t>
            </a:r>
            <a:r>
              <a:rPr kumimoji="0" lang="en-US" altLang="ko-KR" sz="1400" b="1" dirty="0" err="1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맑은 고딕"/>
              </a:rPr>
              <a:t>IoT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맑은 고딕"/>
              </a:rPr>
              <a:t>)</a:t>
            </a:r>
            <a:endParaRPr lang="ko-KR" alt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lang="ko-KR" altLang="en-US" sz="3200" b="1" i="0" kern="1200" baseline="0" dirty="0" smtClean="0">
          <a:solidFill>
            <a:schemeClr val="bg1"/>
          </a:solidFill>
          <a:latin typeface="Arial" pitchFamily="34" charset="0"/>
          <a:ea typeface="HY헤드라인M" pitchFamily="18" charset="-127"/>
          <a:cs typeface="Arial Unicode MS" pitchFamily="50" charset="-127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Unicode MS" pitchFamily="50" charset="-127"/>
          <a:ea typeface="Arial Unicode MS" pitchFamily="50" charset="-127"/>
          <a:cs typeface="Arial Unicode MS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Unicode MS" pitchFamily="50" charset="-127"/>
          <a:ea typeface="Arial Unicode MS" pitchFamily="50" charset="-127"/>
          <a:cs typeface="Arial Unicode MS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Unicode MS" pitchFamily="50" charset="-127"/>
          <a:ea typeface="Arial Unicode MS" pitchFamily="50" charset="-127"/>
          <a:cs typeface="Arial Unicode MS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 Unicode MS" pitchFamily="50" charset="-127"/>
          <a:ea typeface="Arial Unicode MS" pitchFamily="50" charset="-127"/>
          <a:cs typeface="Arial Unicode MS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/>
          <a:ea typeface="맑은 고딕"/>
          <a:cs typeface="맑은 고딕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/>
          <a:ea typeface="맑은 고딕"/>
          <a:cs typeface="맑은 고딕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/>
          <a:ea typeface="맑은 고딕"/>
          <a:cs typeface="맑은 고딕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/>
          <a:ea typeface="맑은 고딕"/>
          <a:cs typeface="맑은 고딕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b="1" kern="1200">
          <a:solidFill>
            <a:schemeClr val="tx1"/>
          </a:solidFill>
          <a:latin typeface="+mn-ea"/>
          <a:ea typeface="+mn-ea"/>
          <a:cs typeface="Arial Unicode MS" pitchFamily="50" charset="-127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b="1" kern="1200">
          <a:solidFill>
            <a:schemeClr val="tx1"/>
          </a:solidFill>
          <a:latin typeface="+mn-ea"/>
          <a:ea typeface="+mn-ea"/>
          <a:cs typeface="Arial Unicode MS" pitchFamily="50" charset="-127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b="1" kern="1200">
          <a:solidFill>
            <a:schemeClr val="tx1"/>
          </a:solidFill>
          <a:latin typeface="+mn-ea"/>
          <a:ea typeface="+mn-ea"/>
          <a:cs typeface="Arial Unicode MS" pitchFamily="50" charset="-127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b="1" kern="1200">
          <a:solidFill>
            <a:schemeClr val="tx1"/>
          </a:solidFill>
          <a:latin typeface="+mn-ea"/>
          <a:ea typeface="+mn-ea"/>
          <a:cs typeface="Arial Unicode MS" pitchFamily="50" charset="-127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b="1" kern="1200">
          <a:solidFill>
            <a:schemeClr val="tx1"/>
          </a:solidFill>
          <a:latin typeface="+mn-ea"/>
          <a:ea typeface="+mn-ea"/>
          <a:cs typeface="Arial Unicode MS" pitchFamily="50" charset="-127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부제목 4"/>
          <p:cNvSpPr>
            <a:spLocks noGrp="1"/>
          </p:cNvSpPr>
          <p:nvPr>
            <p:ph type="subTitle" idx="1"/>
          </p:nvPr>
        </p:nvSpPr>
        <p:spPr>
          <a:xfrm>
            <a:off x="785786" y="3068960"/>
            <a:ext cx="7643866" cy="3240360"/>
          </a:xfrm>
        </p:spPr>
        <p:txBody>
          <a:bodyPr/>
          <a:lstStyle/>
          <a:p>
            <a:pPr>
              <a:defRPr/>
            </a:pPr>
            <a:r>
              <a:rPr lang="en-US" altLang="ko-KR" sz="2400" dirty="0"/>
              <a:t>Jonghwan </a:t>
            </a:r>
            <a:r>
              <a:rPr lang="en-US" altLang="ko-KR" sz="2400" dirty="0" smtClean="0"/>
              <a:t>Hyun</a:t>
            </a:r>
          </a:p>
          <a:p>
            <a:pPr>
              <a:defRPr/>
            </a:pPr>
            <a:endParaRPr lang="en-US" sz="2400" dirty="0" smtClean="0"/>
          </a:p>
          <a:p>
            <a:pPr>
              <a:defRPr/>
            </a:pPr>
            <a:r>
              <a:rPr lang="en-US" altLang="ko-KR" sz="1800" dirty="0" smtClean="0"/>
              <a:t>DPNM Lab.</a:t>
            </a:r>
          </a:p>
          <a:p>
            <a:pPr>
              <a:defRPr/>
            </a:pPr>
            <a:r>
              <a:rPr lang="en-US" altLang="ko-KR" sz="1800" dirty="0" smtClean="0"/>
              <a:t>Department </a:t>
            </a:r>
            <a:r>
              <a:rPr lang="en-US" altLang="ko-KR" sz="1800" dirty="0"/>
              <a:t>of Computer Science and Engineering, </a:t>
            </a:r>
            <a:r>
              <a:rPr lang="en-US" altLang="ko-KR" sz="1800" dirty="0" smtClean="0"/>
              <a:t>POSTECH</a:t>
            </a:r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r>
              <a:rPr lang="en-US" altLang="ko-KR" sz="1800" dirty="0" smtClean="0"/>
              <a:t>noraki</a:t>
            </a:r>
            <a:r>
              <a:rPr lang="en-US" sz="1800" dirty="0" smtClean="0"/>
              <a:t>@postech.ac.kr</a:t>
            </a:r>
          </a:p>
          <a:p>
            <a:pPr>
              <a:defRPr/>
            </a:pPr>
            <a:endParaRPr lang="en-US" sz="1800" dirty="0" smtClean="0"/>
          </a:p>
          <a:p>
            <a:pPr>
              <a:defRPr/>
            </a:pPr>
            <a:r>
              <a:rPr lang="en-US" sz="1800" dirty="0" smtClean="0"/>
              <a:t>Sep. 17, 2015</a:t>
            </a:r>
            <a:endParaRPr lang="ko-KR" altLang="en-US" sz="1800" dirty="0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464400" y="500042"/>
            <a:ext cx="8215200" cy="2136870"/>
          </a:xfrm>
        </p:spPr>
        <p:txBody>
          <a:bodyPr/>
          <a:lstStyle/>
          <a:p>
            <a:pPr latinLnBrk="0"/>
            <a:r>
              <a:rPr lang="en-US" altLang="ko-KR" sz="3600" dirty="0" smtClean="0"/>
              <a:t>Introduction to </a:t>
            </a:r>
            <a:r>
              <a:rPr lang="en-US" altLang="ko-KR" sz="3600" smtClean="0"/>
              <a:t>Raspberry Pi #2</a:t>
            </a:r>
            <a:endParaRPr lang="ko-KR" altLang="en-US" sz="3200" baseline="30000" dirty="0"/>
          </a:p>
        </p:txBody>
      </p:sp>
    </p:spTree>
  </p:cSld>
  <p:clrMapOvr>
    <a:masterClrMapping/>
  </p:clrMapOvr>
  <p:transition advTm="18440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/>
              <a:t>IoT</a:t>
            </a:r>
            <a:r>
              <a:rPr lang="en-US" altLang="ko-KR" dirty="0"/>
              <a:t> Assignment #3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ko-KR" dirty="0"/>
              <a:t>This assignment is to be done individually </a:t>
            </a:r>
            <a:r>
              <a:rPr lang="en-US" altLang="ko-KR" dirty="0" smtClean="0"/>
              <a:t>and is </a:t>
            </a:r>
            <a:r>
              <a:rPr lang="en-US" altLang="ko-KR" dirty="0"/>
              <a:t>worth a total of </a:t>
            </a:r>
            <a:r>
              <a:rPr lang="en-US" altLang="ko-KR" dirty="0" smtClean="0"/>
              <a:t>4% </a:t>
            </a:r>
            <a:r>
              <a:rPr lang="en-US" altLang="ko-KR" dirty="0"/>
              <a:t>of the final mark.</a:t>
            </a:r>
          </a:p>
          <a:p>
            <a:endParaRPr lang="en-US" altLang="ko-KR" dirty="0"/>
          </a:p>
          <a:p>
            <a:r>
              <a:rPr lang="en-US" altLang="ko-KR" dirty="0"/>
              <a:t>Please pick a platform from the following site:</a:t>
            </a:r>
          </a:p>
          <a:p>
            <a:pPr lvl="1"/>
            <a:r>
              <a:rPr lang="en-US" altLang="ko-KR" dirty="0"/>
              <a:t>https://www.iotivity.org</a:t>
            </a:r>
          </a:p>
          <a:p>
            <a:pPr lvl="1"/>
            <a:r>
              <a:rPr lang="en-US" altLang="ko-KR" dirty="0"/>
              <a:t>http://iotmobius.com</a:t>
            </a:r>
          </a:p>
          <a:p>
            <a:pPr lvl="1"/>
            <a:r>
              <a:rPr lang="en-US" altLang="ko-KR" dirty="0"/>
              <a:t>http://postscapes.com/internet-of-things-platforms</a:t>
            </a:r>
          </a:p>
          <a:p>
            <a:endParaRPr lang="en-US" altLang="ko-KR" dirty="0"/>
          </a:p>
          <a:p>
            <a:r>
              <a:rPr lang="en-US" altLang="ko-KR" dirty="0"/>
              <a:t>Study it and present it in class.</a:t>
            </a:r>
          </a:p>
          <a:p>
            <a:r>
              <a:rPr lang="en-US" altLang="ko-KR" dirty="0"/>
              <a:t>Your presentation should include:</a:t>
            </a:r>
          </a:p>
          <a:p>
            <a:pPr lvl="1"/>
            <a:r>
              <a:rPr lang="en-US" altLang="ko-KR" dirty="0" smtClean="0"/>
              <a:t>Description </a:t>
            </a:r>
            <a:r>
              <a:rPr lang="en-US" altLang="ko-KR" dirty="0"/>
              <a:t>of the platform</a:t>
            </a:r>
          </a:p>
          <a:p>
            <a:pPr lvl="1"/>
            <a:r>
              <a:rPr lang="en-US" altLang="ko-KR" dirty="0" smtClean="0"/>
              <a:t>Describe </a:t>
            </a:r>
            <a:r>
              <a:rPr lang="en-US" altLang="ko-KR" dirty="0"/>
              <a:t>what it provides and what it is designed for.</a:t>
            </a:r>
          </a:p>
          <a:p>
            <a:pPr lvl="1"/>
            <a:r>
              <a:rPr lang="en-US" altLang="ko-KR" dirty="0" smtClean="0"/>
              <a:t>Describe </a:t>
            </a:r>
            <a:r>
              <a:rPr lang="en-US" altLang="ko-KR" dirty="0"/>
              <a:t>how one can use it for developing an </a:t>
            </a:r>
            <a:r>
              <a:rPr lang="en-US" altLang="ko-KR" dirty="0" err="1"/>
              <a:t>IoT</a:t>
            </a:r>
            <a:r>
              <a:rPr lang="en-US" altLang="ko-KR" dirty="0"/>
              <a:t> system</a:t>
            </a:r>
          </a:p>
          <a:p>
            <a:pPr lvl="1"/>
            <a:r>
              <a:rPr lang="en-US" altLang="ko-KR" dirty="0" smtClean="0"/>
              <a:t>One </a:t>
            </a:r>
            <a:r>
              <a:rPr lang="en-US" altLang="ko-KR" dirty="0"/>
              <a:t>or more example </a:t>
            </a:r>
            <a:r>
              <a:rPr lang="en-US" altLang="ko-KR" dirty="0" err="1"/>
              <a:t>IoT</a:t>
            </a:r>
            <a:r>
              <a:rPr lang="en-US" altLang="ko-KR" dirty="0"/>
              <a:t> systems that have been </a:t>
            </a:r>
            <a:r>
              <a:rPr lang="en-US" altLang="ko-KR" dirty="0" smtClean="0"/>
              <a:t>developed </a:t>
            </a:r>
            <a:r>
              <a:rPr lang="en-US" altLang="ko-KR" dirty="0"/>
              <a:t>using it.</a:t>
            </a:r>
          </a:p>
          <a:p>
            <a:endParaRPr lang="en-US" altLang="ko-KR" dirty="0"/>
          </a:p>
          <a:p>
            <a:r>
              <a:rPr lang="en-US" altLang="ko-KR" dirty="0"/>
              <a:t>You may include one or more diagrams to describe the platform.</a:t>
            </a:r>
          </a:p>
          <a:p>
            <a:endParaRPr lang="en-US" altLang="ko-KR" dirty="0"/>
          </a:p>
          <a:p>
            <a:r>
              <a:rPr lang="en-US" altLang="ko-KR" dirty="0" smtClean="0"/>
              <a:t>Due: midnight</a:t>
            </a:r>
            <a:r>
              <a:rPr lang="en-US" altLang="ko-KR" dirty="0"/>
              <a:t>, Mon., Sept. </a:t>
            </a:r>
            <a:r>
              <a:rPr lang="en-US" altLang="ko-KR" dirty="0" smtClean="0"/>
              <a:t>28. 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Have fun!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7871945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Connecting to Raspberry Pi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Connect Raspberry Pi and your laptop using Ethernet cable</a:t>
            </a:r>
          </a:p>
          <a:p>
            <a:r>
              <a:rPr lang="en-US" altLang="ko-KR" dirty="0" smtClean="0"/>
              <a:t>Plug in power cable to Raspberry Pi</a:t>
            </a:r>
          </a:p>
          <a:p>
            <a:r>
              <a:rPr lang="en-US" altLang="ko-KR" dirty="0" smtClean="0"/>
              <a:t>IP settings for your laptop</a:t>
            </a:r>
          </a:p>
          <a:p>
            <a:pPr lvl="1"/>
            <a:r>
              <a:rPr lang="en-US" altLang="ko-KR" dirty="0" smtClean="0"/>
              <a:t>IP: 192.168.0.2</a:t>
            </a:r>
          </a:p>
          <a:p>
            <a:pPr lvl="1"/>
            <a:r>
              <a:rPr lang="en-US" altLang="ko-KR" dirty="0" err="1" smtClean="0"/>
              <a:t>Netmask</a:t>
            </a:r>
            <a:r>
              <a:rPr lang="en-US" altLang="ko-KR" dirty="0" smtClean="0"/>
              <a:t>: 255.255.255.0</a:t>
            </a:r>
          </a:p>
          <a:p>
            <a:r>
              <a:rPr lang="en-US" altLang="ko-KR" dirty="0" smtClean="0"/>
              <a:t>Connect to Raspberry pi </a:t>
            </a:r>
          </a:p>
          <a:p>
            <a:pPr lvl="1"/>
            <a:r>
              <a:rPr lang="en-US" altLang="ko-KR" dirty="0" smtClean="0"/>
              <a:t>Using SSH client (console)</a:t>
            </a:r>
          </a:p>
          <a:p>
            <a:pPr lvl="1"/>
            <a:r>
              <a:rPr lang="en-US" altLang="ko-KR" dirty="0" smtClean="0"/>
              <a:t>Using RDP client (GUI)</a:t>
            </a:r>
          </a:p>
          <a:p>
            <a:pPr lvl="1"/>
            <a:r>
              <a:rPr lang="en-US" altLang="ko-KR" dirty="0" smtClean="0"/>
              <a:t>IP: 192.168.0.1</a:t>
            </a:r>
          </a:p>
          <a:p>
            <a:pPr lvl="1"/>
            <a:r>
              <a:rPr lang="en-US" altLang="ko-KR" dirty="0" smtClean="0"/>
              <a:t>ID/PW: root/raspberry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6234411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200" dirty="0" smtClean="0"/>
              <a:t>Programming Tutorial – Blinking LED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Raspberry Pi On-board LED</a:t>
            </a:r>
          </a:p>
          <a:p>
            <a:pPr lvl="1"/>
            <a:r>
              <a:rPr lang="en-US" altLang="ko-KR" dirty="0"/>
              <a:t>OK (ACT):  SD card access </a:t>
            </a:r>
            <a:r>
              <a:rPr lang="en-US" altLang="ko-KR" dirty="0" smtClean="0"/>
              <a:t>indicator</a:t>
            </a:r>
          </a:p>
          <a:p>
            <a:pPr lvl="1"/>
            <a:r>
              <a:rPr lang="en-US" altLang="ko-KR" dirty="0" smtClean="0"/>
              <a:t>PWR: </a:t>
            </a:r>
            <a:r>
              <a:rPr lang="en-US" altLang="ko-KR" dirty="0"/>
              <a:t>5V input power present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FDX: </a:t>
            </a:r>
            <a:r>
              <a:rPr lang="en-US" altLang="ko-KR" dirty="0"/>
              <a:t>Ethernet Full Duplex connection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LNK: </a:t>
            </a:r>
            <a:r>
              <a:rPr lang="en-US" altLang="ko-KR" dirty="0"/>
              <a:t>Ethernet connection present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10M: </a:t>
            </a:r>
            <a:r>
              <a:rPr lang="en-US" altLang="ko-KR" dirty="0"/>
              <a:t>100 Mbps Ethernet </a:t>
            </a:r>
            <a:r>
              <a:rPr lang="en-US" altLang="ko-KR" dirty="0" smtClean="0"/>
              <a:t>connection</a:t>
            </a: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4669" y="3284984"/>
            <a:ext cx="4106230" cy="3284984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 bwMode="auto">
          <a:xfrm>
            <a:off x="7812360" y="3429000"/>
            <a:ext cx="1098611" cy="1138765"/>
          </a:xfrm>
          <a:prstGeom prst="rect">
            <a:avLst/>
          </a:prstGeom>
          <a:noFill/>
          <a:ln w="38100">
            <a:solidFill>
              <a:srgbClr val="FF000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380" tIns="45692" rIns="91380" bIns="45692"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49135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200" dirty="0" smtClean="0"/>
              <a:t>Programming Tutorial – Blinking LED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Which LED can be controlled by user?</a:t>
            </a:r>
          </a:p>
          <a:p>
            <a:pPr lvl="1"/>
            <a:r>
              <a:rPr lang="en-US" altLang="ko-KR" dirty="0"/>
              <a:t>PWR: hardwired to the on-board 3.3V </a:t>
            </a:r>
            <a:endParaRPr lang="en-US" altLang="ko-KR" dirty="0" smtClean="0"/>
          </a:p>
          <a:p>
            <a:pPr lvl="1"/>
            <a:r>
              <a:rPr lang="en-US" altLang="ko-KR" dirty="0"/>
              <a:t>FDX</a:t>
            </a:r>
            <a:r>
              <a:rPr lang="en-US" altLang="ko-KR" dirty="0" smtClean="0"/>
              <a:t>:</a:t>
            </a:r>
            <a:r>
              <a:rPr lang="en-US" altLang="ko-KR" dirty="0"/>
              <a:t> hardwired to the USB/Ethernet chip</a:t>
            </a:r>
          </a:p>
          <a:p>
            <a:pPr lvl="1"/>
            <a:r>
              <a:rPr lang="en-US" altLang="ko-KR" dirty="0" smtClean="0"/>
              <a:t>LNK: hardwired </a:t>
            </a:r>
            <a:r>
              <a:rPr lang="en-US" altLang="ko-KR" dirty="0"/>
              <a:t>to the USB/Ethernet chip</a:t>
            </a:r>
          </a:p>
          <a:p>
            <a:pPr lvl="1"/>
            <a:r>
              <a:rPr lang="en-US" altLang="ko-KR" dirty="0" smtClean="0"/>
              <a:t>10M: </a:t>
            </a:r>
            <a:r>
              <a:rPr lang="en-US" altLang="ko-KR" dirty="0"/>
              <a:t>hardwired to the USB/Ethernet </a:t>
            </a:r>
            <a:r>
              <a:rPr lang="en-US" altLang="ko-KR" dirty="0" smtClean="0"/>
              <a:t>chip</a:t>
            </a:r>
          </a:p>
          <a:p>
            <a:pPr lvl="1"/>
            <a:r>
              <a:rPr lang="en-US" altLang="ko-KR" dirty="0" smtClean="0"/>
              <a:t>OK (ACT): hardwired </a:t>
            </a:r>
            <a:r>
              <a:rPr lang="en-US" altLang="ko-KR" dirty="0"/>
              <a:t>to </a:t>
            </a:r>
            <a:r>
              <a:rPr lang="en-US" altLang="ko-KR" b="1" dirty="0"/>
              <a:t>GPIO </a:t>
            </a:r>
            <a:r>
              <a:rPr lang="en-US" altLang="ko-KR" b="1" dirty="0" smtClean="0"/>
              <a:t>16</a:t>
            </a:r>
            <a:endParaRPr lang="en-US" altLang="ko-KR" dirty="0" smtClean="0"/>
          </a:p>
          <a:p>
            <a:pPr lvl="2"/>
            <a:r>
              <a:rPr lang="en-US" altLang="ko-KR" sz="1800" dirty="0" smtClean="0"/>
              <a:t>Programmed </a:t>
            </a:r>
            <a:r>
              <a:rPr lang="en-US" altLang="ko-KR" sz="1800" dirty="0"/>
              <a:t>in the 'firmware' to indicate SD card activity</a:t>
            </a:r>
          </a:p>
          <a:p>
            <a:pPr lvl="1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058187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200" dirty="0"/>
              <a:t>Programming Tutorial – Blinking LED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Control ACT LED</a:t>
            </a:r>
          </a:p>
          <a:p>
            <a:pPr lvl="1"/>
            <a:r>
              <a:rPr lang="en-US" altLang="ko-KR" dirty="0" smtClean="0"/>
              <a:t>Available </a:t>
            </a:r>
            <a:r>
              <a:rPr lang="en-US" altLang="ko-KR" dirty="0"/>
              <a:t>as /sys/class/</a:t>
            </a:r>
            <a:r>
              <a:rPr lang="en-US" altLang="ko-KR" dirty="0" err="1"/>
              <a:t>leds</a:t>
            </a:r>
            <a:r>
              <a:rPr lang="en-US" altLang="ko-KR" dirty="0"/>
              <a:t>/led0</a:t>
            </a:r>
            <a:r>
              <a:rPr lang="en-US" altLang="ko-KR" dirty="0" smtClean="0"/>
              <a:t>/</a:t>
            </a:r>
          </a:p>
          <a:p>
            <a:pPr lvl="1"/>
            <a:r>
              <a:rPr lang="en-US" altLang="ko-KR" dirty="0"/>
              <a:t>The kernel LED driver, which controls led0, has "triggers" which let some other part of the kernel control the </a:t>
            </a:r>
            <a:r>
              <a:rPr lang="en-US" altLang="ko-KR" dirty="0" smtClean="0"/>
              <a:t>LED</a:t>
            </a:r>
          </a:p>
          <a:p>
            <a:pPr lvl="1"/>
            <a:r>
              <a:rPr lang="en-US" altLang="ko-KR" dirty="0" smtClean="0"/>
              <a:t>The </a:t>
            </a:r>
            <a:r>
              <a:rPr lang="en-US" altLang="ko-KR" dirty="0"/>
              <a:t>default trigger for the LED is 'mmc0', which makes it </a:t>
            </a:r>
            <a:r>
              <a:rPr lang="en-US" altLang="ko-KR" dirty="0" smtClean="0"/>
              <a:t>turns on </a:t>
            </a:r>
            <a:r>
              <a:rPr lang="en-US" altLang="ko-KR" dirty="0"/>
              <a:t>when the SD card is </a:t>
            </a:r>
            <a:r>
              <a:rPr lang="en-US" altLang="ko-KR" dirty="0" smtClean="0"/>
              <a:t>accessed</a:t>
            </a:r>
          </a:p>
          <a:p>
            <a:pPr lvl="1"/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endParaRPr lang="en-US" altLang="ko-KR" sz="300" dirty="0"/>
          </a:p>
          <a:p>
            <a:pPr lvl="1"/>
            <a:r>
              <a:rPr lang="en-US" altLang="ko-KR" dirty="0" smtClean="0"/>
              <a:t>Deactivate the trigger</a:t>
            </a:r>
          </a:p>
          <a:p>
            <a:pPr lvl="1"/>
            <a:endParaRPr lang="en-US" altLang="ko-KR" dirty="0"/>
          </a:p>
          <a:p>
            <a:pPr lvl="1"/>
            <a:r>
              <a:rPr lang="en-US" altLang="ko-KR" dirty="0" smtClean="0"/>
              <a:t>Turn on/off LED manually</a:t>
            </a:r>
          </a:p>
          <a:p>
            <a:pPr lvl="1"/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r>
              <a:rPr lang="en-US" altLang="ko-KR" dirty="0" smtClean="0"/>
              <a:t>Let the LED to </a:t>
            </a:r>
            <a:r>
              <a:rPr lang="en-US" altLang="ko-KR" dirty="0"/>
              <a:t>go back to its default function</a:t>
            </a:r>
            <a:endParaRPr lang="en-US" altLang="ko-KR" dirty="0" smtClean="0"/>
          </a:p>
          <a:p>
            <a:pPr lvl="1"/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1547664" y="2967335"/>
            <a:ext cx="626469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ko-KR" i="1" dirty="0" err="1"/>
              <a:t>root@raspberrypi</a:t>
            </a:r>
            <a:r>
              <a:rPr lang="en-US" altLang="ko-KR" i="1" dirty="0"/>
              <a:t>:~# cat /sys/class/</a:t>
            </a:r>
            <a:r>
              <a:rPr lang="en-US" altLang="ko-KR" i="1" dirty="0" err="1"/>
              <a:t>leds</a:t>
            </a:r>
            <a:r>
              <a:rPr lang="en-US" altLang="ko-KR" i="1" dirty="0"/>
              <a:t>/led0/trigger 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i="1" dirty="0"/>
              <a:t>none [mmc0]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2051720" y="4049335"/>
            <a:ext cx="45720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ko-KR" i="1" dirty="0">
                <a:solidFill>
                  <a:schemeClr val="dk1"/>
                </a:solidFill>
              </a:rPr>
              <a:t>echo none &gt;/</a:t>
            </a:r>
            <a:r>
              <a:rPr lang="en-US" altLang="ko-KR" i="1" dirty="0" smtClean="0">
                <a:solidFill>
                  <a:schemeClr val="dk1"/>
                </a:solidFill>
              </a:rPr>
              <a:t>sys/class/</a:t>
            </a:r>
            <a:r>
              <a:rPr lang="en-US" altLang="ko-KR" i="1" dirty="0" err="1" smtClean="0">
                <a:solidFill>
                  <a:schemeClr val="dk1"/>
                </a:solidFill>
              </a:rPr>
              <a:t>leds</a:t>
            </a:r>
            <a:r>
              <a:rPr lang="en-US" altLang="ko-KR" i="1" dirty="0" smtClean="0">
                <a:solidFill>
                  <a:schemeClr val="dk1"/>
                </a:solidFill>
              </a:rPr>
              <a:t>/led0/trigger</a:t>
            </a:r>
            <a:endParaRPr lang="ko-KR" altLang="en-US" i="1" dirty="0">
              <a:solidFill>
                <a:schemeClr val="dk1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051720" y="4869160"/>
            <a:ext cx="457200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ko-KR" i="1" dirty="0">
                <a:solidFill>
                  <a:schemeClr val="dk1"/>
                </a:solidFill>
              </a:rPr>
              <a:t>echo 1 &gt;/sys/class/</a:t>
            </a:r>
            <a:r>
              <a:rPr lang="en-US" altLang="ko-KR" i="1" dirty="0" err="1">
                <a:solidFill>
                  <a:schemeClr val="dk1"/>
                </a:solidFill>
              </a:rPr>
              <a:t>leds</a:t>
            </a:r>
            <a:r>
              <a:rPr lang="en-US" altLang="ko-KR" i="1" dirty="0">
                <a:solidFill>
                  <a:schemeClr val="dk1"/>
                </a:solidFill>
              </a:rPr>
              <a:t>/led0/brightness</a:t>
            </a:r>
            <a:br>
              <a:rPr lang="en-US" altLang="ko-KR" i="1" dirty="0">
                <a:solidFill>
                  <a:schemeClr val="dk1"/>
                </a:solidFill>
              </a:rPr>
            </a:br>
            <a:r>
              <a:rPr lang="en-US" altLang="ko-KR" i="1" dirty="0">
                <a:solidFill>
                  <a:schemeClr val="dk1"/>
                </a:solidFill>
              </a:rPr>
              <a:t>echo 0 &gt;/sys/class/</a:t>
            </a:r>
            <a:r>
              <a:rPr lang="en-US" altLang="ko-KR" i="1" dirty="0" err="1">
                <a:solidFill>
                  <a:schemeClr val="dk1"/>
                </a:solidFill>
              </a:rPr>
              <a:t>leds</a:t>
            </a:r>
            <a:r>
              <a:rPr lang="en-US" altLang="ko-KR" i="1" dirty="0">
                <a:solidFill>
                  <a:schemeClr val="dk1"/>
                </a:solidFill>
              </a:rPr>
              <a:t>/led0/brightness</a:t>
            </a:r>
            <a:endParaRPr lang="ko-KR" altLang="en-US" i="1" dirty="0">
              <a:solidFill>
                <a:schemeClr val="dk1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047900" y="5949280"/>
            <a:ext cx="447590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ko-KR" i="1" dirty="0">
                <a:solidFill>
                  <a:schemeClr val="dk1"/>
                </a:solidFill>
              </a:rPr>
              <a:t>echo mmc0 &gt;/sys/class/</a:t>
            </a:r>
            <a:r>
              <a:rPr lang="en-US" altLang="ko-KR" i="1" dirty="0" err="1">
                <a:solidFill>
                  <a:schemeClr val="dk1"/>
                </a:solidFill>
              </a:rPr>
              <a:t>leds</a:t>
            </a:r>
            <a:r>
              <a:rPr lang="en-US" altLang="ko-KR" i="1" dirty="0">
                <a:solidFill>
                  <a:schemeClr val="dk1"/>
                </a:solidFill>
              </a:rPr>
              <a:t>/led0/trigger</a:t>
            </a:r>
            <a:endParaRPr lang="ko-KR" altLang="en-US" i="1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5377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200" dirty="0"/>
              <a:t>Programming Tutorial – Blinking LED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Blinking ACT LED Using Python</a:t>
            </a:r>
          </a:p>
          <a:p>
            <a:pPr lvl="1"/>
            <a:r>
              <a:rPr lang="en-US" altLang="ko-KR" dirty="0" smtClean="0"/>
              <a:t>Use GPIO16 to control the LED</a:t>
            </a:r>
          </a:p>
          <a:p>
            <a:pPr lvl="1"/>
            <a:r>
              <a:rPr lang="en-US" altLang="ko-KR" dirty="0" smtClean="0"/>
              <a:t>Active-low </a:t>
            </a:r>
          </a:p>
          <a:p>
            <a:pPr lvl="2"/>
            <a:r>
              <a:rPr lang="en-US" altLang="ko-KR" dirty="0" smtClean="0"/>
              <a:t>LOW: turn the LED ON</a:t>
            </a:r>
          </a:p>
          <a:p>
            <a:pPr lvl="2"/>
            <a:r>
              <a:rPr lang="en-US" altLang="ko-KR" dirty="0" smtClean="0"/>
              <a:t>HIGH: turn the LED OFF</a:t>
            </a:r>
          </a:p>
          <a:p>
            <a:pPr lvl="1"/>
            <a:r>
              <a:rPr lang="en-US" altLang="ko-KR" dirty="0" smtClean="0"/>
              <a:t>Use Python GPIO library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2343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200" dirty="0"/>
              <a:t>Programming Tutorial – Blinking LED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Blinking ACT LED Using Python</a:t>
            </a:r>
          </a:p>
          <a:p>
            <a:pPr lvl="1"/>
            <a:r>
              <a:rPr lang="en-US" altLang="ko-KR" dirty="0" smtClean="0"/>
              <a:t>Include python GPIO module</a:t>
            </a:r>
          </a:p>
          <a:p>
            <a:pPr lvl="1"/>
            <a:endParaRPr lang="en-US" altLang="ko-KR" dirty="0"/>
          </a:p>
          <a:p>
            <a:pPr lvl="1"/>
            <a:r>
              <a:rPr lang="en-US" altLang="ko-KR" dirty="0" smtClean="0"/>
              <a:t>Pin numbering declaration</a:t>
            </a:r>
          </a:p>
          <a:p>
            <a:pPr lvl="2"/>
            <a:r>
              <a:rPr lang="en-US" altLang="ko-KR" dirty="0"/>
              <a:t>GPIO.BOARD – Board numbering scheme. The pin numbers follow the pin numbers on header </a:t>
            </a:r>
            <a:r>
              <a:rPr lang="en-US" altLang="ko-KR" dirty="0" smtClean="0"/>
              <a:t>P1</a:t>
            </a:r>
            <a:endParaRPr lang="en-US" altLang="ko-KR" dirty="0"/>
          </a:p>
          <a:p>
            <a:pPr lvl="2"/>
            <a:r>
              <a:rPr lang="en-US" altLang="ko-KR" dirty="0"/>
              <a:t>GPIO.BCM – Broadcom chip-specific pin numbers. These pin numbers follow the lower-level numbering system defined by the Raspberry Pi’s Broadcom-chip </a:t>
            </a:r>
            <a:r>
              <a:rPr lang="en-US" altLang="ko-KR" dirty="0" smtClean="0"/>
              <a:t>brain</a:t>
            </a:r>
          </a:p>
          <a:p>
            <a:pPr lvl="2"/>
            <a:endParaRPr lang="en-US" altLang="ko-KR" dirty="0"/>
          </a:p>
          <a:p>
            <a:pPr lvl="1"/>
            <a:r>
              <a:rPr lang="en-US" altLang="ko-KR" dirty="0" smtClean="0"/>
              <a:t>Set a Pin Mode</a:t>
            </a:r>
          </a:p>
          <a:p>
            <a:pPr lvl="1"/>
            <a:endParaRPr lang="en-US" altLang="ko-KR" dirty="0"/>
          </a:p>
          <a:p>
            <a:pPr lvl="1"/>
            <a:endParaRPr lang="en-US" altLang="ko-KR" dirty="0" smtClean="0"/>
          </a:p>
          <a:p>
            <a:pPr lvl="1"/>
            <a:r>
              <a:rPr lang="en-US" altLang="ko-KR" dirty="0" smtClean="0"/>
              <a:t>Digital Output 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1115616" y="1556792"/>
            <a:ext cx="676875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ko-KR" dirty="0" smtClean="0"/>
              <a:t>import </a:t>
            </a:r>
            <a:r>
              <a:rPr lang="en-US" altLang="ko-KR" dirty="0" err="1"/>
              <a:t>RPi.GPIO</a:t>
            </a:r>
            <a:r>
              <a:rPr lang="en-US" altLang="ko-KR" dirty="0"/>
              <a:t> as </a:t>
            </a:r>
            <a:r>
              <a:rPr lang="en-US" altLang="ko-KR" dirty="0" smtClean="0"/>
              <a:t>GPIO</a:t>
            </a:r>
            <a:endParaRPr lang="ko-KR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92" t="54602" r="50000" b="17884"/>
          <a:stretch/>
        </p:blipFill>
        <p:spPr bwMode="auto">
          <a:xfrm>
            <a:off x="5364088" y="3429000"/>
            <a:ext cx="3672408" cy="2666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1137647" y="3576664"/>
            <a:ext cx="316835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ko-KR" dirty="0" err="1" smtClean="0"/>
              <a:t>GPIO.setmode</a:t>
            </a:r>
            <a:r>
              <a:rPr lang="en-US" altLang="ko-KR" dirty="0" smtClean="0"/>
              <a:t>(GPIO.BCM)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1115616" y="4293096"/>
            <a:ext cx="374441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ko-KR" dirty="0" smtClean="0"/>
              <a:t># </a:t>
            </a:r>
            <a:r>
              <a:rPr lang="en-US" altLang="ko-KR" dirty="0" smtClean="0"/>
              <a:t>set up GPIO output channel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 err="1"/>
              <a:t>GPIO.setup</a:t>
            </a:r>
            <a:r>
              <a:rPr lang="en-US" altLang="ko-KR" dirty="0"/>
              <a:t>(16, GPIO.OUT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1115616" y="5410437"/>
            <a:ext cx="374441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ko-KR" dirty="0" smtClean="0"/>
              <a:t># LED On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err="1" smtClean="0"/>
              <a:t>GPIO.output</a:t>
            </a:r>
            <a:r>
              <a:rPr lang="en-US" altLang="ko-KR" dirty="0" smtClean="0"/>
              <a:t>(16</a:t>
            </a:r>
            <a:r>
              <a:rPr lang="en-US" altLang="ko-KR" dirty="0"/>
              <a:t>, GPIO.LOW</a:t>
            </a:r>
            <a:r>
              <a:rPr lang="en-US" altLang="ko-KR" dirty="0" smtClean="0"/>
              <a:t>)</a:t>
            </a:r>
          </a:p>
          <a:p>
            <a:r>
              <a:rPr lang="en-US" altLang="ko-KR" dirty="0"/>
              <a:t># </a:t>
            </a:r>
            <a:r>
              <a:rPr lang="en-US" altLang="ko-KR" dirty="0" smtClean="0"/>
              <a:t>LED Off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 err="1"/>
              <a:t>GPIO.output</a:t>
            </a:r>
            <a:r>
              <a:rPr lang="en-US" altLang="ko-KR" dirty="0"/>
              <a:t>(16, GPIO.HIGH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3786875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200" dirty="0"/>
              <a:t>Programming Tutorial – Blinking LED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Blinking ACT LED Using Python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395536" y="1278627"/>
            <a:ext cx="8317432" cy="3416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ko-KR" sz="1600" dirty="0"/>
              <a:t>#!/</a:t>
            </a:r>
            <a:r>
              <a:rPr lang="en-US" altLang="ko-KR" sz="1600" dirty="0" err="1"/>
              <a:t>usr</a:t>
            </a:r>
            <a:r>
              <a:rPr lang="en-US" altLang="ko-KR" sz="1600" dirty="0"/>
              <a:t>/bin/python</a:t>
            </a:r>
            <a:br>
              <a:rPr lang="en-US" altLang="ko-KR" sz="1600" dirty="0"/>
            </a:br>
            <a:r>
              <a:rPr lang="en-US" altLang="ko-KR" sz="800" dirty="0"/>
              <a:t/>
            </a:r>
            <a:br>
              <a:rPr lang="en-US" altLang="ko-KR" sz="800" dirty="0"/>
            </a:br>
            <a:r>
              <a:rPr lang="en-US" altLang="ko-KR" sz="1600" dirty="0"/>
              <a:t>import </a:t>
            </a:r>
            <a:r>
              <a:rPr lang="en-US" altLang="ko-KR" sz="1600" dirty="0" err="1"/>
              <a:t>RPi.GPIO</a:t>
            </a:r>
            <a:r>
              <a:rPr lang="en-US" altLang="ko-KR" sz="1600" dirty="0"/>
              <a:t> as GPIO</a:t>
            </a:r>
            <a:br>
              <a:rPr lang="en-US" altLang="ko-KR" sz="1600" dirty="0"/>
            </a:br>
            <a:r>
              <a:rPr lang="en-US" altLang="ko-KR" sz="1600" dirty="0"/>
              <a:t>from time import sleep</a:t>
            </a:r>
            <a:br>
              <a:rPr lang="en-US" altLang="ko-KR" sz="1600" dirty="0"/>
            </a:br>
            <a:r>
              <a:rPr lang="en-US" altLang="ko-KR" sz="800" dirty="0"/>
              <a:t/>
            </a:r>
            <a:br>
              <a:rPr lang="en-US" altLang="ko-KR" sz="800" dirty="0"/>
            </a:br>
            <a:r>
              <a:rPr lang="en-US" altLang="ko-KR" sz="1600" dirty="0" err="1" smtClean="0"/>
              <a:t>GPIO.setmode</a:t>
            </a:r>
            <a:r>
              <a:rPr lang="en-US" altLang="ko-KR" sz="1600" dirty="0"/>
              <a:t>(GPIO.BCM)	</a:t>
            </a:r>
            <a:r>
              <a:rPr lang="en-US" altLang="ko-KR" sz="1600" dirty="0" smtClean="0"/>
              <a:t>	# </a:t>
            </a:r>
            <a:r>
              <a:rPr lang="en-US" altLang="ko-KR" sz="1600" dirty="0"/>
              <a:t>Needs to be BCM. </a:t>
            </a:r>
            <a:r>
              <a:rPr lang="en-US" altLang="ko-KR" sz="1600" dirty="0"/>
              <a:t/>
            </a:r>
            <a:br>
              <a:rPr lang="en-US" altLang="ko-KR" sz="1600" dirty="0"/>
            </a:br>
            <a:r>
              <a:rPr lang="en-US" altLang="ko-KR" sz="1600" dirty="0" err="1" smtClean="0"/>
              <a:t>GPIO.setup</a:t>
            </a:r>
            <a:r>
              <a:rPr lang="en-US" altLang="ko-KR" sz="1600" dirty="0" smtClean="0"/>
              <a:t>(16</a:t>
            </a:r>
            <a:r>
              <a:rPr lang="en-US" altLang="ko-KR" sz="1600" dirty="0"/>
              <a:t>, GPIO.OUT</a:t>
            </a:r>
            <a:r>
              <a:rPr lang="en-US" altLang="ko-KR" sz="1600" dirty="0"/>
              <a:t>) </a:t>
            </a:r>
            <a:r>
              <a:rPr lang="en-US" altLang="ko-KR" sz="1600" dirty="0" smtClean="0"/>
              <a:t>		# Set </a:t>
            </a:r>
            <a:r>
              <a:rPr lang="en-US" altLang="ko-KR" sz="1600" dirty="0"/>
              <a:t>up GPIO output channel</a:t>
            </a:r>
            <a:r>
              <a:rPr lang="en-US" altLang="ko-KR" sz="1600" dirty="0"/>
              <a:t/>
            </a:r>
            <a:br>
              <a:rPr lang="en-US" altLang="ko-KR" sz="1600" dirty="0"/>
            </a:br>
            <a:r>
              <a:rPr lang="en-US" altLang="ko-KR" sz="800" dirty="0"/>
              <a:t/>
            </a:r>
            <a:br>
              <a:rPr lang="en-US" altLang="ko-KR" sz="800" dirty="0"/>
            </a:br>
            <a:r>
              <a:rPr lang="en-US" altLang="ko-KR" sz="1600" dirty="0"/>
              <a:t>try:</a:t>
            </a:r>
          </a:p>
          <a:p>
            <a:r>
              <a:rPr lang="en-US" altLang="ko-KR" sz="1600" dirty="0"/>
              <a:t> </a:t>
            </a:r>
            <a:r>
              <a:rPr lang="en-US" altLang="ko-KR" sz="1600" dirty="0"/>
              <a:t>   while 1:</a:t>
            </a:r>
          </a:p>
          <a:p>
            <a:r>
              <a:rPr lang="en-US" altLang="ko-KR" sz="1600" dirty="0" smtClean="0"/>
              <a:t>       </a:t>
            </a:r>
            <a:r>
              <a:rPr lang="en-US" altLang="ko-KR" sz="1600" dirty="0" err="1" smtClean="0"/>
              <a:t>GPIO.output</a:t>
            </a:r>
            <a:r>
              <a:rPr lang="en-US" altLang="ko-KR" sz="1600" dirty="0" smtClean="0"/>
              <a:t>(16</a:t>
            </a:r>
            <a:r>
              <a:rPr lang="en-US" altLang="ko-KR" sz="1600" dirty="0"/>
              <a:t>, GPIO.LOW</a:t>
            </a:r>
            <a:r>
              <a:rPr lang="en-US" altLang="ko-KR" sz="1600" dirty="0"/>
              <a:t>) </a:t>
            </a:r>
            <a:r>
              <a:rPr lang="en-US" altLang="ko-KR" sz="1600" dirty="0" smtClean="0"/>
              <a:t>	# LED On</a:t>
            </a:r>
            <a:r>
              <a:rPr lang="en-US" altLang="ko-KR" sz="1600" dirty="0"/>
              <a:t/>
            </a:r>
            <a:br>
              <a:rPr lang="en-US" altLang="ko-KR" sz="1600" dirty="0"/>
            </a:br>
            <a:r>
              <a:rPr lang="en-US" altLang="ko-KR" sz="1600" dirty="0"/>
              <a:t>   </a:t>
            </a:r>
            <a:r>
              <a:rPr lang="en-US" altLang="ko-KR" sz="1600" dirty="0" smtClean="0"/>
              <a:t>    sleep(2) 			# </a:t>
            </a:r>
            <a:r>
              <a:rPr lang="en-US" altLang="ko-KR" sz="1600" dirty="0"/>
              <a:t>Wait a bit</a:t>
            </a:r>
            <a:br>
              <a:rPr lang="en-US" altLang="ko-KR" sz="1600" dirty="0"/>
            </a:br>
            <a:r>
              <a:rPr lang="en-US" altLang="ko-KR" sz="1600" dirty="0" smtClean="0"/>
              <a:t>       </a:t>
            </a:r>
            <a:r>
              <a:rPr lang="en-US" altLang="ko-KR" sz="1600" dirty="0" err="1"/>
              <a:t>GPIO.output</a:t>
            </a:r>
            <a:r>
              <a:rPr lang="en-US" altLang="ko-KR" sz="1600" dirty="0"/>
              <a:t>(16, </a:t>
            </a:r>
            <a:r>
              <a:rPr lang="en-US" altLang="ko-KR" sz="1600" dirty="0" smtClean="0"/>
              <a:t>GPIO.HIGH) </a:t>
            </a:r>
            <a:r>
              <a:rPr lang="en-US" altLang="ko-KR" sz="1600" dirty="0"/>
              <a:t>	# LED </a:t>
            </a:r>
            <a:r>
              <a:rPr lang="en-US" altLang="ko-KR" sz="1600" dirty="0" smtClean="0"/>
              <a:t>Off</a:t>
            </a:r>
            <a:br>
              <a:rPr lang="en-US" altLang="ko-KR" sz="1600" dirty="0" smtClean="0"/>
            </a:br>
            <a:r>
              <a:rPr lang="en-US" altLang="ko-KR" sz="1600" dirty="0" smtClean="0"/>
              <a:t>except </a:t>
            </a:r>
            <a:r>
              <a:rPr lang="en-US" altLang="ko-KR" sz="1600" dirty="0" err="1" smtClean="0"/>
              <a:t>KeyboardInterrupt</a:t>
            </a:r>
            <a:r>
              <a:rPr lang="en-US" altLang="ko-KR" sz="1600" dirty="0" smtClean="0"/>
              <a:t>:		# </a:t>
            </a:r>
            <a:r>
              <a:rPr lang="en-US" altLang="ko-KR" sz="1600" dirty="0"/>
              <a:t>If CTRL+C is pressed, exit cleanly</a:t>
            </a:r>
            <a:r>
              <a:rPr lang="en-US" altLang="ko-KR" sz="1600" dirty="0" smtClean="0"/>
              <a:t>:</a:t>
            </a:r>
          </a:p>
          <a:p>
            <a:r>
              <a:rPr lang="en-US" altLang="ko-KR" sz="1600" dirty="0" smtClean="0"/>
              <a:t>    </a:t>
            </a:r>
            <a:r>
              <a:rPr lang="en-US" altLang="ko-KR" sz="1600" dirty="0" err="1" smtClean="0"/>
              <a:t>GPIO.cleanup</a:t>
            </a:r>
            <a:r>
              <a:rPr lang="en-US" altLang="ko-KR" sz="1600" dirty="0"/>
              <a:t>() </a:t>
            </a:r>
            <a:r>
              <a:rPr lang="en-US" altLang="ko-KR" sz="1600" dirty="0" smtClean="0"/>
              <a:t>			# </a:t>
            </a:r>
            <a:r>
              <a:rPr lang="en-US" altLang="ko-KR" sz="1600" dirty="0"/>
              <a:t>cleanup all GPIO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7151763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200" dirty="0"/>
              <a:t>Programming Tutorial – Blinking LED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Blinking ACT LED Using Python</a:t>
            </a:r>
            <a:endParaRPr lang="ko-KR" altLang="en-US" dirty="0"/>
          </a:p>
          <a:p>
            <a:pPr lvl="1"/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1547664" y="1340768"/>
            <a:ext cx="612068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ko-KR" i="1" dirty="0" err="1"/>
              <a:t>root@raspberrypi</a:t>
            </a:r>
            <a:r>
              <a:rPr lang="en-US" altLang="ko-KR" i="1" dirty="0" smtClean="0"/>
              <a:t>:~# python blink.py</a:t>
            </a:r>
            <a:endParaRPr lang="ko-KR" altLang="en-US" i="1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1497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algn="ctr">
          <a:solidFill>
            <a:srgbClr val="00FF00"/>
          </a:solidFill>
          <a:miter lim="800000"/>
          <a:headEnd/>
          <a:tailEnd/>
        </a:ln>
        <a:effectLst/>
      </a:spPr>
      <a:bodyPr wrap="none" lIns="91380" tIns="45692" rIns="91380" bIns="45692" anchor="ctr"/>
      <a:lstStyle>
        <a:defPPr>
          <a:defRPr/>
        </a:defPPr>
      </a:lstStyle>
    </a:spDef>
    <a:lnDef>
      <a:spPr>
        <a:ln>
          <a:headEnd type="none"/>
          <a:tailEnd type="none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37783</TotalTime>
  <Words>485</Words>
  <Application>Microsoft Office PowerPoint</Application>
  <PresentationFormat>화면 슬라이드 쇼(4:3)</PresentationFormat>
  <Paragraphs>108</Paragraphs>
  <Slides>10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1_Office 테마</vt:lpstr>
      <vt:lpstr>Introduction to Raspberry Pi #2</vt:lpstr>
      <vt:lpstr>Connecting to Raspberry Pi</vt:lpstr>
      <vt:lpstr>Programming Tutorial – Blinking LED</vt:lpstr>
      <vt:lpstr>Programming Tutorial – Blinking LED</vt:lpstr>
      <vt:lpstr>Programming Tutorial – Blinking LED</vt:lpstr>
      <vt:lpstr>Programming Tutorial – Blinking LED</vt:lpstr>
      <vt:lpstr>Programming Tutorial – Blinking LED</vt:lpstr>
      <vt:lpstr>Programming Tutorial – Blinking LED</vt:lpstr>
      <vt:lpstr>Programming Tutorial – Blinking LED</vt:lpstr>
      <vt:lpstr>IoT Assignment #3</vt:lpstr>
    </vt:vector>
  </TitlesOfParts>
  <Company>DPNM POSTECH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Jae Yoon Chung</dc:creator>
  <cp:lastModifiedBy>noraki</cp:lastModifiedBy>
  <cp:revision>6060</cp:revision>
  <cp:lastPrinted>2012-05-02T15:44:32Z</cp:lastPrinted>
  <dcterms:created xsi:type="dcterms:W3CDTF">2010-04-29T01:01:15Z</dcterms:created>
  <dcterms:modified xsi:type="dcterms:W3CDTF">2015-09-16T13:34:56Z</dcterms:modified>
</cp:coreProperties>
</file>