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63" r:id="rId2"/>
    <p:sldId id="341" r:id="rId3"/>
    <p:sldId id="312" r:id="rId4"/>
    <p:sldId id="314" r:id="rId5"/>
    <p:sldId id="335" r:id="rId6"/>
    <p:sldId id="323" r:id="rId7"/>
    <p:sldId id="346" r:id="rId8"/>
    <p:sldId id="347" r:id="rId9"/>
    <p:sldId id="315" r:id="rId10"/>
    <p:sldId id="331" r:id="rId11"/>
    <p:sldId id="332" r:id="rId12"/>
    <p:sldId id="333" r:id="rId13"/>
    <p:sldId id="316" r:id="rId14"/>
    <p:sldId id="336" r:id="rId15"/>
    <p:sldId id="337" r:id="rId16"/>
    <p:sldId id="338" r:id="rId17"/>
    <p:sldId id="327" r:id="rId18"/>
    <p:sldId id="328" r:id="rId19"/>
    <p:sldId id="339" r:id="rId20"/>
    <p:sldId id="349" r:id="rId21"/>
    <p:sldId id="348" r:id="rId22"/>
    <p:sldId id="350" r:id="rId23"/>
    <p:sldId id="343" r:id="rId24"/>
    <p:sldId id="344" r:id="rId25"/>
    <p:sldId id="345" r:id="rId26"/>
    <p:sldId id="325" r:id="rId27"/>
    <p:sldId id="342" r:id="rId28"/>
    <p:sldId id="351" r:id="rId29"/>
    <p:sldId id="352" r:id="rId30"/>
    <p:sldId id="353" r:id="rId31"/>
    <p:sldId id="354" r:id="rId32"/>
    <p:sldId id="355" r:id="rId33"/>
    <p:sldId id="366" r:id="rId34"/>
    <p:sldId id="368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3" autoAdjust="0"/>
    <p:restoredTop sz="95910" autoAdjust="0"/>
  </p:normalViewPr>
  <p:slideViewPr>
    <p:cSldViewPr>
      <p:cViewPr>
        <p:scale>
          <a:sx n="125" d="100"/>
          <a:sy n="125" d="100"/>
        </p:scale>
        <p:origin x="456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D8BB4-F9F7-42AF-91B5-F58789880A54}" type="datetimeFigureOut">
              <a:rPr lang="ko-KR" altLang="en-US" smtClean="0"/>
              <a:pPr/>
              <a:t>2015-10-28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E30E-BEA1-4274-ACA5-7557794790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485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29FF2-5533-40FC-8AEA-E097920589FF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52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785786" y="3500438"/>
            <a:ext cx="7643866" cy="2643206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ko-KR" altLang="en-US" sz="2200" b="1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dirty="0" smtClean="0"/>
              <a:t>Name</a:t>
            </a:r>
            <a:br>
              <a:rPr lang="en-US" altLang="ko-KR" dirty="0" smtClean="0"/>
            </a:br>
            <a:r>
              <a:rPr lang="en-US" altLang="ko-KR" dirty="0" smtClean="0"/>
              <a:t>DPNM Lab.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Dept. of Computer Science and Engineering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POSTECH, Korea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mail@postech.ac.kr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/>
              <a:t>2009. </a:t>
            </a:r>
            <a:endParaRPr lang="ko-KR" alt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64400" y="500042"/>
            <a:ext cx="8215200" cy="2642400"/>
          </a:xfrm>
          <a:prstGeom prst="roundRect">
            <a:avLst>
              <a:gd name="adj" fmla="val 8387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sz="44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728"/>
            <a:ext cx="8215338" cy="502770"/>
          </a:xfrm>
          <a:solidFill>
            <a:srgbClr val="4972BB">
              <a:alpha val="89804"/>
            </a:srgbClr>
          </a:solidFill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8572560" cy="5594369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>
              <a:buFont typeface="Wingdings" pitchFamily="2" charset="2"/>
              <a:buChar char="v"/>
              <a:defRPr sz="2400" b="1" baseline="0">
                <a:solidFill>
                  <a:srgbClr val="326EBF"/>
                </a:solidFill>
                <a:latin typeface="Arial" pitchFamily="34" charset="0"/>
                <a:ea typeface="HY헤드라인M" pitchFamily="18" charset="-127"/>
              </a:defRPr>
            </a:lvl1pPr>
            <a:lvl2pPr>
              <a:buFontTx/>
              <a:buBlip>
                <a:blip r:embed="rId2"/>
              </a:buBlip>
              <a:defRPr sz="2000" b="0" baseline="0">
                <a:latin typeface="Arial" pitchFamily="34" charset="0"/>
                <a:ea typeface="HY헤드라인M" pitchFamily="18" charset="-127"/>
              </a:defRPr>
            </a:lvl2pPr>
            <a:lvl3pPr>
              <a:defRPr sz="1600" b="0" baseline="0">
                <a:latin typeface="Arial" pitchFamily="34" charset="0"/>
                <a:ea typeface="HY헤드라인M" pitchFamily="18" charset="-127"/>
              </a:defRPr>
            </a:lvl3pPr>
            <a:lvl4pPr>
              <a:defRPr sz="1400" b="0" baseline="0">
                <a:latin typeface="Arial" pitchFamily="34" charset="0"/>
                <a:ea typeface="HY헤드라인M" pitchFamily="18" charset="-127"/>
              </a:defRPr>
            </a:lvl4pPr>
            <a:lvl5pPr>
              <a:defRPr sz="1400" b="0" baseline="0">
                <a:latin typeface="Arial" pitchFamily="34" charset="0"/>
                <a:ea typeface="HY헤드라인M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 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4" name="Picture 6" descr="http://www.postechvision.org/image/logo/red_3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338" y="0"/>
            <a:ext cx="928662" cy="7143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rgbClr val="4972BB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572272"/>
            <a:ext cx="9144000" cy="285752"/>
          </a:xfrm>
          <a:prstGeom prst="rect">
            <a:avLst/>
          </a:prstGeom>
          <a:solidFill>
            <a:srgbClr val="4972BB">
              <a:alpha val="89804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DPNM Lab.,</a:t>
            </a:r>
            <a:r>
              <a:rPr kumimoji="0" lang="en-US" altLang="ko-KR" sz="1400" b="1" baseline="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 </a:t>
            </a:r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POSTECH	                          	</a:t>
            </a:r>
            <a:r>
              <a:rPr kumimoji="0" lang="en-US" altLang="ko-KR" sz="1400" b="1" baseline="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                   </a:t>
            </a:r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		    </a:t>
            </a:r>
            <a:r>
              <a:rPr kumimoji="0" lang="en-US" altLang="ko-KR" sz="1400" b="1" dirty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		</a:t>
            </a:r>
            <a:fld id="{B7F5EAC2-D5EC-44B8-ABB9-9CE1C25C642E}" type="slidenum">
              <a:rPr kumimoji="0" lang="en-US" altLang="ko-KR" sz="1400" b="1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pPr algn="ctr">
                <a:defRPr/>
              </a:pPr>
              <a:t>‹#›</a:t>
            </a:fld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/44</a:t>
            </a:r>
            <a:endParaRPr kumimoji="0" lang="ko-KR" altLang="en-US" sz="1400" b="1" dirty="0">
              <a:solidFill>
                <a:schemeClr val="bg1"/>
              </a:solidFill>
              <a:latin typeface="Arial" pitchFamily="34" charset="0"/>
              <a:ea typeface="HY헤드라인M" pitchFamily="18" charset="-127"/>
              <a:cs typeface="맑은 고딕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277903" y="6572272"/>
            <a:ext cx="4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CS490K - Internet of Things (</a:t>
            </a:r>
            <a:r>
              <a:rPr kumimoji="0" lang="en-US" altLang="ko-KR" sz="1400" b="1" dirty="0" err="1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IoT</a:t>
            </a:r>
            <a:r>
              <a:rPr kumimoji="0" lang="en-US" altLang="ko-KR" sz="14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맑은 고딕"/>
              </a:rPr>
              <a:t>)</a:t>
            </a:r>
            <a:endParaRPr lang="ko-KR" alt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lang="ko-KR" altLang="en-US" sz="3200" b="1" i="0" kern="1200" baseline="0" dirty="0" smtClean="0">
          <a:solidFill>
            <a:schemeClr val="bg1"/>
          </a:solidFill>
          <a:latin typeface="Arial" pitchFamily="34" charset="0"/>
          <a:ea typeface="HY헤드라인M" pitchFamily="18" charset="-127"/>
          <a:cs typeface="Arial Unicode MS" pitchFamily="50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2.gif"/><Relationship Id="rId7" Type="http://schemas.openxmlformats.org/officeDocument/2006/relationships/image" Target="../media/image48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jpeg"/><Relationship Id="rId4" Type="http://schemas.openxmlformats.org/officeDocument/2006/relationships/video" Target="../media/media2.gif"/><Relationship Id="rId9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785786" y="3068960"/>
            <a:ext cx="7643866" cy="3240360"/>
          </a:xfrm>
        </p:spPr>
        <p:txBody>
          <a:bodyPr/>
          <a:lstStyle/>
          <a:p>
            <a:pPr>
              <a:defRPr/>
            </a:pPr>
            <a:r>
              <a:rPr lang="en-US" altLang="ko-KR" sz="2400" dirty="0"/>
              <a:t>Jonghwan </a:t>
            </a:r>
            <a:r>
              <a:rPr lang="en-US" altLang="ko-KR" sz="2400" dirty="0" smtClean="0"/>
              <a:t>Hyun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altLang="ko-KR" sz="1800" dirty="0" smtClean="0"/>
              <a:t>DPNM Lab.</a:t>
            </a:r>
          </a:p>
          <a:p>
            <a:pPr>
              <a:defRPr/>
            </a:pPr>
            <a:r>
              <a:rPr lang="en-US" altLang="ko-KR" sz="1800" dirty="0" smtClean="0"/>
              <a:t>Department </a:t>
            </a:r>
            <a:r>
              <a:rPr lang="en-US" altLang="ko-KR" sz="1800" dirty="0"/>
              <a:t>of Computer Science and Engineering, </a:t>
            </a:r>
            <a:r>
              <a:rPr lang="en-US" altLang="ko-KR" sz="1800" dirty="0" smtClean="0"/>
              <a:t>POSTECH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altLang="ko-KR" sz="1800" dirty="0" smtClean="0"/>
              <a:t>noraki</a:t>
            </a:r>
            <a:r>
              <a:rPr lang="en-US" sz="1800" dirty="0" smtClean="0"/>
              <a:t>@postech.ac.kr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Oct. </a:t>
            </a:r>
            <a:r>
              <a:rPr lang="en-US" sz="1800" dirty="0" smtClean="0"/>
              <a:t>29, </a:t>
            </a:r>
            <a:r>
              <a:rPr lang="en-US" sz="1800" dirty="0" smtClean="0"/>
              <a:t>2015</a:t>
            </a:r>
            <a:endParaRPr lang="ko-KR" altLang="en-US" sz="18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64400" y="500042"/>
            <a:ext cx="8215200" cy="2136870"/>
          </a:xfrm>
        </p:spPr>
        <p:txBody>
          <a:bodyPr/>
          <a:lstStyle/>
          <a:p>
            <a:pPr latinLnBrk="0"/>
            <a:r>
              <a:rPr lang="en-US" altLang="ko-KR" sz="3600" dirty="0" smtClean="0"/>
              <a:t>Introduction to Arduino</a:t>
            </a:r>
            <a:endParaRPr lang="ko-KR" altLang="en-US" sz="3200" baseline="30000" dirty="0"/>
          </a:p>
        </p:txBody>
      </p:sp>
    </p:spTree>
  </p:cSld>
  <p:clrMapOvr>
    <a:masterClrMapping/>
  </p:clrMapOvr>
  <p:transition advTm="1844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Many </a:t>
            </a:r>
            <a:r>
              <a:rPr lang="en-US" altLang="ko-KR" dirty="0"/>
              <a:t>Flavors of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5438408" cy="5594369"/>
          </a:xfrm>
        </p:spPr>
        <p:txBody>
          <a:bodyPr/>
          <a:lstStyle/>
          <a:p>
            <a:r>
              <a:rPr lang="en-US" altLang="ko-KR" dirty="0" smtClean="0"/>
              <a:t>Leonardo</a:t>
            </a:r>
          </a:p>
          <a:p>
            <a:pPr lvl="1"/>
            <a:r>
              <a:rPr lang="en-US" altLang="ko-KR" dirty="0"/>
              <a:t>Compared to the Uno, a slight </a:t>
            </a:r>
            <a:r>
              <a:rPr lang="en-US" altLang="ko-KR" dirty="0" smtClean="0"/>
              <a:t>upgrade</a:t>
            </a:r>
            <a:endParaRPr lang="en-US" altLang="ko-KR" dirty="0"/>
          </a:p>
          <a:p>
            <a:pPr lvl="1"/>
            <a:r>
              <a:rPr lang="en-US" altLang="ko-KR" dirty="0"/>
              <a:t>Built in USB </a:t>
            </a:r>
            <a:r>
              <a:rPr lang="en-US" altLang="ko-KR" dirty="0" smtClean="0"/>
              <a:t>compatibility</a:t>
            </a:r>
          </a:p>
          <a:p>
            <a:pPr lvl="2"/>
            <a:r>
              <a:rPr lang="en-US" altLang="ko-KR" dirty="0"/>
              <a:t>Presents to PC as a mouse or keyboard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Due</a:t>
            </a:r>
          </a:p>
          <a:p>
            <a:pPr lvl="1"/>
            <a:r>
              <a:rPr lang="en-US" altLang="ko-KR" dirty="0"/>
              <a:t>Much faster processor, many more pins</a:t>
            </a:r>
          </a:p>
          <a:p>
            <a:pPr lvl="1"/>
            <a:r>
              <a:rPr lang="en-US" altLang="ko-KR" dirty="0"/>
              <a:t>Operates on 3.3 volts</a:t>
            </a:r>
          </a:p>
          <a:p>
            <a:pPr lvl="1"/>
            <a:r>
              <a:rPr lang="en-US" altLang="ko-KR" dirty="0"/>
              <a:t>Similar to the Mega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ko-KR" altLang="en-US" dirty="0"/>
          </a:p>
        </p:txBody>
      </p:sp>
      <p:pic>
        <p:nvPicPr>
          <p:cNvPr id="4" name="Picture 8" descr="Leonar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87" y="596516"/>
            <a:ext cx="354832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41" y="3861048"/>
            <a:ext cx="514808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792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Many Flavors of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Micro</a:t>
            </a:r>
          </a:p>
          <a:p>
            <a:pPr lvl="1"/>
            <a:r>
              <a:rPr lang="en-US" altLang="ko-KR" dirty="0"/>
              <a:t>When size matters: Micro, </a:t>
            </a:r>
            <a:r>
              <a:rPr lang="en-US" altLang="ko-KR" dirty="0" err="1"/>
              <a:t>Nano</a:t>
            </a:r>
            <a:r>
              <a:rPr lang="en-US" altLang="ko-KR" dirty="0"/>
              <a:t>, Mini</a:t>
            </a:r>
          </a:p>
          <a:p>
            <a:pPr lvl="1"/>
            <a:r>
              <a:rPr lang="en-US" altLang="ko-KR" dirty="0"/>
              <a:t>Includes all functionality of the Leonardo</a:t>
            </a:r>
          </a:p>
          <a:p>
            <a:pPr lvl="1"/>
            <a:r>
              <a:rPr lang="en-US" altLang="ko-KR" dirty="0"/>
              <a:t>Easily usable on a </a:t>
            </a:r>
            <a:r>
              <a:rPr lang="en-US" altLang="ko-KR" dirty="0" smtClean="0"/>
              <a:t>breadboard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en-US" altLang="ko-KR" dirty="0" err="1" smtClean="0"/>
              <a:t>LilyPad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Popular </a:t>
            </a:r>
            <a:r>
              <a:rPr lang="en-US" altLang="ko-KR" dirty="0"/>
              <a:t>for clothing-based </a:t>
            </a:r>
            <a:r>
              <a:rPr lang="en-US" altLang="ko-KR" dirty="0" smtClean="0"/>
              <a:t>projects</a:t>
            </a:r>
            <a:endParaRPr lang="en-US" altLang="ko-KR" dirty="0"/>
          </a:p>
          <a:p>
            <a:pPr lvl="1"/>
            <a:endParaRPr lang="ko-KR" altLang="en-US" dirty="0"/>
          </a:p>
        </p:txBody>
      </p:sp>
      <p:pic>
        <p:nvPicPr>
          <p:cNvPr id="4" name="Picture 4" descr="Mic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3816424" cy="170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9" y="3429000"/>
            <a:ext cx="13906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Ilypad Embroid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78" y="3284984"/>
            <a:ext cx="3728522" cy="27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933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Many Flavors of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4862344" cy="5594369"/>
          </a:xfrm>
        </p:spPr>
        <p:txBody>
          <a:bodyPr/>
          <a:lstStyle/>
          <a:p>
            <a:r>
              <a:rPr lang="en-US" altLang="ko-KR" dirty="0" err="1" smtClean="0"/>
              <a:t>Esplora</a:t>
            </a:r>
            <a:endParaRPr lang="en-US" altLang="ko-KR" dirty="0" smtClean="0"/>
          </a:p>
          <a:p>
            <a:pPr lvl="1"/>
            <a:r>
              <a:rPr lang="en-US" altLang="ko-KR" dirty="0"/>
              <a:t>Game controller</a:t>
            </a:r>
          </a:p>
          <a:p>
            <a:pPr lvl="1"/>
            <a:r>
              <a:rPr lang="en-US" altLang="ko-KR" dirty="0"/>
              <a:t>Includes joystick, four buttons, linear potentiometer (slider), microphone, light sensor, temperature sensor, three-axis </a:t>
            </a:r>
            <a:r>
              <a:rPr lang="en-US" altLang="ko-KR" dirty="0" smtClean="0"/>
              <a:t>accelerometer</a:t>
            </a:r>
            <a:endParaRPr lang="en-US" altLang="ko-KR" dirty="0"/>
          </a:p>
          <a:p>
            <a:pPr lvl="1"/>
            <a:r>
              <a:rPr lang="en-US" altLang="ko-KR" dirty="0"/>
              <a:t>Not the standard set of IO </a:t>
            </a:r>
            <a:r>
              <a:rPr lang="en-US" altLang="ko-KR" dirty="0" smtClean="0"/>
              <a:t>pins</a:t>
            </a:r>
          </a:p>
          <a:p>
            <a:r>
              <a:rPr lang="en-US" altLang="ko-KR" dirty="0" smtClean="0"/>
              <a:t>Mega</a:t>
            </a:r>
          </a:p>
          <a:p>
            <a:pPr lvl="1"/>
            <a:r>
              <a:rPr lang="en-US" altLang="ko-KR" dirty="0"/>
              <a:t>Compared to the </a:t>
            </a:r>
            <a:r>
              <a:rPr lang="en-US" altLang="ko-KR" dirty="0" smtClean="0"/>
              <a:t>Uno:</a:t>
            </a:r>
            <a:endParaRPr lang="en-US" altLang="ko-KR" dirty="0"/>
          </a:p>
          <a:p>
            <a:pPr lvl="2"/>
            <a:r>
              <a:rPr lang="en-US" altLang="ko-KR" dirty="0"/>
              <a:t>Many more communication pins</a:t>
            </a:r>
          </a:p>
          <a:p>
            <a:pPr lvl="2"/>
            <a:r>
              <a:rPr lang="en-US" altLang="ko-KR" dirty="0"/>
              <a:t>More memory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/>
          </a:p>
        </p:txBody>
      </p:sp>
      <p:pic>
        <p:nvPicPr>
          <p:cNvPr id="4" name="Picture 4" descr="Espl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65" y="908720"/>
            <a:ext cx="467644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65" y="4077072"/>
            <a:ext cx="457100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323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Arduino-like Systems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Cortino</a:t>
            </a:r>
            <a:r>
              <a:rPr lang="en-US" altLang="ko-KR" dirty="0"/>
              <a:t> (ARM)</a:t>
            </a:r>
          </a:p>
          <a:p>
            <a:r>
              <a:rPr lang="en-US" altLang="ko-KR" dirty="0" err="1" smtClean="0"/>
              <a:t>Xduino</a:t>
            </a:r>
            <a:r>
              <a:rPr lang="en-US" altLang="ko-KR" dirty="0" smtClean="0"/>
              <a:t> </a:t>
            </a:r>
            <a:r>
              <a:rPr lang="en-US" altLang="ko-KR" dirty="0"/>
              <a:t>(ARM)</a:t>
            </a:r>
          </a:p>
          <a:p>
            <a:r>
              <a:rPr lang="en-US" altLang="ko-KR" dirty="0" err="1" smtClean="0"/>
              <a:t>LeafLabs</a:t>
            </a:r>
            <a:r>
              <a:rPr lang="en-US" altLang="ko-KR" dirty="0" smtClean="0"/>
              <a:t> Maple (ARM</a:t>
            </a:r>
            <a:r>
              <a:rPr lang="en-US" altLang="ko-KR" dirty="0"/>
              <a:t>)</a:t>
            </a:r>
          </a:p>
          <a:p>
            <a:r>
              <a:rPr lang="en-US" altLang="ko-KR" dirty="0" err="1" smtClean="0"/>
              <a:t>BeagleBoard</a:t>
            </a:r>
            <a:r>
              <a:rPr lang="en-US" altLang="ko-KR" dirty="0" smtClean="0"/>
              <a:t> </a:t>
            </a:r>
            <a:r>
              <a:rPr lang="en-US" altLang="ko-KR" dirty="0"/>
              <a:t>(Linux)</a:t>
            </a:r>
          </a:p>
          <a:p>
            <a:r>
              <a:rPr lang="en-US" altLang="ko-KR" dirty="0" smtClean="0"/>
              <a:t>Wiring Board (Arduino predecessor)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24" y="2204864"/>
            <a:ext cx="21907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9105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17000"/>
          <a:stretch/>
        </p:blipFill>
        <p:spPr bwMode="auto">
          <a:xfrm>
            <a:off x="1547664" y="4454108"/>
            <a:ext cx="262890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17582" r="7174" b="14351"/>
          <a:stretch/>
        </p:blipFill>
        <p:spPr bwMode="auto">
          <a:xfrm>
            <a:off x="6477000" y="4335845"/>
            <a:ext cx="2595998" cy="209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994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Add-ons (Shields)</a:t>
            </a:r>
            <a:endParaRPr lang="ko-KR" alt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/>
          <a:stretch/>
        </p:blipFill>
        <p:spPr bwMode="auto">
          <a:xfrm>
            <a:off x="5750552" y="1753240"/>
            <a:ext cx="3429960" cy="25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39262" y="4337186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&lt;Color LCD shield&gt;</a:t>
            </a:r>
            <a:endParaRPr lang="ko-KR" alt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87" y="1672890"/>
            <a:ext cx="266987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10601" y="4337186"/>
            <a:ext cx="43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&lt;Power Driver shield&gt;</a:t>
            </a:r>
          </a:p>
          <a:p>
            <a:pPr algn="ctr"/>
            <a:r>
              <a:rPr lang="en-US" altLang="ko-KR" dirty="0" smtClean="0"/>
              <a:t>(Connects to a computer power supply)</a:t>
            </a:r>
            <a:endParaRPr lang="ko-KR" altLang="en-US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" y="2015813"/>
            <a:ext cx="2720738" cy="23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9745" y="4337186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&lt;GPS shield&gt;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6261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1224"/>
            <a:ext cx="3456384" cy="23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</a:t>
            </a:r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Add-ons (Shields)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634818" cy="35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306" y="4888220"/>
            <a:ext cx="247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&lt;Touchscreen shield&gt;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5736" y="2930295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en-US" altLang="ko-KR" dirty="0" err="1" smtClean="0"/>
              <a:t>Datalogging</a:t>
            </a:r>
            <a:r>
              <a:rPr lang="en-US" altLang="ko-KR" dirty="0" smtClean="0"/>
              <a:t> shield&gt;</a:t>
            </a:r>
            <a:endParaRPr lang="ko-KR" alt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91" y="3420789"/>
            <a:ext cx="3584139" cy="26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5963" y="611033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&lt;Sound (music) shield&gt;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6427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</a:t>
            </a:r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Add-ons (Shields)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Communication Shields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150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63" y="1289186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804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8158" y="419445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en-US" altLang="ko-KR" dirty="0" err="1" smtClean="0"/>
              <a:t>XBee</a:t>
            </a:r>
            <a:r>
              <a:rPr lang="en-US" altLang="ko-KR" dirty="0" smtClean="0"/>
              <a:t> shield&gt;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4194837"/>
            <a:ext cx="207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&lt;Ethernet shield&gt;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7234" y="4194837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&lt;Wi-Fi shield&gt;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4590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Modules</a:t>
            </a:r>
            <a:r>
              <a:rPr lang="en-US" altLang="ko-KR" baseline="0" dirty="0" smtClean="0"/>
              <a:t> send serial data strings to the Arduino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</a:t>
            </a:r>
            <a:r>
              <a:rPr lang="en-US" altLang="ko-KR" baseline="0" dirty="0" smtClean="0"/>
              <a:t> Add-ons (Modules)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17" y="2793847"/>
            <a:ext cx="3080950" cy="180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dlnmh9ip6v2uc.cloudfront.net/images/products/4/6/5/00465-03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b="14667"/>
          <a:stretch>
            <a:fillRect/>
          </a:stretch>
        </p:blipFill>
        <p:spPr bwMode="auto">
          <a:xfrm>
            <a:off x="-20538" y="2496535"/>
            <a:ext cx="2977150" cy="209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dlnmh9ip6v2uc.cloudfront.net/images/products/8/4/1/9/ID12RFIDReader-01-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44" y="2327970"/>
            <a:ext cx="2267755" cy="226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6989" y="4595725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&lt;GPS module&gt;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33846" y="4595725"/>
            <a:ext cx="239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&lt;Bluetooth module&gt;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25811" y="4595725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&lt;RFID module&gt;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9273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Arduino Add-ons (Sensors)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43707"/>
            <a:ext cx="168116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9" y="764704"/>
            <a:ext cx="3698891" cy="28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2" y="3619222"/>
            <a:ext cx="3387205" cy="25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75" y="873353"/>
            <a:ext cx="24749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19" y="3839492"/>
            <a:ext cx="3328238" cy="23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5616" y="299906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&lt;Gas sensor&gt;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2970932"/>
            <a:ext cx="383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&lt;Temperature &amp; humidity sensor&gt;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67757" y="3368397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&lt;Fingerprint scanner&gt;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82752" y="6158155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&lt;Flex(bend/stretch) sensor&gt;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8212" y="6157326"/>
            <a:ext cx="20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&lt;Geiger counter&gt;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0773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Add-ons</a:t>
            </a:r>
            <a:r>
              <a:rPr lang="en-US" altLang="ko-KR" baseline="0" dirty="0" smtClean="0"/>
              <a:t> (Sensors)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Photoresistor</a:t>
            </a:r>
            <a:r>
              <a:rPr lang="en-US" altLang="ko-KR" dirty="0"/>
              <a:t>, </a:t>
            </a:r>
            <a:r>
              <a:rPr lang="en-US" altLang="ko-KR" dirty="0" smtClean="0"/>
              <a:t>infrared</a:t>
            </a:r>
            <a:r>
              <a:rPr lang="en-US" altLang="ko-KR" dirty="0"/>
              <a:t>, force sensitive resistor,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Hall </a:t>
            </a:r>
            <a:r>
              <a:rPr lang="en-US" altLang="ko-KR" dirty="0"/>
              <a:t>effect, </a:t>
            </a:r>
            <a:r>
              <a:rPr lang="en-US" altLang="ko-KR" dirty="0" err="1"/>
              <a:t>Piezo</a:t>
            </a:r>
            <a:r>
              <a:rPr lang="en-US" altLang="ko-KR" dirty="0"/>
              <a:t>, tilt </a:t>
            </a:r>
            <a:r>
              <a:rPr lang="en-US" altLang="ko-KR" dirty="0" smtClean="0"/>
              <a:t>sensor… </a:t>
            </a:r>
            <a:endParaRPr lang="en-US" altLang="ko-K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6871"/>
          <a:stretch>
            <a:fillRect/>
          </a:stretch>
        </p:blipFill>
        <p:spPr bwMode="auto">
          <a:xfrm>
            <a:off x="755576" y="1556792"/>
            <a:ext cx="76501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067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Microcontroller (</a:t>
            </a:r>
            <a:r>
              <a:rPr lang="en-US" altLang="ko-KR" sz="3200" dirty="0">
                <a:latin typeface="Symbol" panose="05050102010706020507" pitchFamily="18" charset="2"/>
              </a:rPr>
              <a:t>m</a:t>
            </a:r>
            <a:r>
              <a:rPr lang="en-US" altLang="ko-KR" sz="32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c, MCU)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4869160"/>
            <a:ext cx="8572560" cy="1488798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/>
              <a:t>A small computer on a single chip </a:t>
            </a:r>
          </a:p>
          <a:p>
            <a:pPr lvl="1"/>
            <a:r>
              <a:rPr lang="en-US" altLang="ko-KR" dirty="0" smtClean="0"/>
              <a:t>Containing </a:t>
            </a:r>
            <a:r>
              <a:rPr lang="en-US" altLang="ko-KR" dirty="0"/>
              <a:t>a processor, memory, and input/output</a:t>
            </a:r>
          </a:p>
          <a:p>
            <a:r>
              <a:rPr lang="en-US" altLang="ko-KR" dirty="0"/>
              <a:t>Typically "embedded" inside some device that they control </a:t>
            </a:r>
          </a:p>
          <a:p>
            <a:r>
              <a:rPr lang="en-US" altLang="ko-KR" dirty="0" smtClean="0"/>
              <a:t>Often </a:t>
            </a:r>
            <a:r>
              <a:rPr lang="en-US" altLang="ko-KR" dirty="0"/>
              <a:t>small and low cost</a:t>
            </a:r>
          </a:p>
          <a:p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50436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40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Arduino Add-ons </a:t>
            </a:r>
            <a:r>
              <a:rPr lang="en-US" altLang="ko-KR" dirty="0" smtClean="0"/>
              <a:t>(Actuators)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Actuator</a:t>
            </a:r>
          </a:p>
          <a:p>
            <a:pPr lvl="1"/>
            <a:r>
              <a:rPr lang="en-US" altLang="ko-KR" dirty="0" smtClean="0"/>
              <a:t>Cause </a:t>
            </a:r>
            <a:r>
              <a:rPr lang="en-US" altLang="ko-KR" dirty="0"/>
              <a:t>some physical action to be </a:t>
            </a:r>
            <a:r>
              <a:rPr lang="en-US" altLang="ko-KR" dirty="0" smtClean="0"/>
              <a:t>taken</a:t>
            </a:r>
          </a:p>
          <a:p>
            <a:pPr lvl="2"/>
            <a:r>
              <a:rPr lang="en-US" altLang="ko-KR" sz="1800" dirty="0" smtClean="0"/>
              <a:t>Movement</a:t>
            </a:r>
            <a:r>
              <a:rPr lang="en-US" altLang="ko-KR" sz="1800" dirty="0"/>
              <a:t>, lighting, heating, motor action, display of information, sending or receiving network, radio </a:t>
            </a:r>
            <a:r>
              <a:rPr lang="en-US" altLang="ko-KR" sz="1800" dirty="0" smtClean="0"/>
              <a:t>communications, and </a:t>
            </a:r>
            <a:r>
              <a:rPr lang="en-US" altLang="ko-KR" sz="1800" dirty="0"/>
              <a:t>etc.</a:t>
            </a:r>
          </a:p>
          <a:p>
            <a:r>
              <a:rPr lang="en-US" altLang="ko-KR" dirty="0" smtClean="0"/>
              <a:t>Types of Actuators</a:t>
            </a:r>
          </a:p>
          <a:p>
            <a:pPr lvl="1"/>
            <a:r>
              <a:rPr lang="en-US" altLang="ko-KR" b="1" dirty="0" smtClean="0"/>
              <a:t>Light</a:t>
            </a:r>
          </a:p>
          <a:p>
            <a:pPr lvl="2"/>
            <a:r>
              <a:rPr lang="en-US" altLang="ko-KR" sz="1800" dirty="0"/>
              <a:t>LEDs, Fluorescent lamps, LCD displays, lasers</a:t>
            </a:r>
          </a:p>
          <a:p>
            <a:pPr lvl="1"/>
            <a:r>
              <a:rPr lang="en-US" altLang="ko-KR" b="1" dirty="0" smtClean="0"/>
              <a:t>Sound</a:t>
            </a:r>
            <a:endParaRPr lang="en-US" altLang="ko-KR" dirty="0" smtClean="0"/>
          </a:p>
          <a:p>
            <a:pPr lvl="2"/>
            <a:r>
              <a:rPr lang="en-US" altLang="ko-KR" sz="1800" dirty="0"/>
              <a:t>Buzzers, Beepers, Speakers, MP3/Audio players, synthesizers</a:t>
            </a:r>
          </a:p>
          <a:p>
            <a:pPr lvl="1"/>
            <a:r>
              <a:rPr lang="en-US" altLang="ko-KR" b="1" dirty="0" smtClean="0"/>
              <a:t>Motion</a:t>
            </a:r>
          </a:p>
          <a:p>
            <a:pPr lvl="2"/>
            <a:r>
              <a:rPr lang="en-US" altLang="ko-KR" sz="1800" dirty="0"/>
              <a:t>DC Motors, Stepper Motors, Servo-motors, solenoids, "muscle-wire", electromagnets</a:t>
            </a:r>
          </a:p>
          <a:p>
            <a:pPr lvl="1"/>
            <a:r>
              <a:rPr lang="en-US" altLang="ko-KR" b="1" dirty="0" smtClean="0"/>
              <a:t>Power Control</a:t>
            </a:r>
          </a:p>
          <a:p>
            <a:pPr lvl="2"/>
            <a:r>
              <a:rPr lang="en-US" altLang="ko-KR" sz="1800" dirty="0"/>
              <a:t>Control of other electrically operated devices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9660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Raspberry Pi vs.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Raspberry Pi</a:t>
            </a:r>
          </a:p>
          <a:p>
            <a:pPr lvl="1"/>
            <a:r>
              <a:rPr lang="en-US" altLang="ko-KR" dirty="0" smtClean="0"/>
              <a:t>Fully functional computer</a:t>
            </a:r>
          </a:p>
          <a:p>
            <a:pPr lvl="2"/>
            <a:r>
              <a:rPr lang="en-US" altLang="ko-KR" dirty="0" smtClean="0"/>
              <a:t>CPU, memory, graphics driver, …</a:t>
            </a:r>
          </a:p>
          <a:p>
            <a:pPr lvl="2"/>
            <a:r>
              <a:rPr lang="en-US" altLang="ko-KR" dirty="0" smtClean="0"/>
              <a:t>Runs Linux OS</a:t>
            </a:r>
          </a:p>
          <a:p>
            <a:pPr lvl="1"/>
            <a:r>
              <a:rPr lang="en-US" altLang="ko-KR" dirty="0" smtClean="0"/>
              <a:t>Internal storage (SD cards)</a:t>
            </a:r>
          </a:p>
          <a:p>
            <a:pPr lvl="1"/>
            <a:r>
              <a:rPr lang="en-US" altLang="ko-KR" dirty="0" smtClean="0"/>
              <a:t>Network connectivity (Ethernet)</a:t>
            </a:r>
          </a:p>
          <a:p>
            <a:r>
              <a:rPr lang="en-US" altLang="ko-KR" dirty="0" smtClean="0"/>
              <a:t>Arduino</a:t>
            </a:r>
          </a:p>
          <a:p>
            <a:pPr lvl="1"/>
            <a:r>
              <a:rPr lang="en-US" altLang="ko-KR" dirty="0" smtClean="0"/>
              <a:t>Microcontrollers</a:t>
            </a:r>
            <a:r>
              <a:rPr lang="en-US" altLang="ko-KR" dirty="0" smtClean="0"/>
              <a:t>, not full computers</a:t>
            </a:r>
          </a:p>
          <a:p>
            <a:pPr lvl="1"/>
            <a:r>
              <a:rPr lang="en-US" altLang="ko-KR" dirty="0" smtClean="0"/>
              <a:t>Directly </a:t>
            </a:r>
            <a:r>
              <a:rPr lang="en-US" altLang="ko-KR" dirty="0"/>
              <a:t>executing simple code is </a:t>
            </a:r>
            <a:r>
              <a:rPr lang="en-US" altLang="ko-KR" dirty="0" smtClean="0"/>
              <a:t>easier</a:t>
            </a:r>
          </a:p>
          <a:p>
            <a:pPr lvl="1"/>
            <a:r>
              <a:rPr lang="en-US" altLang="ko-KR" dirty="0" smtClean="0"/>
              <a:t>No </a:t>
            </a:r>
            <a:r>
              <a:rPr lang="en-US" altLang="ko-KR" dirty="0"/>
              <a:t>operating system </a:t>
            </a:r>
            <a:r>
              <a:rPr lang="en-US" altLang="ko-KR" dirty="0" smtClean="0"/>
              <a:t>overhead</a:t>
            </a:r>
          </a:p>
          <a:p>
            <a:pPr lvl="1"/>
            <a:r>
              <a:rPr lang="en-US" altLang="ko-KR" dirty="0" smtClean="0">
                <a:solidFill>
                  <a:srgbClr val="000000"/>
                </a:solidFill>
                <a:latin typeface="Helvetica"/>
              </a:rPr>
              <a:t>Good for </a:t>
            </a:r>
            <a:r>
              <a:rPr lang="en-US" altLang="ko-KR" dirty="0">
                <a:solidFill>
                  <a:srgbClr val="000000"/>
                </a:solidFill>
                <a:latin typeface="Helvetica"/>
              </a:rPr>
              <a:t>interfacing with other devices and </a:t>
            </a:r>
            <a:r>
              <a:rPr lang="en-US" altLang="ko-KR" dirty="0" smtClean="0">
                <a:solidFill>
                  <a:srgbClr val="000000"/>
                </a:solidFill>
                <a:latin typeface="Helvetica"/>
              </a:rPr>
              <a:t>actuators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61042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Raspberry Pi vs. Arduino</a:t>
            </a:r>
            <a:endParaRPr lang="ko-KR" altLang="en-US" dirty="0"/>
          </a:p>
        </p:txBody>
      </p:sp>
      <p:graphicFrame>
        <p:nvGraphicFramePr>
          <p:cNvPr id="10" name="내용 개체 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512148"/>
              </p:ext>
            </p:extLst>
          </p:nvPr>
        </p:nvGraphicFramePr>
        <p:xfrm>
          <a:off x="107504" y="908720"/>
          <a:ext cx="8928735" cy="3059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760"/>
                <a:gridCol w="4295013"/>
                <a:gridCol w="3247962"/>
              </a:tblGrid>
              <a:tr h="36004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Raspberry Pi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Arduino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Power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Requires constant 5V power</a:t>
                      </a:r>
                      <a:endParaRPr lang="ko-KR" sz="1400" kern="100" dirty="0">
                        <a:effectLst/>
                      </a:endParaRPr>
                    </a:p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Should be shutdown via a software process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Executing code when turned on</a:t>
                      </a:r>
                      <a:endParaRPr lang="ko-KR" sz="1400" kern="100" dirty="0">
                        <a:effectLst/>
                      </a:endParaRPr>
                    </a:p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Stops when lose power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Networking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Built-in Ethernet port</a:t>
                      </a:r>
                      <a:endParaRPr lang="ko-KR" sz="1400" kern="100" dirty="0">
                        <a:effectLst/>
                      </a:endParaRPr>
                    </a:p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Easy to use Wi-Fi (using USB)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Need an extra chip with wiring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and </a:t>
                      </a:r>
                      <a:r>
                        <a:rPr lang="en-US" sz="1400" kern="100" dirty="0">
                          <a:effectLst/>
                        </a:rPr>
                        <a:t>coding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Sensors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Requires software to effectively interface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with </a:t>
                      </a:r>
                      <a:r>
                        <a:rPr lang="en-US" sz="1400" kern="100" dirty="0">
                          <a:effectLst/>
                        </a:rPr>
                        <a:t>these sorts of devices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Easier to connect analog sensors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When to Use?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When you would otherwise complete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your </a:t>
                      </a:r>
                      <a:r>
                        <a:rPr lang="en-US" sz="1400" kern="100" dirty="0">
                          <a:effectLst/>
                        </a:rPr>
                        <a:t>task with a personal computer</a:t>
                      </a:r>
                      <a:endParaRPr lang="ko-KR" sz="1400" kern="100" dirty="0">
                        <a:effectLst/>
                      </a:endParaRPr>
                    </a:p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Connect to the Internet to read and write data,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view </a:t>
                      </a:r>
                      <a:r>
                        <a:rPr lang="en-US" sz="1400" kern="100" dirty="0">
                          <a:effectLst/>
                        </a:rPr>
                        <a:t>media of any kind, or connect to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an </a:t>
                      </a:r>
                      <a:r>
                        <a:rPr lang="en-US" sz="1400" kern="100" dirty="0">
                          <a:effectLst/>
                        </a:rPr>
                        <a:t>external display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When the main task is reading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sensor </a:t>
                      </a:r>
                      <a:r>
                        <a:rPr lang="en-US" sz="1400" kern="100" dirty="0">
                          <a:effectLst/>
                        </a:rPr>
                        <a:t>data and changing values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on </a:t>
                      </a:r>
                      <a:r>
                        <a:rPr lang="en-US" sz="1400" kern="100" dirty="0">
                          <a:effectLst/>
                        </a:rPr>
                        <a:t>motors or other devices</a:t>
                      </a:r>
                      <a:endParaRPr lang="ko-KR" sz="1400" kern="100" dirty="0">
                        <a:effectLst/>
                      </a:endParaRPr>
                    </a:p>
                    <a:p>
                      <a:pPr marL="342900" lvl="0" indent="-342900" algn="l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400" kern="100" dirty="0">
                          <a:effectLst/>
                        </a:rPr>
                        <a:t>Device will be constantly running </a:t>
                      </a:r>
                      <a:r>
                        <a:rPr lang="en-US" sz="1400" kern="100" dirty="0" smtClean="0">
                          <a:effectLst/>
                        </a:rPr>
                        <a:t/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en-US" sz="1400" kern="100" dirty="0" smtClean="0">
                          <a:effectLst/>
                        </a:rPr>
                        <a:t>and </a:t>
                      </a:r>
                      <a:r>
                        <a:rPr lang="en-US" sz="1400" kern="100" dirty="0">
                          <a:effectLst/>
                        </a:rPr>
                        <a:t>requires little to no interaction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328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Projects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OWI535 Robotic Arm To Rover </a:t>
            </a:r>
            <a:r>
              <a:rPr lang="en-US" altLang="ko-KR" dirty="0" smtClean="0"/>
              <a:t>Arm</a:t>
            </a:r>
          </a:p>
          <a:p>
            <a:pPr lvl="1"/>
            <a:r>
              <a:rPr lang="en-US" altLang="ko-KR" dirty="0"/>
              <a:t>http://sourceforge.net/projects/owi535roverarm/</a:t>
            </a:r>
            <a:endParaRPr lang="ko-KR" altLang="en-US" dirty="0"/>
          </a:p>
        </p:txBody>
      </p:sp>
      <p:pic>
        <p:nvPicPr>
          <p:cNvPr id="10244" name="Picture 4" descr="http://a.fsdn.com/con/app/proj/owi535roverarm/screenshots/vlcsnap-2014-01-07-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a.fsdn.com/con/app/proj/owi535roverarm/screenshots/Diapositiv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772816"/>
            <a:ext cx="6374373" cy="47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76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Projects</a:t>
            </a:r>
            <a:endParaRPr lang="ko-KR" altLang="en-US" dirty="0"/>
          </a:p>
        </p:txBody>
      </p:sp>
      <p:pic>
        <p:nvPicPr>
          <p:cNvPr id="4" name="2m4skt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3789040"/>
            <a:ext cx="1836817" cy="2376264"/>
          </a:xfrm>
        </p:spPr>
      </p:pic>
      <p:pic>
        <p:nvPicPr>
          <p:cNvPr id="6" name="kz3m9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5896" y="3789040"/>
            <a:ext cx="1872208" cy="23998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98540"/>
            <a:ext cx="1847844" cy="2390330"/>
          </a:xfrm>
          <a:prstGeom prst="rect">
            <a:avLst/>
          </a:prstGeom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285720" y="763589"/>
            <a:ext cx="8572560" cy="5594369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 kern="1200" baseline="0">
                <a:solidFill>
                  <a:srgbClr val="326EBF"/>
                </a:solidFill>
                <a:latin typeface="Arial" pitchFamily="34" charset="0"/>
                <a:ea typeface="HY헤드라인M" pitchFamily="18" charset="-127"/>
                <a:cs typeface="Arial Unicode MS" pitchFamily="50" charset="-127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9"/>
              </a:buBlip>
              <a:defRPr sz="2000" b="0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 Unicode MS" pitchFamily="50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0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 Unicode MS" pitchFamily="50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 Unicode MS" pitchFamily="50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b="0" kern="1200" baseline="0">
                <a:solidFill>
                  <a:schemeClr val="tx1"/>
                </a:solidFill>
                <a:latin typeface="Arial" pitchFamily="34" charset="0"/>
                <a:ea typeface="HY헤드라인M" pitchFamily="18" charset="-127"/>
                <a:cs typeface="Arial Unicode MS" pitchFamily="50" charset="-127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chlonos</a:t>
            </a:r>
            <a:endParaRPr lang="en-US" altLang="ko-KR" dirty="0" smtClean="0"/>
          </a:p>
          <a:p>
            <a:pPr lvl="1"/>
            <a:r>
              <a:rPr lang="en-US" altLang="ko-KR" dirty="0"/>
              <a:t>An open source talking multimedia clock </a:t>
            </a:r>
            <a:r>
              <a:rPr lang="en-US" altLang="ko-KR" dirty="0" smtClean="0"/>
              <a:t>gadget</a:t>
            </a:r>
          </a:p>
          <a:p>
            <a:pPr lvl="1"/>
            <a:r>
              <a:rPr lang="en-US" altLang="ko-KR" dirty="0" smtClean="0"/>
              <a:t>Using a </a:t>
            </a:r>
            <a:r>
              <a:rPr lang="en-US" altLang="ko-KR" dirty="0"/>
              <a:t>126 LED display, temperature and light </a:t>
            </a:r>
            <a:r>
              <a:rPr lang="en-US" altLang="ko-KR" dirty="0" smtClean="0"/>
              <a:t>sensors</a:t>
            </a:r>
          </a:p>
          <a:p>
            <a:pPr lvl="1"/>
            <a:r>
              <a:rPr lang="en-US" altLang="ko-KR" dirty="0"/>
              <a:t>https://code.google.com/p/chlonos/</a:t>
            </a:r>
            <a:endParaRPr lang="ko-KR" altLang="en-US" dirty="0"/>
          </a:p>
        </p:txBody>
      </p:sp>
      <p:pic>
        <p:nvPicPr>
          <p:cNvPr id="12292" name="Picture 4" descr="http://i.imgur.com/qIEJAz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2870" y="1445725"/>
            <a:ext cx="3914841" cy="58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956" y="1512639"/>
            <a:ext cx="4048669" cy="58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28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Projects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RearEye</a:t>
            </a:r>
            <a:r>
              <a:rPr lang="en-US" altLang="ko-KR" dirty="0"/>
              <a:t> - A wearable additional </a:t>
            </a:r>
            <a:r>
              <a:rPr lang="en-US" altLang="ko-KR" dirty="0" smtClean="0"/>
              <a:t>eye </a:t>
            </a:r>
          </a:p>
          <a:p>
            <a:pPr lvl="1"/>
            <a:r>
              <a:rPr lang="en-US" altLang="ko-KR" dirty="0" smtClean="0"/>
              <a:t>Simple </a:t>
            </a:r>
            <a:r>
              <a:rPr lang="en-US" altLang="ko-KR" dirty="0" err="1"/>
              <a:t>Lilypad</a:t>
            </a:r>
            <a:r>
              <a:rPr lang="en-US" altLang="ko-KR" dirty="0"/>
              <a:t> project </a:t>
            </a:r>
            <a:r>
              <a:rPr lang="en-US" altLang="ko-KR" dirty="0" smtClean="0"/>
              <a:t>to </a:t>
            </a:r>
            <a:r>
              <a:rPr lang="en-US" altLang="ko-KR" dirty="0"/>
              <a:t>get additional distance </a:t>
            </a:r>
            <a:r>
              <a:rPr lang="en-US" altLang="ko-KR" dirty="0" smtClean="0"/>
              <a:t>senses</a:t>
            </a:r>
          </a:p>
          <a:p>
            <a:pPr lvl="1"/>
            <a:r>
              <a:rPr lang="en-US" altLang="ko-KR" dirty="0" smtClean="0"/>
              <a:t>By putting </a:t>
            </a:r>
            <a:r>
              <a:rPr lang="en-US" altLang="ko-KR" dirty="0"/>
              <a:t>it in </a:t>
            </a:r>
            <a:r>
              <a:rPr lang="en-US" altLang="ko-KR" dirty="0" smtClean="0"/>
              <a:t>pocket </a:t>
            </a:r>
            <a:r>
              <a:rPr lang="en-US" altLang="ko-KR" dirty="0"/>
              <a:t>or backpack in order to sense someone / something </a:t>
            </a:r>
            <a:r>
              <a:rPr lang="en-US" altLang="ko-KR" dirty="0" smtClean="0"/>
              <a:t>approaching</a:t>
            </a:r>
            <a:endParaRPr lang="en-US" altLang="ko-KR" dirty="0"/>
          </a:p>
          <a:p>
            <a:pPr lvl="1"/>
            <a:r>
              <a:rPr lang="en-US" altLang="ko-KR" dirty="0" smtClean="0"/>
              <a:t>Consists </a:t>
            </a:r>
            <a:r>
              <a:rPr lang="en-US" altLang="ko-KR" dirty="0"/>
              <a:t>of a </a:t>
            </a:r>
            <a:r>
              <a:rPr lang="en-US" altLang="ko-KR" dirty="0" err="1"/>
              <a:t>Lilypad</a:t>
            </a:r>
            <a:r>
              <a:rPr lang="en-US" altLang="ko-KR" dirty="0"/>
              <a:t>, a </a:t>
            </a:r>
            <a:r>
              <a:rPr lang="en-US" altLang="ko-KR" dirty="0" err="1"/>
              <a:t>LilyPad</a:t>
            </a:r>
            <a:r>
              <a:rPr lang="en-US" altLang="ko-KR" dirty="0"/>
              <a:t> Vibe Board and a SRF05 Ultrasonic </a:t>
            </a:r>
            <a:r>
              <a:rPr lang="en-US" altLang="ko-KR" dirty="0" smtClean="0"/>
              <a:t>Ranger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6945"/>
          <a:stretch/>
        </p:blipFill>
        <p:spPr>
          <a:xfrm>
            <a:off x="105506" y="3882008"/>
            <a:ext cx="3228975" cy="25922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6826"/>
          <a:stretch/>
        </p:blipFill>
        <p:spPr>
          <a:xfrm>
            <a:off x="3334481" y="3961631"/>
            <a:ext cx="3143250" cy="251266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31" y="3212976"/>
            <a:ext cx="2486757" cy="32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86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Projects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LED Matrix from processing</a:t>
            </a:r>
          </a:p>
          <a:p>
            <a:pPr lvl="1"/>
            <a:r>
              <a:rPr lang="en-US" altLang="ko-KR" dirty="0" smtClean="0"/>
              <a:t>http://www.youtube.com/watch?v=kkJDWrM-K4U</a:t>
            </a:r>
          </a:p>
          <a:p>
            <a:r>
              <a:rPr lang="en-US" altLang="ko-KR" dirty="0" smtClean="0"/>
              <a:t>Arduino Flash Control</a:t>
            </a:r>
          </a:p>
          <a:p>
            <a:pPr lvl="1"/>
            <a:r>
              <a:rPr lang="en-US" altLang="ko-KR" dirty="0" smtClean="0"/>
              <a:t>http://www.youtube.com/watch?v=7T1jmj4KClA</a:t>
            </a:r>
          </a:p>
          <a:p>
            <a:r>
              <a:rPr lang="en-US" altLang="ko-KR" dirty="0" smtClean="0"/>
              <a:t>Google </a:t>
            </a:r>
            <a:r>
              <a:rPr lang="en-US" altLang="ko-KR" dirty="0" err="1" smtClean="0"/>
              <a:t>Earthwalk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http://www.youtube.com/watch?v=zoNwJ931aqI</a:t>
            </a:r>
          </a:p>
          <a:p>
            <a:r>
              <a:rPr lang="en-US" altLang="ko-KR" dirty="0" smtClean="0"/>
              <a:t>Ultrasonic grass</a:t>
            </a:r>
          </a:p>
          <a:p>
            <a:pPr lvl="1"/>
            <a:r>
              <a:rPr lang="en-US" altLang="ko-KR" dirty="0" smtClean="0"/>
              <a:t>http://www.youtube.com/watch?v=bZIKbuZaJSQ</a:t>
            </a:r>
          </a:p>
          <a:p>
            <a:r>
              <a:rPr lang="en-US" altLang="ko-KR" dirty="0" err="1" smtClean="0"/>
              <a:t>Piezo</a:t>
            </a:r>
            <a:r>
              <a:rPr lang="en-US" altLang="ko-KR" dirty="0" smtClean="0"/>
              <a:t> pong</a:t>
            </a:r>
          </a:p>
          <a:p>
            <a:pPr lvl="1"/>
            <a:r>
              <a:rPr lang="en-US" altLang="ko-KR" dirty="0" smtClean="0"/>
              <a:t>http://www.youtube.com/watch?v=nXLDyBFsqdg</a:t>
            </a:r>
          </a:p>
          <a:p>
            <a:r>
              <a:rPr lang="en-US" altLang="ko-KR" dirty="0" smtClean="0"/>
              <a:t>Accelerometer and Flash</a:t>
            </a:r>
          </a:p>
          <a:p>
            <a:pPr lvl="1"/>
            <a:r>
              <a:rPr lang="en-US" altLang="ko-KR" dirty="0" smtClean="0"/>
              <a:t>http://www.youtube.com/watch?v=49WBPIIo3EE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Lots of interesting projects you can find in </a:t>
            </a:r>
          </a:p>
          <a:p>
            <a:pPr lvl="1"/>
            <a:r>
              <a:rPr lang="en-US" altLang="ko-KR" dirty="0"/>
              <a:t>http://playground.arduino.cc/projects/arduinoUsers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482851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References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http://arduino.cc/</a:t>
            </a:r>
          </a:p>
          <a:p>
            <a:pPr lvl="1"/>
            <a:r>
              <a:rPr lang="en-US" altLang="ko-KR" dirty="0" smtClean="0"/>
              <a:t>Official homepage with Playground </a:t>
            </a:r>
            <a:r>
              <a:rPr lang="en-US" altLang="ko-KR" dirty="0"/>
              <a:t>&amp; forums</a:t>
            </a:r>
          </a:p>
          <a:p>
            <a:r>
              <a:rPr lang="en-US" altLang="ko-KR" dirty="0"/>
              <a:t>http://ladyada.net/learn/arduino/</a:t>
            </a:r>
          </a:p>
          <a:p>
            <a:pPr lvl="1"/>
            <a:r>
              <a:rPr lang="en-US" altLang="ko-KR" dirty="0"/>
              <a:t>Great Arduino tutorials</a:t>
            </a:r>
          </a:p>
          <a:p>
            <a:r>
              <a:rPr lang="en-US" altLang="ko-KR" dirty="0"/>
              <a:t>http://todbot.com/blog/category/arduino/</a:t>
            </a:r>
          </a:p>
          <a:p>
            <a:pPr lvl="1"/>
            <a:r>
              <a:rPr lang="en-US" altLang="ko-KR" dirty="0"/>
              <a:t>Various movies, hacks, tutorials on Arduino</a:t>
            </a:r>
          </a:p>
          <a:p>
            <a:r>
              <a:rPr lang="en-US" altLang="ko-KR" dirty="0"/>
              <a:t>http://freeduino.org/</a:t>
            </a:r>
          </a:p>
          <a:p>
            <a:pPr lvl="1"/>
            <a:r>
              <a:rPr lang="en-US" altLang="ko-KR" dirty="0"/>
              <a:t>Index of Arduino knowledge</a:t>
            </a:r>
          </a:p>
          <a:p>
            <a:r>
              <a:rPr lang="en-US" altLang="ko-KR" dirty="0" smtClean="0"/>
              <a:t>http</a:t>
            </a:r>
            <a:r>
              <a:rPr lang="en-US" altLang="ko-KR" dirty="0"/>
              <a:t>://adafruit.com/</a:t>
            </a:r>
          </a:p>
          <a:p>
            <a:pPr lvl="1"/>
            <a:r>
              <a:rPr lang="en-US" altLang="ko-KR" dirty="0"/>
              <a:t>Arduino starter kits, </a:t>
            </a:r>
            <a:r>
              <a:rPr lang="en-US" altLang="ko-KR" dirty="0" err="1"/>
              <a:t>Boarduino</a:t>
            </a:r>
            <a:r>
              <a:rPr lang="en-US" altLang="ko-KR" dirty="0"/>
              <a:t> Arduino clone, lots of cool kits</a:t>
            </a:r>
          </a:p>
          <a:p>
            <a:r>
              <a:rPr lang="en-US" altLang="ko-KR" dirty="0"/>
              <a:t>http://sparkfun.com/</a:t>
            </a:r>
          </a:p>
          <a:p>
            <a:pPr lvl="1"/>
            <a:r>
              <a:rPr lang="en-US" altLang="ko-KR" dirty="0"/>
              <a:t>Sells Arduino boards and lots of neat sensors &amp; stuff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053101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do we need?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(Optional)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37121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s://encrypted-tbn1.gstatic.com/images?q=tbn:ANd9GcQiReuiaWfFEAppKnSecwSSltyZZHvrAG4wEhP0Oz_BDOozfP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68" y="1403318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2.gstatic.com/images?q=tbn:ANd9GcQPu7YhC34MDczvyCJiLqbJ2tNwNzQAktQIVm-HwixVXWA7VSj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19" y="42275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25" y="437517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1220609"/>
            <a:ext cx="2895600" cy="203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658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Download &amp; install the Arduino environment (IDE)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Connect the board to your computer via the </a:t>
            </a:r>
            <a:r>
              <a:rPr lang="en-US" altLang="ko-KR" dirty="0" smtClean="0"/>
              <a:t>USB </a:t>
            </a:r>
            <a:r>
              <a:rPr lang="en-US" altLang="ko-KR" dirty="0"/>
              <a:t>cable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 smtClean="0"/>
              <a:t>Install </a:t>
            </a:r>
            <a:r>
              <a:rPr lang="en-US" altLang="ko-KR" dirty="0"/>
              <a:t>the </a:t>
            </a:r>
            <a:r>
              <a:rPr lang="en-US" altLang="ko-KR" dirty="0" smtClean="0"/>
              <a:t>drivers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Launch the Arduino IDE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Select your board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Select your serial port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Write codes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Upload the program</a:t>
            </a:r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 algn="r">
              <a:buNone/>
            </a:pPr>
            <a:r>
              <a:rPr lang="en-US" altLang="ko-KR" sz="1400" dirty="0"/>
              <a:t>Reference: http://arduino.cc/en/Guide/HomePage</a:t>
            </a:r>
          </a:p>
          <a:p>
            <a:endParaRPr lang="ko-KR" altLang="en-US" dirty="0"/>
          </a:p>
        </p:txBody>
      </p:sp>
      <p:pic>
        <p:nvPicPr>
          <p:cNvPr id="4" name="Picture 3" descr="pic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4" y="2780928"/>
            <a:ext cx="49419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766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aseline="0" dirty="0" smtClean="0"/>
              <a:t>Microcontroller (</a:t>
            </a:r>
            <a:r>
              <a:rPr lang="en-US" altLang="ko-KR" sz="3200" baseline="0" dirty="0" smtClean="0">
                <a:latin typeface="Symbol" panose="05050102010706020507" pitchFamily="18" charset="2"/>
              </a:rPr>
              <a:t>m</a:t>
            </a:r>
            <a:r>
              <a:rPr lang="en-US" altLang="ko-KR" sz="3200" baseline="0" dirty="0" smtClean="0"/>
              <a:t>c, MCU)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Computer on a single integrated chip</a:t>
            </a:r>
          </a:p>
          <a:p>
            <a:pPr lvl="1"/>
            <a:r>
              <a:rPr lang="en-US" altLang="ko-KR" dirty="0" smtClean="0"/>
              <a:t>Processor (CPU)</a:t>
            </a:r>
          </a:p>
          <a:p>
            <a:pPr lvl="1"/>
            <a:r>
              <a:rPr lang="en-US" altLang="ko-KR" dirty="0" smtClean="0"/>
              <a:t>Memory (RAM / ROM / Flash)</a:t>
            </a:r>
          </a:p>
          <a:p>
            <a:pPr lvl="1"/>
            <a:r>
              <a:rPr lang="en-US" altLang="ko-KR" dirty="0" smtClean="0"/>
              <a:t>I/O ports (USB, I2C, SPI, ADC)</a:t>
            </a:r>
          </a:p>
          <a:p>
            <a:r>
              <a:rPr lang="en-US" altLang="ko-KR" dirty="0" smtClean="0"/>
              <a:t>Common microcontroller families</a:t>
            </a:r>
          </a:p>
          <a:p>
            <a:pPr lvl="1"/>
            <a:r>
              <a:rPr lang="en-US" altLang="ko-KR" dirty="0" smtClean="0"/>
              <a:t>Intel: 4004, 8008, etc.</a:t>
            </a:r>
          </a:p>
          <a:p>
            <a:pPr lvl="1"/>
            <a:r>
              <a:rPr lang="en-US" altLang="ko-KR" dirty="0" smtClean="0"/>
              <a:t>Atmel: AT and AVR</a:t>
            </a:r>
          </a:p>
          <a:p>
            <a:pPr lvl="1"/>
            <a:r>
              <a:rPr lang="en-US" altLang="ko-KR" dirty="0" smtClean="0"/>
              <a:t>Microchip: PIC</a:t>
            </a:r>
          </a:p>
          <a:p>
            <a:pPr lvl="1"/>
            <a:r>
              <a:rPr lang="en-US" altLang="ko-KR" dirty="0" smtClean="0"/>
              <a:t>ARM: multiple manufacturers</a:t>
            </a:r>
          </a:p>
          <a:p>
            <a:r>
              <a:rPr lang="en-US" altLang="ko-KR" dirty="0" smtClean="0"/>
              <a:t>Used in</a:t>
            </a:r>
          </a:p>
          <a:p>
            <a:pPr lvl="1"/>
            <a:r>
              <a:rPr lang="en-US" altLang="ko-KR" dirty="0" smtClean="0"/>
              <a:t>Cellphones</a:t>
            </a:r>
          </a:p>
          <a:p>
            <a:pPr lvl="1"/>
            <a:r>
              <a:rPr lang="en-US" altLang="ko-KR" dirty="0" smtClean="0"/>
              <a:t>Toys</a:t>
            </a:r>
          </a:p>
          <a:p>
            <a:pPr lvl="1"/>
            <a:r>
              <a:rPr lang="en-US" altLang="ko-KR" dirty="0" smtClean="0"/>
              <a:t>Household appliances</a:t>
            </a:r>
          </a:p>
          <a:p>
            <a:pPr lvl="1"/>
            <a:r>
              <a:rPr lang="en-US" altLang="ko-KR" dirty="0" smtClean="0"/>
              <a:t>Cars</a:t>
            </a:r>
          </a:p>
          <a:p>
            <a:pPr lvl="1"/>
            <a:r>
              <a:rPr lang="en-US" altLang="ko-KR" dirty="0" smtClean="0"/>
              <a:t>Cameras</a:t>
            </a:r>
          </a:p>
          <a:p>
            <a:pPr lvl="1"/>
            <a:r>
              <a:rPr lang="en-US" altLang="ko-KR" dirty="0" smtClean="0"/>
              <a:t>…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70" y="1331640"/>
            <a:ext cx="10001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59" y="1305372"/>
            <a:ext cx="1337220" cy="6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26" y="2201647"/>
            <a:ext cx="1366034" cy="70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8" y="2407993"/>
            <a:ext cx="1046247" cy="31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20" y="3585967"/>
            <a:ext cx="1679823" cy="15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8" y="4186023"/>
            <a:ext cx="967257" cy="87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1093" r="8534" b="20416"/>
          <a:stretch/>
        </p:blipFill>
        <p:spPr bwMode="auto">
          <a:xfrm>
            <a:off x="7088012" y="5301208"/>
            <a:ext cx="167640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47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7421" y="764704"/>
            <a:ext cx="8572560" cy="5594369"/>
          </a:xfrm>
        </p:spPr>
        <p:txBody>
          <a:bodyPr>
            <a:normAutofit fontScale="92500" lnSpcReduction="10000"/>
          </a:bodyPr>
          <a:lstStyle/>
          <a:p>
            <a:pPr marL="396000" lvl="1" indent="-396000">
              <a:buFont typeface="Wingdings" pitchFamily="2" charset="2"/>
              <a:buChar char="v"/>
            </a:pPr>
            <a:r>
              <a:rPr lang="en-US" altLang="ko-KR" sz="2400" b="1" dirty="0">
                <a:solidFill>
                  <a:srgbClr val="326EBF"/>
                </a:solidFill>
              </a:rPr>
              <a:t>Download &amp; install the Arduino environment (IDE)</a:t>
            </a:r>
          </a:p>
          <a:p>
            <a:pPr lvl="1"/>
            <a:r>
              <a:rPr lang="en-US" altLang="ko-KR" dirty="0" smtClean="0"/>
              <a:t>Official homepage: http</a:t>
            </a:r>
            <a:r>
              <a:rPr lang="en-US" altLang="ko-KR" dirty="0"/>
              <a:t>://</a:t>
            </a:r>
            <a:r>
              <a:rPr lang="en-US" altLang="ko-KR" dirty="0" smtClean="0"/>
              <a:t>arduino.cc/en/Main/Software</a:t>
            </a:r>
          </a:p>
          <a:p>
            <a:pPr lvl="1"/>
            <a:r>
              <a:rPr lang="en-US" altLang="ko-KR" dirty="0" smtClean="0"/>
              <a:t>Link for faster download</a:t>
            </a:r>
          </a:p>
          <a:p>
            <a:pPr lvl="2"/>
            <a:r>
              <a:rPr lang="en-US" altLang="ko-KR" b="1" dirty="0" smtClean="0"/>
              <a:t>http://server.noraki.net/Arduino/</a:t>
            </a:r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2"/>
            <a:endParaRPr lang="en-US" altLang="ko-KR" dirty="0"/>
          </a:p>
          <a:p>
            <a:pPr lvl="2"/>
            <a:endParaRPr lang="en-US" altLang="ko-KR" dirty="0" smtClean="0"/>
          </a:p>
          <a:p>
            <a:pPr lvl="1"/>
            <a:r>
              <a:rPr lang="en-US" altLang="ko-KR" dirty="0" smtClean="0"/>
              <a:t>No installer needed, except for Windows</a:t>
            </a:r>
          </a:p>
          <a:p>
            <a:pPr lvl="1"/>
            <a:r>
              <a:rPr lang="en-US" altLang="ko-KR" dirty="0"/>
              <a:t>Java needs to be </a:t>
            </a:r>
            <a:r>
              <a:rPr lang="en-US" altLang="ko-KR" dirty="0" smtClean="0"/>
              <a:t>installed</a:t>
            </a:r>
          </a:p>
          <a:p>
            <a:pPr lvl="1"/>
            <a:r>
              <a:rPr lang="en-US" altLang="ko-KR" dirty="0" smtClean="0"/>
              <a:t>(Windows) Install drivers during IDE installation</a:t>
            </a:r>
          </a:p>
          <a:p>
            <a:pPr lvl="1"/>
            <a:r>
              <a:rPr lang="en-US" altLang="ko-KR" dirty="0" smtClean="0"/>
              <a:t>(Linux) $ </a:t>
            </a:r>
            <a:r>
              <a:rPr lang="en-US" altLang="ko-KR" dirty="0" err="1" smtClean="0"/>
              <a:t>sudo</a:t>
            </a:r>
            <a:r>
              <a:rPr lang="en-US" altLang="ko-KR" dirty="0" smtClean="0"/>
              <a:t> apt-get install </a:t>
            </a:r>
            <a:r>
              <a:rPr lang="en-US" altLang="ko-KR" dirty="0" err="1" smtClean="0"/>
              <a:t>arduino</a:t>
            </a:r>
            <a:endParaRPr lang="en-US" altLang="ko-KR" dirty="0" smtClean="0"/>
          </a:p>
          <a:p>
            <a:r>
              <a:rPr lang="en-US" altLang="ko-KR" dirty="0" smtClean="0"/>
              <a:t>Prerequisite for Linux</a:t>
            </a:r>
          </a:p>
          <a:p>
            <a:pPr lvl="1"/>
            <a:r>
              <a:rPr lang="en-US" altLang="ko-KR" dirty="0" smtClean="0"/>
              <a:t>Assumes running Ubuntu</a:t>
            </a:r>
          </a:p>
          <a:p>
            <a:pPr lvl="1"/>
            <a:r>
              <a:rPr lang="en-US" altLang="ko-KR" b="1" dirty="0" smtClean="0"/>
              <a:t>$ </a:t>
            </a:r>
            <a:r>
              <a:rPr lang="en-US" altLang="ko-KR" b="1" dirty="0" err="1" smtClean="0"/>
              <a:t>sudo</a:t>
            </a:r>
            <a:r>
              <a:rPr lang="en-US" altLang="ko-KR" b="1" dirty="0" smtClean="0"/>
              <a:t> </a:t>
            </a:r>
            <a:r>
              <a:rPr lang="en-US" altLang="ko-KR" b="1" dirty="0"/>
              <a:t>apt-get remove </a:t>
            </a:r>
            <a:r>
              <a:rPr lang="en-US" altLang="ko-KR" b="1" dirty="0" err="1"/>
              <a:t>brltty</a:t>
            </a:r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25289" t="38883" r="26964" b="39577"/>
          <a:stretch/>
        </p:blipFill>
        <p:spPr>
          <a:xfrm>
            <a:off x="1835696" y="1988840"/>
            <a:ext cx="6624736" cy="18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15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Installing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6000" lvl="1" indent="-396000">
              <a:buFont typeface="Wingdings" pitchFamily="2" charset="2"/>
              <a:buChar char="v"/>
            </a:pPr>
            <a:r>
              <a:rPr lang="en-US" altLang="ko-KR" sz="2400" b="1" dirty="0" smtClean="0">
                <a:solidFill>
                  <a:srgbClr val="326EBF"/>
                </a:solidFill>
              </a:rPr>
              <a:t>Connect </a:t>
            </a:r>
            <a:r>
              <a:rPr lang="en-US" altLang="ko-KR" sz="2400" b="1" dirty="0">
                <a:solidFill>
                  <a:srgbClr val="326EBF"/>
                </a:solidFill>
              </a:rPr>
              <a:t>the board to your computer via the USB cable</a:t>
            </a:r>
          </a:p>
        </p:txBody>
      </p:sp>
      <p:pic>
        <p:nvPicPr>
          <p:cNvPr id="5" name="Picture 4" descr="http://techgenie.com/wp-content/uploads/USB-cab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520280" cy="202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화살표 연결선 4"/>
          <p:cNvCxnSpPr/>
          <p:nvPr/>
        </p:nvCxnSpPr>
        <p:spPr bwMode="auto">
          <a:xfrm flipV="1">
            <a:off x="1298526" y="3128047"/>
            <a:ext cx="1014934" cy="31941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-36512" y="32543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USB A type</a:t>
            </a:r>
          </a:p>
        </p:txBody>
      </p:sp>
      <p:cxnSp>
        <p:nvCxnSpPr>
          <p:cNvPr id="8" name="직선 화살표 연결선 4"/>
          <p:cNvCxnSpPr/>
          <p:nvPr/>
        </p:nvCxnSpPr>
        <p:spPr bwMode="auto">
          <a:xfrm rot="5400000">
            <a:off x="2792288" y="1803032"/>
            <a:ext cx="1183161" cy="6480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023829" y="122811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USB B type</a:t>
            </a:r>
          </a:p>
        </p:txBody>
      </p:sp>
      <p:pic>
        <p:nvPicPr>
          <p:cNvPr id="14" name="Picture 2" descr="F:\01.Data\01.KUT\2012.1\유비쿼터스 강의\꾀꼬리\arduinounofron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68410"/>
            <a:ext cx="2736304" cy="22666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65" y="3816796"/>
            <a:ext cx="2636540" cy="26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구부러진 연결선 15"/>
          <p:cNvCxnSpPr>
            <a:stCxn id="14" idx="1"/>
            <a:endCxn id="15" idx="3"/>
          </p:cNvCxnSpPr>
          <p:nvPr/>
        </p:nvCxnSpPr>
        <p:spPr bwMode="auto">
          <a:xfrm rot="10800000" flipV="1">
            <a:off x="4131906" y="4001738"/>
            <a:ext cx="2312303" cy="113332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8"/>
          <p:cNvSpPr txBox="1"/>
          <p:nvPr/>
        </p:nvSpPr>
        <p:spPr>
          <a:xfrm>
            <a:off x="3775958" y="52569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USB A type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5086916" y="34474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USB B type</a:t>
            </a:r>
          </a:p>
        </p:txBody>
      </p:sp>
    </p:spTree>
    <p:extLst>
      <p:ext uri="{BB962C8B-B14F-4D97-AF65-F5344CB8AC3E}">
        <p14:creationId xmlns:p14="http://schemas.microsoft.com/office/powerpoint/2010/main" val="2820917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Installing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Connecting Arduino</a:t>
            </a:r>
          </a:p>
          <a:p>
            <a:pPr lvl="1"/>
            <a:r>
              <a:rPr lang="en-US" altLang="ko-KR" dirty="0" smtClean="0"/>
              <a:t>MAC</a:t>
            </a:r>
          </a:p>
          <a:p>
            <a:pPr lvl="2"/>
            <a:r>
              <a:rPr lang="en-US" altLang="ko-KR" dirty="0"/>
              <a:t>Click </a:t>
            </a:r>
            <a:r>
              <a:rPr lang="en-US" altLang="ko-KR" dirty="0" smtClean="0"/>
              <a:t>“Network Preferences”, </a:t>
            </a:r>
            <a:r>
              <a:rPr lang="en-US" altLang="ko-KR" dirty="0"/>
              <a:t>and in the window that appears, click </a:t>
            </a:r>
            <a:r>
              <a:rPr lang="en-US" altLang="ko-KR" dirty="0" smtClean="0"/>
              <a:t>“Apply”.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sz="2800" dirty="0" smtClean="0"/>
          </a:p>
          <a:p>
            <a:pPr lvl="1"/>
            <a:r>
              <a:rPr lang="en-US" altLang="ko-KR" dirty="0" smtClean="0"/>
              <a:t>Linux</a:t>
            </a:r>
          </a:p>
          <a:p>
            <a:pPr lvl="2"/>
            <a:r>
              <a:rPr lang="en-US" altLang="ko-KR" dirty="0" smtClean="0"/>
              <a:t>$ </a:t>
            </a:r>
            <a:r>
              <a:rPr lang="en-US" altLang="ko-KR" dirty="0" err="1" smtClean="0"/>
              <a:t>ls</a:t>
            </a:r>
            <a:r>
              <a:rPr lang="en-US" altLang="ko-KR" dirty="0" smtClean="0"/>
              <a:t> /</a:t>
            </a:r>
            <a:r>
              <a:rPr lang="en-US" altLang="ko-KR" dirty="0" err="1" smtClean="0"/>
              <a:t>dev</a:t>
            </a:r>
            <a:r>
              <a:rPr lang="en-US" altLang="ko-KR" dirty="0" smtClean="0"/>
              <a:t>/</a:t>
            </a:r>
            <a:r>
              <a:rPr lang="en-US" altLang="ko-KR" dirty="0" err="1" smtClean="0"/>
              <a:t>tty</a:t>
            </a:r>
            <a:r>
              <a:rPr lang="en-US" altLang="ko-KR" dirty="0" smtClean="0"/>
              <a:t>* </a:t>
            </a:r>
          </a:p>
          <a:p>
            <a:pPr lvl="2"/>
            <a:r>
              <a:rPr lang="en-US" altLang="ko-KR" dirty="0" smtClean="0"/>
              <a:t>SHOULD have device name like </a:t>
            </a:r>
            <a:r>
              <a:rPr lang="en-US" altLang="ko-KR" dirty="0" err="1" smtClean="0"/>
              <a:t>ttyACM</a:t>
            </a:r>
            <a:r>
              <a:rPr lang="en-US" altLang="ko-KR" dirty="0" smtClean="0"/>
              <a:t>*, </a:t>
            </a:r>
            <a:r>
              <a:rPr lang="en-US" altLang="ko-KR" dirty="0" err="1" smtClean="0"/>
              <a:t>ttyUSB</a:t>
            </a:r>
            <a:r>
              <a:rPr lang="en-US" altLang="ko-KR" dirty="0" smtClean="0"/>
              <a:t>* or </a:t>
            </a:r>
            <a:r>
              <a:rPr lang="en-US" altLang="ko-KR" dirty="0" err="1" smtClean="0"/>
              <a:t>ttyS</a:t>
            </a:r>
            <a:r>
              <a:rPr lang="en-US" altLang="ko-KR" dirty="0" smtClean="0"/>
              <a:t>*</a:t>
            </a:r>
          </a:p>
          <a:p>
            <a:pPr lvl="1"/>
            <a:r>
              <a:rPr lang="en-US" altLang="ko-KR" dirty="0" smtClean="0"/>
              <a:t>Windows</a:t>
            </a:r>
          </a:p>
        </p:txBody>
      </p:sp>
      <p:pic>
        <p:nvPicPr>
          <p:cNvPr id="7173" name="Picture 5" descr="http://media.wiley.com/Lux/33/381333.image1.jpg?h=179&amp;w=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20" y="1844824"/>
            <a:ext cx="46005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35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Programming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Arduino IDE</a:t>
            </a:r>
          </a:p>
          <a:p>
            <a:pPr lvl="1"/>
            <a:r>
              <a:rPr lang="en-US" altLang="ko-KR" dirty="0" smtClean="0"/>
              <a:t>Yet Another IDE</a:t>
            </a:r>
          </a:p>
          <a:p>
            <a:pPr lvl="2"/>
            <a:r>
              <a:rPr lang="en-US" altLang="ko-KR" dirty="0" smtClean="0"/>
              <a:t>Very few features</a:t>
            </a:r>
          </a:p>
          <a:p>
            <a:pPr lvl="1"/>
            <a:r>
              <a:rPr lang="en-US" altLang="ko-KR" dirty="0" smtClean="0"/>
              <a:t>Simple programs</a:t>
            </a:r>
          </a:p>
          <a:p>
            <a:pPr lvl="2"/>
            <a:r>
              <a:rPr lang="en-US" altLang="ko-KR" dirty="0" smtClean="0"/>
              <a:t>Exactly the use case</a:t>
            </a:r>
          </a:p>
          <a:p>
            <a:pPr lvl="1"/>
            <a:r>
              <a:rPr lang="en-US" altLang="ko-KR" dirty="0" smtClean="0"/>
              <a:t>Written in Java</a:t>
            </a:r>
          </a:p>
          <a:p>
            <a:pPr lvl="1"/>
            <a:r>
              <a:rPr lang="en-US" altLang="ko-KR" dirty="0" smtClean="0"/>
              <a:t>Click to upload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38" y="692696"/>
            <a:ext cx="4807575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716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Programming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Programming</a:t>
            </a:r>
            <a:r>
              <a:rPr lang="en-US" altLang="ko-KR" baseline="0" dirty="0" smtClean="0"/>
              <a:t> Language</a:t>
            </a:r>
          </a:p>
          <a:p>
            <a:pPr lvl="1"/>
            <a:r>
              <a:rPr lang="nb-NO" altLang="ko-KR" dirty="0"/>
              <a:t>C like syntax, but simplified</a:t>
            </a:r>
            <a:endParaRPr lang="ko-KR" altLang="ko-KR" dirty="0"/>
          </a:p>
          <a:p>
            <a:pPr lvl="1"/>
            <a:r>
              <a:rPr lang="nb-NO" altLang="ko-KR" dirty="0"/>
              <a:t>Abstracts the pin naming to numbers</a:t>
            </a:r>
            <a:endParaRPr lang="ko-KR" altLang="ko-KR" dirty="0"/>
          </a:p>
          <a:p>
            <a:pPr lvl="1"/>
            <a:r>
              <a:rPr lang="nb-NO" altLang="ko-KR" dirty="0"/>
              <a:t>Trades efficience for ease of use</a:t>
            </a:r>
            <a:endParaRPr lang="ko-KR" altLang="ko-KR" dirty="0"/>
          </a:p>
          <a:p>
            <a:pPr lvl="1"/>
            <a:r>
              <a:rPr lang="nb-NO" altLang="ko-KR" dirty="0"/>
              <a:t>Easy to learn, yet powerful</a:t>
            </a:r>
            <a:endParaRPr lang="ko-KR" altLang="ko-KR" dirty="0"/>
          </a:p>
          <a:p>
            <a:pPr lvl="1"/>
            <a:r>
              <a:rPr lang="nb-NO" altLang="ko-KR" dirty="0"/>
              <a:t>Lots of example code </a:t>
            </a:r>
            <a:endParaRPr lang="ko-KR" altLang="ko-KR" dirty="0"/>
          </a:p>
          <a:p>
            <a:pPr lvl="1"/>
            <a:r>
              <a:rPr lang="nb-NO" altLang="ko-KR" dirty="0"/>
              <a:t>Easy to reuse C-code from other projects</a:t>
            </a:r>
            <a:endParaRPr lang="ko-KR" altLang="ko-KR" dirty="0"/>
          </a:p>
          <a:p>
            <a:pPr lvl="1"/>
            <a:r>
              <a:rPr lang="nb-NO" altLang="ko-KR" dirty="0"/>
              <a:t>Libraries can be written in C++</a:t>
            </a:r>
            <a:endParaRPr lang="ko-KR" altLang="ko-KR" dirty="0"/>
          </a:p>
          <a:p>
            <a:pPr lvl="1"/>
            <a:r>
              <a:rPr lang="nb-NO" altLang="ko-KR" dirty="0"/>
              <a:t>Lots of libraries available</a:t>
            </a:r>
          </a:p>
        </p:txBody>
      </p:sp>
    </p:spTree>
    <p:extLst>
      <p:ext uri="{BB962C8B-B14F-4D97-AF65-F5344CB8AC3E}">
        <p14:creationId xmlns:p14="http://schemas.microsoft.com/office/powerpoint/2010/main" val="752384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Programming</a:t>
            </a:r>
            <a:r>
              <a:rPr lang="en-US" altLang="ko-KR" baseline="0" dirty="0" smtClean="0"/>
              <a:t>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Launch</a:t>
            </a:r>
            <a:r>
              <a:rPr lang="en-US" altLang="ko-KR" baseline="0" dirty="0" smtClean="0"/>
              <a:t> the Arduino IDE</a:t>
            </a:r>
            <a:endParaRPr lang="ko-KR" altLang="en-US" dirty="0"/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323528" y="1916832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HelveticaNeueLT Pro 57 Cn" charset="0"/>
                <a:ea typeface="+mn-ea"/>
                <a:cs typeface="+mn-cs"/>
              </a:defRPr>
            </a:lvl9pPr>
          </a:lstStyle>
          <a:p>
            <a:pPr marL="741363" lvl="1" indent="-284163" eaLnBrk="1" hangingPunct="1">
              <a:buFont typeface="HelveticaNeueLT Pro 57 Cn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ko-KR" smtClean="0">
              <a:latin typeface="HelveticaNeueLT Pro 57 C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31668" r="13826" b="5999"/>
          <a:stretch/>
        </p:blipFill>
        <p:spPr bwMode="auto">
          <a:xfrm>
            <a:off x="107504" y="1200844"/>
            <a:ext cx="8954842" cy="53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103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Programming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Select board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53150" r="28738" b="65120"/>
          <a:stretch/>
        </p:blipFill>
        <p:spPr>
          <a:xfrm>
            <a:off x="795301" y="1412776"/>
            <a:ext cx="6624736" cy="398680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5004047" y="3380753"/>
            <a:ext cx="2415989" cy="26427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430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i="0" kern="1200" baseline="0" dirty="0" smtClean="0">
                <a:solidFill>
                  <a:schemeClr val="bg1"/>
                </a:solidFill>
                <a:effectLst/>
                <a:latin typeface="Arial" pitchFamily="34" charset="0"/>
                <a:ea typeface="HY헤드라인M" pitchFamily="18" charset="-127"/>
                <a:cs typeface="Arial Unicode MS" pitchFamily="50" charset="-127"/>
              </a:rPr>
              <a:t>Programming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Select your</a:t>
            </a:r>
            <a:r>
              <a:rPr lang="en-US" altLang="ko-KR" baseline="0" dirty="0" smtClean="0"/>
              <a:t> serial port</a:t>
            </a:r>
          </a:p>
          <a:p>
            <a:pPr lvl="1"/>
            <a:r>
              <a:rPr lang="en-US" altLang="ko-KR" dirty="0" smtClean="0"/>
              <a:t>(Windows) </a:t>
            </a:r>
            <a:r>
              <a:rPr lang="en-US" altLang="ko-KR" dirty="0"/>
              <a:t>Device manager (Win + R </a:t>
            </a:r>
            <a:r>
              <a:rPr lang="en-US" altLang="ko-KR" dirty="0">
                <a:sym typeface="Wingdings" panose="05000000000000000000" pitchFamily="2" charset="2"/>
              </a:rPr>
              <a:t> “</a:t>
            </a:r>
            <a:r>
              <a:rPr lang="en-US" altLang="ko-KR" dirty="0" err="1">
                <a:sym typeface="Wingdings" panose="05000000000000000000" pitchFamily="2" charset="2"/>
              </a:rPr>
              <a:t>devmgmt.msc</a:t>
            </a:r>
            <a:r>
              <a:rPr lang="en-US" altLang="ko-KR" dirty="0">
                <a:sym typeface="Wingdings" panose="05000000000000000000" pitchFamily="2" charset="2"/>
              </a:rPr>
              <a:t>” &lt;Enter</a:t>
            </a:r>
            <a:r>
              <a:rPr lang="en-US" altLang="ko-KR" dirty="0" smtClean="0">
                <a:sym typeface="Wingdings" panose="05000000000000000000" pitchFamily="2" charset="2"/>
              </a:rPr>
              <a:t>&gt;)</a:t>
            </a:r>
            <a:endParaRPr lang="en-US" altLang="ko-KR" baseline="0" dirty="0" smtClean="0"/>
          </a:p>
          <a:p>
            <a:pPr lvl="1"/>
            <a:r>
              <a:rPr lang="en-US" altLang="ko-KR" dirty="0" smtClean="0"/>
              <a:t>(MAC) </a:t>
            </a:r>
            <a:r>
              <a:rPr lang="en-US" altLang="ko-KR" dirty="0" err="1" smtClean="0"/>
              <a:t>tty.usbmodem</a:t>
            </a:r>
            <a:endParaRPr lang="en-US" altLang="ko-KR" dirty="0" smtClean="0"/>
          </a:p>
          <a:p>
            <a:pPr lvl="1"/>
            <a:r>
              <a:rPr lang="en-US" altLang="ko-KR" dirty="0"/>
              <a:t>(Linux) /</a:t>
            </a:r>
            <a:r>
              <a:rPr lang="en-US" altLang="ko-KR" dirty="0" err="1" smtClean="0"/>
              <a:t>dev</a:t>
            </a:r>
            <a:r>
              <a:rPr lang="en-US" altLang="ko-KR" dirty="0" smtClean="0"/>
              <a:t>/</a:t>
            </a:r>
            <a:r>
              <a:rPr lang="en-US" altLang="ko-KR" dirty="0" err="1" smtClean="0"/>
              <a:t>tty</a:t>
            </a:r>
            <a:r>
              <a:rPr lang="en-US" altLang="ko-KR" dirty="0" smtClean="0"/>
              <a:t>/USB* </a:t>
            </a:r>
            <a:r>
              <a:rPr lang="en-US" altLang="ko-KR" dirty="0"/>
              <a:t>or /</a:t>
            </a:r>
            <a:r>
              <a:rPr lang="en-US" altLang="ko-KR" dirty="0" err="1" smtClean="0"/>
              <a:t>dev</a:t>
            </a:r>
            <a:r>
              <a:rPr lang="en-US" altLang="ko-KR" dirty="0" smtClean="0"/>
              <a:t>/</a:t>
            </a:r>
            <a:r>
              <a:rPr lang="en-US" altLang="ko-KR" dirty="0" err="1" smtClean="0"/>
              <a:t>tty.USB</a:t>
            </a:r>
            <a:r>
              <a:rPr lang="en-US" altLang="ko-KR" dirty="0" smtClean="0"/>
              <a:t>*</a:t>
            </a:r>
            <a:endParaRPr lang="ko-KR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/>
          <a:srcRect b="43638"/>
          <a:stretch/>
        </p:blipFill>
        <p:spPr bwMode="auto">
          <a:xfrm>
            <a:off x="559032" y="2420888"/>
            <a:ext cx="8045416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 descr="http://arduino.cc/en/uploads/Guide/SelectingUn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15" y="2809453"/>
            <a:ext cx="46767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63644" r="73522" b="29620"/>
          <a:stretch/>
        </p:blipFill>
        <p:spPr bwMode="auto">
          <a:xfrm>
            <a:off x="3059832" y="3212976"/>
            <a:ext cx="2088232" cy="4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39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Programming Arduino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Programming Reference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31000" r="14492" b="5833"/>
          <a:stretch/>
        </p:blipFill>
        <p:spPr bwMode="auto">
          <a:xfrm>
            <a:off x="150168" y="1196752"/>
            <a:ext cx="8814320" cy="532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539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Sample</a:t>
            </a:r>
            <a:r>
              <a:rPr lang="en-US" altLang="ko-KR" baseline="0" dirty="0" smtClean="0"/>
              <a:t> Program – LED Blink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LED Blink</a:t>
            </a:r>
          </a:p>
          <a:p>
            <a:pPr lvl="1"/>
            <a:r>
              <a:rPr lang="en-US" altLang="ko-KR" dirty="0" smtClean="0"/>
              <a:t>Blinking LED on Arduino board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sz="1600" dirty="0"/>
          </a:p>
          <a:p>
            <a:r>
              <a:rPr lang="en-US" altLang="ko-KR" dirty="0" smtClean="0"/>
              <a:t>Codes</a:t>
            </a:r>
          </a:p>
          <a:p>
            <a:pPr lvl="1"/>
            <a:r>
              <a:rPr lang="en-US" altLang="ko-KR" dirty="0"/>
              <a:t>Load the “Blink” example</a:t>
            </a:r>
          </a:p>
          <a:p>
            <a:pPr lvl="2"/>
            <a:r>
              <a:rPr lang="en-US" altLang="ko-KR" dirty="0" err="1" smtClean="0"/>
              <a:t>File</a:t>
            </a:r>
            <a:r>
              <a:rPr lang="en-US" altLang="ko-KR" dirty="0" err="1" smtClean="0">
                <a:sym typeface="Wingdings" panose="05000000000000000000" pitchFamily="2" charset="2"/>
              </a:rPr>
              <a:t></a:t>
            </a:r>
            <a:r>
              <a:rPr lang="en-US" altLang="ko-KR" dirty="0" err="1" smtClean="0"/>
              <a:t>Examples</a:t>
            </a:r>
            <a:r>
              <a:rPr lang="en-US" altLang="ko-KR" dirty="0" err="1" smtClean="0">
                <a:sym typeface="Wingdings" panose="05000000000000000000" pitchFamily="2" charset="2"/>
              </a:rPr>
              <a:t></a:t>
            </a:r>
            <a:r>
              <a:rPr lang="en-US" altLang="ko-KR" dirty="0" err="1" smtClean="0"/>
              <a:t>Basics</a:t>
            </a:r>
            <a:r>
              <a:rPr lang="en-US" altLang="ko-KR" dirty="0" err="1" smtClean="0">
                <a:sym typeface="Wingdings" panose="05000000000000000000" pitchFamily="2" charset="2"/>
              </a:rPr>
              <a:t></a:t>
            </a:r>
            <a:r>
              <a:rPr lang="en-US" altLang="ko-KR" dirty="0" err="1" smtClean="0"/>
              <a:t>Blink</a:t>
            </a:r>
            <a:endParaRPr lang="en-US" altLang="ko-K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44167" r="17935" b="27916"/>
          <a:stretch/>
        </p:blipFill>
        <p:spPr bwMode="auto">
          <a:xfrm>
            <a:off x="35943" y="3933056"/>
            <a:ext cx="9073008" cy="256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78619"/>
            <a:ext cx="3603203" cy="249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 bwMode="auto">
          <a:xfrm>
            <a:off x="6444208" y="950851"/>
            <a:ext cx="648073" cy="36004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8430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Arduino?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8390736" cy="559436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Open-source hardware platform</a:t>
            </a:r>
          </a:p>
          <a:p>
            <a:r>
              <a:rPr lang="en-US" altLang="ko-KR" dirty="0" smtClean="0"/>
              <a:t>Open source development environment</a:t>
            </a:r>
          </a:p>
          <a:p>
            <a:pPr lvl="1"/>
            <a:r>
              <a:rPr lang="en-US" altLang="ko-KR" dirty="0" smtClean="0"/>
              <a:t>Easy-to learn language and libraries </a:t>
            </a:r>
          </a:p>
          <a:p>
            <a:pPr lvl="1"/>
            <a:r>
              <a:rPr lang="en-US" altLang="ko-KR" dirty="0" smtClean="0"/>
              <a:t>Integrated development environment</a:t>
            </a:r>
          </a:p>
          <a:p>
            <a:pPr lvl="1"/>
            <a:r>
              <a:rPr lang="en-US" altLang="ko-KR" dirty="0" smtClean="0"/>
              <a:t>Available for Windows / Mac / Linux</a:t>
            </a:r>
          </a:p>
          <a:p>
            <a:r>
              <a:rPr lang="en-US" altLang="ko-KR" dirty="0" smtClean="0"/>
              <a:t>A </a:t>
            </a:r>
            <a:r>
              <a:rPr lang="en-US" altLang="ko-KR" dirty="0"/>
              <a:t>programmable </a:t>
            </a:r>
            <a:r>
              <a:rPr lang="en-US" altLang="ko-KR" dirty="0" smtClean="0"/>
              <a:t>microcontroller </a:t>
            </a:r>
            <a:r>
              <a:rPr lang="en-US" altLang="ko-KR" dirty="0"/>
              <a:t>for prototyping electromechanical devices</a:t>
            </a:r>
          </a:p>
          <a:p>
            <a:r>
              <a:rPr lang="en-US" altLang="ko-KR" dirty="0" smtClean="0"/>
              <a:t>Able to connect </a:t>
            </a:r>
            <a:r>
              <a:rPr lang="en-US" altLang="ko-KR" dirty="0" smtClean="0"/>
              <a:t>digital </a:t>
            </a:r>
            <a:r>
              <a:rPr lang="en-US" altLang="ko-KR" dirty="0"/>
              <a:t>and </a:t>
            </a:r>
            <a:r>
              <a:rPr lang="en-US" altLang="ko-KR" dirty="0" smtClean="0"/>
              <a:t>analog </a:t>
            </a:r>
            <a:r>
              <a:rPr lang="en-US" altLang="ko-KR" dirty="0"/>
              <a:t>electronic </a:t>
            </a:r>
            <a:r>
              <a:rPr lang="en-US" altLang="ko-KR" dirty="0" smtClean="0"/>
              <a:t>parts</a:t>
            </a:r>
            <a:endParaRPr lang="en-US" altLang="ko-KR" dirty="0"/>
          </a:p>
          <a:p>
            <a:pPr lvl="1"/>
            <a:r>
              <a:rPr lang="en-US" altLang="ko-KR" dirty="0" smtClean="0"/>
              <a:t>Sensors </a:t>
            </a:r>
            <a:r>
              <a:rPr lang="en-US" altLang="ko-KR" dirty="0"/>
              <a:t>(Gyroscopes, GPS Locators, accelerometers)</a:t>
            </a:r>
          </a:p>
          <a:p>
            <a:pPr lvl="1"/>
            <a:r>
              <a:rPr lang="en-US" altLang="ko-KR" dirty="0" smtClean="0"/>
              <a:t>Actuators </a:t>
            </a:r>
            <a:r>
              <a:rPr lang="en-US" altLang="ko-KR" dirty="0"/>
              <a:t>(LEDS or electrical motors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4744"/>
            <a:ext cx="18383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31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Sample Program –</a:t>
            </a:r>
            <a:r>
              <a:rPr lang="en-US" altLang="ko-KR" baseline="0" dirty="0" smtClean="0"/>
              <a:t> LED Blink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Verify &amp; Compile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r>
              <a:rPr lang="en-US" altLang="ko-KR" dirty="0"/>
              <a:t>Once it compiles, you must see the following messages in the Status bar and the Program notification </a:t>
            </a:r>
            <a:r>
              <a:rPr lang="en-US" altLang="ko-KR" dirty="0" smtClean="0"/>
              <a:t>Area</a:t>
            </a:r>
            <a:endParaRPr lang="en-US" altLang="ko-K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5439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2" y="4581128"/>
            <a:ext cx="8429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836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Sample Program</a:t>
            </a:r>
            <a:r>
              <a:rPr lang="en-US" altLang="ko-KR" baseline="0" dirty="0" smtClean="0"/>
              <a:t> – LED Blink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Upload to the board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lvl="1"/>
            <a:r>
              <a:rPr lang="en-US" altLang="ko-KR" dirty="0"/>
              <a:t>Once it upload, you must see the following messages in the Status bar and the Program notification Area</a:t>
            </a:r>
          </a:p>
          <a:p>
            <a:pPr lvl="1"/>
            <a:endParaRPr lang="ko-KR" alt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7192"/>
            <a:ext cx="659714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68703" t="19760" r="22438" b="61340"/>
          <a:stretch/>
        </p:blipFill>
        <p:spPr>
          <a:xfrm>
            <a:off x="2771800" y="1500024"/>
            <a:ext cx="3240360" cy="216024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 bwMode="auto">
          <a:xfrm>
            <a:off x="3494226" y="2204864"/>
            <a:ext cx="2415989" cy="26427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507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/>
              <a:t>Sample Program – Serial Communication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Serial communication</a:t>
            </a:r>
          </a:p>
          <a:p>
            <a:pPr lvl="1"/>
            <a:r>
              <a:rPr lang="en-US" altLang="ko-KR" dirty="0" smtClean="0"/>
              <a:t>Arduino uses serial ports to communicate with PC</a:t>
            </a:r>
          </a:p>
          <a:p>
            <a:r>
              <a:rPr lang="en-US" altLang="ko-KR" dirty="0" smtClean="0"/>
              <a:t>Writing</a:t>
            </a:r>
          </a:p>
          <a:p>
            <a:pPr lvl="1"/>
            <a:r>
              <a:rPr lang="en-US" altLang="ko-KR" i="1" u="sng" dirty="0" err="1" smtClean="0"/>
              <a:t>Serial.begin</a:t>
            </a:r>
            <a:r>
              <a:rPr lang="en-US" altLang="ko-KR" i="1" u="sng" dirty="0" smtClean="0"/>
              <a:t> (baud)</a:t>
            </a:r>
          </a:p>
          <a:p>
            <a:pPr lvl="2"/>
            <a:r>
              <a:rPr lang="en-US" altLang="ko-KR" dirty="0" smtClean="0"/>
              <a:t>Initialize serial port for communication</a:t>
            </a:r>
          </a:p>
          <a:p>
            <a:pPr lvl="2"/>
            <a:r>
              <a:rPr lang="en-US" altLang="ko-KR" dirty="0" smtClean="0"/>
              <a:t>Sets baud rate</a:t>
            </a:r>
          </a:p>
          <a:p>
            <a:pPr lvl="2"/>
            <a:r>
              <a:rPr lang="en-US" altLang="ko-KR" dirty="0" smtClean="0"/>
              <a:t>Example</a:t>
            </a:r>
          </a:p>
          <a:p>
            <a:pPr lvl="3"/>
            <a:r>
              <a:rPr lang="en-US" altLang="ko-KR" dirty="0" err="1" smtClean="0"/>
              <a:t>Serial.begin</a:t>
            </a:r>
            <a:r>
              <a:rPr lang="en-US" altLang="ko-KR" dirty="0" smtClean="0"/>
              <a:t>(9600);   // 9600 baud</a:t>
            </a:r>
          </a:p>
          <a:p>
            <a:pPr lvl="1"/>
            <a:r>
              <a:rPr lang="en-US" altLang="ko-KR" i="1" u="sng" dirty="0" err="1"/>
              <a:t>Serial.print</a:t>
            </a:r>
            <a:r>
              <a:rPr lang="en-US" altLang="ko-KR" i="1" u="sng" dirty="0"/>
              <a:t> (</a:t>
            </a:r>
            <a:r>
              <a:rPr lang="en-US" altLang="ko-KR" i="1" u="sng" dirty="0" err="1"/>
              <a:t>val</a:t>
            </a:r>
            <a:r>
              <a:rPr lang="en-US" altLang="ko-KR" i="1" u="sng" dirty="0"/>
              <a:t>)</a:t>
            </a:r>
            <a:r>
              <a:rPr lang="en-US" altLang="ko-KR" dirty="0" smtClean="0"/>
              <a:t>, </a:t>
            </a:r>
            <a:r>
              <a:rPr lang="en-US" altLang="ko-KR" i="1" u="sng" dirty="0" err="1"/>
              <a:t>Serial.print</a:t>
            </a:r>
            <a:r>
              <a:rPr lang="en-US" altLang="ko-KR" i="1" u="sng" dirty="0"/>
              <a:t> (</a:t>
            </a:r>
            <a:r>
              <a:rPr lang="en-US" altLang="ko-KR" i="1" u="sng" dirty="0" err="1"/>
              <a:t>val</a:t>
            </a:r>
            <a:r>
              <a:rPr lang="en-US" altLang="ko-KR" i="1" u="sng" dirty="0"/>
              <a:t>, </a:t>
            </a:r>
            <a:r>
              <a:rPr lang="en-US" altLang="ko-KR" i="1" u="sng" dirty="0" err="1"/>
              <a:t>fmt</a:t>
            </a:r>
            <a:r>
              <a:rPr lang="en-US" altLang="ko-KR" i="1" u="sng" dirty="0"/>
              <a:t>)</a:t>
            </a:r>
          </a:p>
          <a:p>
            <a:pPr lvl="2"/>
            <a:r>
              <a:rPr lang="en-US" altLang="ko-KR" dirty="0" smtClean="0"/>
              <a:t>Prints data to the serial port</a:t>
            </a:r>
          </a:p>
          <a:p>
            <a:pPr lvl="2"/>
            <a:r>
              <a:rPr lang="en-US" altLang="ko-KR" dirty="0" smtClean="0"/>
              <a:t>Examples</a:t>
            </a:r>
          </a:p>
          <a:p>
            <a:pPr lvl="3"/>
            <a:r>
              <a:rPr lang="en-US" altLang="ko-KR" dirty="0" err="1"/>
              <a:t>Serial.print</a:t>
            </a:r>
            <a:r>
              <a:rPr lang="en-US" altLang="ko-KR" dirty="0"/>
              <a:t>(“Hi”); </a:t>
            </a:r>
            <a:r>
              <a:rPr lang="en-US" altLang="ko-KR" dirty="0" smtClean="0"/>
              <a:t>	// </a:t>
            </a:r>
            <a:r>
              <a:rPr lang="en-US" altLang="ko-KR" dirty="0"/>
              <a:t>print a string</a:t>
            </a:r>
          </a:p>
          <a:p>
            <a:pPr lvl="3"/>
            <a:r>
              <a:rPr lang="en-US" altLang="ko-KR" dirty="0" err="1" smtClean="0"/>
              <a:t>Serial.print</a:t>
            </a:r>
            <a:r>
              <a:rPr lang="en-US" altLang="ko-KR" dirty="0" smtClean="0"/>
              <a:t>(78</a:t>
            </a:r>
            <a:r>
              <a:rPr lang="en-US" altLang="ko-KR" dirty="0"/>
              <a:t>); </a:t>
            </a:r>
            <a:r>
              <a:rPr lang="en-US" altLang="ko-KR" dirty="0" smtClean="0"/>
              <a:t>	// </a:t>
            </a:r>
            <a:r>
              <a:rPr lang="en-US" altLang="ko-KR" dirty="0"/>
              <a:t>works with numbers, too</a:t>
            </a:r>
          </a:p>
          <a:p>
            <a:pPr lvl="3"/>
            <a:r>
              <a:rPr lang="en-US" altLang="ko-KR" dirty="0" err="1" smtClean="0"/>
              <a:t>Serial.print</a:t>
            </a:r>
            <a:r>
              <a:rPr lang="en-US" altLang="ko-KR" dirty="0" smtClean="0"/>
              <a:t>(variable</a:t>
            </a:r>
            <a:r>
              <a:rPr lang="en-US" altLang="ko-KR" dirty="0"/>
              <a:t>); </a:t>
            </a:r>
            <a:r>
              <a:rPr lang="en-US" altLang="ko-KR" dirty="0" smtClean="0"/>
              <a:t>	// </a:t>
            </a:r>
            <a:r>
              <a:rPr lang="en-US" altLang="ko-KR" dirty="0"/>
              <a:t>works with variables</a:t>
            </a:r>
          </a:p>
          <a:p>
            <a:pPr lvl="3"/>
            <a:r>
              <a:rPr lang="en-US" altLang="ko-KR" dirty="0" err="1" smtClean="0"/>
              <a:t>Serial.print</a:t>
            </a:r>
            <a:r>
              <a:rPr lang="en-US" altLang="ko-KR" dirty="0" smtClean="0"/>
              <a:t>(78,BIN</a:t>
            </a:r>
            <a:r>
              <a:rPr lang="en-US" altLang="ko-KR" dirty="0"/>
              <a:t>); </a:t>
            </a:r>
            <a:r>
              <a:rPr lang="en-US" altLang="ko-KR" dirty="0" smtClean="0"/>
              <a:t>	// </a:t>
            </a:r>
            <a:r>
              <a:rPr lang="en-US" altLang="ko-KR" dirty="0"/>
              <a:t>will print </a:t>
            </a:r>
            <a:r>
              <a:rPr lang="en-US" altLang="ko-KR" dirty="0" smtClean="0"/>
              <a:t>1001110</a:t>
            </a:r>
          </a:p>
          <a:p>
            <a:pPr lvl="1"/>
            <a:r>
              <a:rPr lang="en-US" altLang="ko-KR" i="1" u="sng" dirty="0" err="1"/>
              <a:t>Serial.println</a:t>
            </a:r>
            <a:r>
              <a:rPr lang="en-US" altLang="ko-KR" i="1" u="sng" dirty="0"/>
              <a:t>(</a:t>
            </a:r>
            <a:r>
              <a:rPr lang="en-US" altLang="ko-KR" i="1" u="sng" dirty="0" err="1"/>
              <a:t>val</a:t>
            </a:r>
            <a:r>
              <a:rPr lang="en-US" altLang="ko-KR" i="1" u="sng" dirty="0"/>
              <a:t>)</a:t>
            </a:r>
          </a:p>
          <a:p>
            <a:pPr lvl="2"/>
            <a:r>
              <a:rPr lang="en-US" altLang="ko-KR" dirty="0"/>
              <a:t>Same as </a:t>
            </a:r>
            <a:r>
              <a:rPr lang="en-US" altLang="ko-KR" dirty="0" err="1"/>
              <a:t>Serial.print</a:t>
            </a:r>
            <a:r>
              <a:rPr lang="en-US" altLang="ko-KR" dirty="0"/>
              <a:t>(), but with line-feed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7713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Sample Program – Serial Communication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Reading</a:t>
            </a:r>
          </a:p>
          <a:p>
            <a:pPr lvl="1"/>
            <a:r>
              <a:rPr lang="en-US" altLang="ko-KR" dirty="0" err="1"/>
              <a:t>Serial.available</a:t>
            </a:r>
            <a:r>
              <a:rPr lang="en-US" altLang="ko-KR" dirty="0"/>
              <a:t>()</a:t>
            </a:r>
          </a:p>
          <a:p>
            <a:pPr lvl="2"/>
            <a:r>
              <a:rPr lang="en-US" altLang="ko-KR" dirty="0"/>
              <a:t>Returns the number of bytes available to be read, if </a:t>
            </a:r>
            <a:r>
              <a:rPr lang="en-US" altLang="ko-KR" dirty="0" smtClean="0"/>
              <a:t>any</a:t>
            </a:r>
          </a:p>
          <a:p>
            <a:pPr lvl="2"/>
            <a:r>
              <a:rPr lang="en-US" altLang="ko-KR" dirty="0" smtClean="0"/>
              <a:t>Example</a:t>
            </a:r>
          </a:p>
          <a:p>
            <a:pPr lvl="3"/>
            <a:r>
              <a:rPr lang="en-US" altLang="ko-KR" dirty="0"/>
              <a:t>if (</a:t>
            </a:r>
            <a:r>
              <a:rPr lang="en-US" altLang="ko-KR" dirty="0" err="1"/>
              <a:t>Serial.available</a:t>
            </a:r>
            <a:r>
              <a:rPr lang="en-US" altLang="ko-KR" dirty="0"/>
              <a:t>() &gt; 0) </a:t>
            </a:r>
            <a:r>
              <a:rPr lang="en-US" altLang="ko-KR" dirty="0" smtClean="0"/>
              <a:t>data </a:t>
            </a:r>
            <a:r>
              <a:rPr lang="en-US" altLang="ko-KR" dirty="0"/>
              <a:t>= </a:t>
            </a:r>
            <a:r>
              <a:rPr lang="en-US" altLang="ko-KR" dirty="0" err="1"/>
              <a:t>Serial.read</a:t>
            </a:r>
            <a:r>
              <a:rPr lang="en-US" altLang="ko-KR" dirty="0" smtClean="0"/>
              <a:t>();</a:t>
            </a:r>
          </a:p>
          <a:p>
            <a:pPr lvl="1"/>
            <a:r>
              <a:rPr lang="en-US" altLang="ko-KR" dirty="0" smtClean="0"/>
              <a:t>Reading data from serial port</a:t>
            </a:r>
          </a:p>
          <a:p>
            <a:pPr lvl="2"/>
            <a:r>
              <a:rPr lang="en-US" altLang="ko-KR" dirty="0" smtClean="0"/>
              <a:t>letter </a:t>
            </a:r>
            <a:r>
              <a:rPr lang="en-US" altLang="ko-KR" dirty="0"/>
              <a:t>= </a:t>
            </a:r>
            <a:r>
              <a:rPr lang="en-US" altLang="ko-KR" dirty="0" err="1"/>
              <a:t>Serial.read</a:t>
            </a:r>
            <a:r>
              <a:rPr lang="en-US" altLang="ko-KR" dirty="0"/>
              <a:t>()</a:t>
            </a:r>
          </a:p>
          <a:p>
            <a:pPr lvl="2"/>
            <a:r>
              <a:rPr lang="en-US" altLang="ko-KR" dirty="0" smtClean="0"/>
              <a:t>letters </a:t>
            </a:r>
            <a:r>
              <a:rPr lang="en-US" altLang="ko-KR" dirty="0"/>
              <a:t>= </a:t>
            </a:r>
            <a:r>
              <a:rPr lang="en-US" altLang="ko-KR" dirty="0" err="1"/>
              <a:t>Serial.readBytesUntil</a:t>
            </a:r>
            <a:r>
              <a:rPr lang="en-US" altLang="ko-KR" dirty="0"/>
              <a:t>(character, buffer, length)</a:t>
            </a:r>
          </a:p>
          <a:p>
            <a:pPr lvl="2"/>
            <a:r>
              <a:rPr lang="en-US" altLang="ko-KR" dirty="0" smtClean="0"/>
              <a:t>number </a:t>
            </a:r>
            <a:r>
              <a:rPr lang="en-US" altLang="ko-KR" dirty="0"/>
              <a:t>= </a:t>
            </a:r>
            <a:r>
              <a:rPr lang="en-US" altLang="ko-KR" dirty="0" err="1"/>
              <a:t>Serial.parseInt</a:t>
            </a:r>
            <a:r>
              <a:rPr lang="en-US" altLang="ko-KR" dirty="0"/>
              <a:t>()</a:t>
            </a:r>
          </a:p>
          <a:p>
            <a:pPr lvl="2"/>
            <a:r>
              <a:rPr lang="en-US" altLang="ko-KR" dirty="0" smtClean="0"/>
              <a:t>number </a:t>
            </a:r>
            <a:r>
              <a:rPr lang="en-US" altLang="ko-KR" dirty="0"/>
              <a:t>= </a:t>
            </a:r>
            <a:r>
              <a:rPr lang="en-US" altLang="ko-KR" dirty="0" err="1"/>
              <a:t>Serial.parseFloat</a:t>
            </a:r>
            <a:r>
              <a:rPr lang="en-US" altLang="ko-KR" dirty="0" smtClean="0"/>
              <a:t>()</a:t>
            </a:r>
          </a:p>
          <a:p>
            <a:r>
              <a:rPr lang="en-US" altLang="ko-KR" dirty="0" smtClean="0"/>
              <a:t>Serial Monitor</a:t>
            </a:r>
          </a:p>
          <a:p>
            <a:pPr lvl="1"/>
            <a:r>
              <a:rPr lang="en-US" altLang="ko-KR" dirty="0" smtClean="0"/>
              <a:t>Send / Receive serial data</a:t>
            </a:r>
          </a:p>
          <a:p>
            <a:pPr lvl="1"/>
            <a:r>
              <a:rPr lang="en-US" altLang="ko-KR" dirty="0" smtClean="0"/>
              <a:t>Included in the IDE</a:t>
            </a:r>
          </a:p>
          <a:p>
            <a:pPr lvl="2"/>
            <a:r>
              <a:rPr lang="en-US" altLang="ko-KR" dirty="0" smtClean="0"/>
              <a:t>Ctrl – Shift – M 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0765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99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/>
              <a:t>Sample Program – Serial Communication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Echo</a:t>
            </a:r>
          </a:p>
          <a:p>
            <a:pPr lvl="1"/>
            <a:r>
              <a:rPr lang="en-US" altLang="ko-KR" dirty="0" smtClean="0"/>
              <a:t>Arduino will echo anything you send to it until you send , (a comma)</a:t>
            </a:r>
          </a:p>
          <a:p>
            <a:pPr lvl="1"/>
            <a:r>
              <a:rPr lang="en-US" altLang="ko-KR" dirty="0" smtClean="0"/>
              <a:t>Source codes</a:t>
            </a:r>
          </a:p>
          <a:p>
            <a:pPr lvl="1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323528" y="1994058"/>
            <a:ext cx="8712968" cy="44935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dirty="0"/>
              <a:t>/* Use a variable called </a:t>
            </a:r>
            <a:r>
              <a:rPr lang="en-US" altLang="ko-KR" sz="1400" dirty="0" err="1"/>
              <a:t>byteRead</a:t>
            </a:r>
            <a:r>
              <a:rPr lang="en-US" altLang="ko-KR" sz="1400" dirty="0"/>
              <a:t> to temporarily </a:t>
            </a:r>
            <a:r>
              <a:rPr lang="en-US" altLang="ko-KR" sz="1400" dirty="0" smtClean="0"/>
              <a:t>store </a:t>
            </a:r>
            <a:r>
              <a:rPr lang="en-US" altLang="ko-KR" sz="1400" dirty="0"/>
              <a:t>the data coming from the </a:t>
            </a:r>
            <a:r>
              <a:rPr lang="en-US" altLang="ko-KR" sz="1400" dirty="0" smtClean="0"/>
              <a:t>PC </a:t>
            </a:r>
            <a:r>
              <a:rPr lang="en-US" altLang="ko-KR" sz="1400" dirty="0"/>
              <a:t>*/</a:t>
            </a:r>
          </a:p>
          <a:p>
            <a:r>
              <a:rPr lang="en-US" altLang="ko-KR" sz="1400" dirty="0"/>
              <a:t>byte </a:t>
            </a:r>
            <a:r>
              <a:rPr lang="en-US" altLang="ko-KR" sz="1400" dirty="0" err="1"/>
              <a:t>byteRead</a:t>
            </a:r>
            <a:r>
              <a:rPr lang="en-US" altLang="ko-KR" sz="1400" dirty="0"/>
              <a:t>;</a:t>
            </a:r>
          </a:p>
          <a:p>
            <a:endParaRPr lang="en-US" altLang="ko-KR" sz="400" dirty="0"/>
          </a:p>
          <a:p>
            <a:r>
              <a:rPr lang="en-US" altLang="ko-KR" sz="1400" dirty="0"/>
              <a:t>void setup() {                </a:t>
            </a:r>
          </a:p>
          <a:p>
            <a:r>
              <a:rPr lang="en-US" altLang="ko-KR" sz="1400" dirty="0"/>
              <a:t>// Turn the Serial Protocol ON</a:t>
            </a:r>
          </a:p>
          <a:p>
            <a:r>
              <a:rPr lang="en-US" altLang="ko-KR" sz="1400" dirty="0"/>
              <a:t>  </a:t>
            </a:r>
            <a:r>
              <a:rPr lang="en-US" altLang="ko-KR" sz="1400" dirty="0" err="1"/>
              <a:t>Serial.begin</a:t>
            </a:r>
            <a:r>
              <a:rPr lang="en-US" altLang="ko-KR" sz="1400" dirty="0"/>
              <a:t>(9600);</a:t>
            </a:r>
          </a:p>
          <a:p>
            <a:r>
              <a:rPr lang="en-US" altLang="ko-KR" sz="1400" dirty="0"/>
              <a:t>}</a:t>
            </a:r>
          </a:p>
          <a:p>
            <a:endParaRPr lang="en-US" altLang="ko-KR" sz="100" dirty="0"/>
          </a:p>
          <a:p>
            <a:r>
              <a:rPr lang="en-US" altLang="ko-KR" sz="1400" dirty="0"/>
              <a:t>void loop() {</a:t>
            </a:r>
          </a:p>
          <a:p>
            <a:r>
              <a:rPr lang="en-US" altLang="ko-KR" sz="1400" dirty="0"/>
              <a:t>   /*  check if data has been sent from the computer: */</a:t>
            </a:r>
          </a:p>
          <a:p>
            <a:r>
              <a:rPr lang="en-US" altLang="ko-KR" sz="1400" dirty="0"/>
              <a:t>  if (</a:t>
            </a:r>
            <a:r>
              <a:rPr lang="en-US" altLang="ko-KR" sz="1400" dirty="0" err="1"/>
              <a:t>Serial.available</a:t>
            </a:r>
            <a:r>
              <a:rPr lang="en-US" altLang="ko-KR" sz="1400" dirty="0"/>
              <a:t>()) {</a:t>
            </a:r>
          </a:p>
          <a:p>
            <a:r>
              <a:rPr lang="en-US" altLang="ko-KR" sz="1400" dirty="0"/>
              <a:t>    /* read the most recent byte */</a:t>
            </a:r>
          </a:p>
          <a:p>
            <a:r>
              <a:rPr lang="en-US" altLang="ko-KR" sz="1400" dirty="0"/>
              <a:t>    </a:t>
            </a:r>
            <a:r>
              <a:rPr lang="en-US" altLang="ko-KR" sz="1400" dirty="0" err="1"/>
              <a:t>byteRead</a:t>
            </a:r>
            <a:r>
              <a:rPr lang="en-US" altLang="ko-KR" sz="1400" dirty="0"/>
              <a:t> = </a:t>
            </a:r>
            <a:r>
              <a:rPr lang="en-US" altLang="ko-KR" sz="1400" dirty="0" err="1"/>
              <a:t>Serial.read</a:t>
            </a:r>
            <a:r>
              <a:rPr lang="en-US" altLang="ko-KR" sz="1400" dirty="0"/>
              <a:t>();</a:t>
            </a:r>
          </a:p>
          <a:p>
            <a:r>
              <a:rPr lang="en-US" altLang="ko-KR" sz="100" dirty="0"/>
              <a:t>    </a:t>
            </a:r>
          </a:p>
          <a:p>
            <a:r>
              <a:rPr lang="en-US" altLang="ko-KR" sz="1400" dirty="0"/>
              <a:t>    /*Listen for a comma which equals byte code # 44 */</a:t>
            </a:r>
          </a:p>
          <a:p>
            <a:r>
              <a:rPr lang="en-US" altLang="ko-KR" sz="1400" dirty="0"/>
              <a:t>    if(</a:t>
            </a:r>
            <a:r>
              <a:rPr lang="en-US" altLang="ko-KR" sz="1400" dirty="0" err="1"/>
              <a:t>byteRead</a:t>
            </a:r>
            <a:r>
              <a:rPr lang="en-US" altLang="ko-KR" sz="1400" dirty="0"/>
              <a:t>==44){</a:t>
            </a:r>
          </a:p>
          <a:p>
            <a:r>
              <a:rPr lang="en-US" altLang="ko-KR" sz="1400" dirty="0"/>
              <a:t>      </a:t>
            </a:r>
            <a:r>
              <a:rPr lang="en-US" altLang="ko-KR" sz="1400" dirty="0" err="1"/>
              <a:t>Serial.println</a:t>
            </a:r>
            <a:r>
              <a:rPr lang="en-US" altLang="ko-KR" sz="1400" dirty="0"/>
              <a:t>();</a:t>
            </a:r>
          </a:p>
          <a:p>
            <a:r>
              <a:rPr lang="en-US" altLang="ko-KR" sz="1400" dirty="0"/>
              <a:t>    }else{</a:t>
            </a:r>
          </a:p>
          <a:p>
            <a:r>
              <a:rPr lang="en-US" altLang="ko-KR" sz="1400" dirty="0"/>
              <a:t>      /*ECHO the value that was read, back to the serial port. */</a:t>
            </a:r>
          </a:p>
          <a:p>
            <a:r>
              <a:rPr lang="en-US" altLang="ko-KR" sz="1400" dirty="0"/>
              <a:t>      </a:t>
            </a:r>
            <a:r>
              <a:rPr lang="en-US" altLang="ko-KR" sz="1400" dirty="0" err="1"/>
              <a:t>Serial.write</a:t>
            </a:r>
            <a:r>
              <a:rPr lang="en-US" altLang="ko-KR" sz="1400" dirty="0"/>
              <a:t>(</a:t>
            </a:r>
            <a:r>
              <a:rPr lang="en-US" altLang="ko-KR" sz="1400" dirty="0" err="1"/>
              <a:t>byteRead</a:t>
            </a:r>
            <a:r>
              <a:rPr lang="en-US" altLang="ko-KR" sz="1400" dirty="0"/>
              <a:t>);</a:t>
            </a:r>
          </a:p>
          <a:p>
            <a:r>
              <a:rPr lang="en-US" altLang="ko-KR" sz="1400" dirty="0"/>
              <a:t>    }</a:t>
            </a:r>
          </a:p>
          <a:p>
            <a:r>
              <a:rPr lang="en-US" altLang="ko-KR" sz="1400" dirty="0"/>
              <a:t>  }</a:t>
            </a:r>
          </a:p>
          <a:p>
            <a:r>
              <a:rPr lang="en-US" altLang="ko-KR" sz="1400" dirty="0"/>
              <a:t>}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3530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Arduino?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Taken from the official web site (arduino.cc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lvl="1"/>
            <a:r>
              <a:rPr lang="en-US" altLang="ko-KR" dirty="0"/>
              <a:t>“Arduino is an </a:t>
            </a:r>
            <a:r>
              <a:rPr lang="en-US" altLang="ko-KR" i="1" u="sng" dirty="0"/>
              <a:t>open-source electronics prototyping platform </a:t>
            </a:r>
            <a:r>
              <a:rPr lang="en-US" altLang="ko-KR" dirty="0"/>
              <a:t>based on </a:t>
            </a:r>
            <a:r>
              <a:rPr lang="en-US" altLang="ko-KR" i="1" u="sng" dirty="0"/>
              <a:t>flexible, easy-to-use</a:t>
            </a:r>
            <a:r>
              <a:rPr lang="en-US" altLang="ko-KR" i="1" dirty="0"/>
              <a:t> </a:t>
            </a:r>
            <a:r>
              <a:rPr lang="en-US" altLang="ko-KR" dirty="0"/>
              <a:t>hardware and software. It's intended for artists, designers, hobbyists, and anyone interested in </a:t>
            </a:r>
            <a:r>
              <a:rPr lang="en-US" altLang="ko-KR" i="1" u="sng" dirty="0"/>
              <a:t>creating interactive objects or environments</a:t>
            </a:r>
            <a:r>
              <a:rPr lang="en-US" altLang="ko-KR" dirty="0" smtClean="0"/>
              <a:t>.”</a:t>
            </a:r>
            <a:endParaRPr lang="en-US" altLang="ko-KR" dirty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3667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</a:t>
            </a:r>
            <a:r>
              <a:rPr lang="en-US" altLang="ko-KR" baseline="0" dirty="0" smtClean="0"/>
              <a:t> use Arduino?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Easy to use platform</a:t>
            </a:r>
          </a:p>
          <a:p>
            <a:r>
              <a:rPr lang="en-US" altLang="ko-KR" dirty="0" smtClean="0"/>
              <a:t>Ease of programming</a:t>
            </a:r>
          </a:p>
          <a:p>
            <a:pPr lvl="1"/>
            <a:r>
              <a:rPr lang="en-US" altLang="ko-KR" dirty="0"/>
              <a:t>Arduino C is a greatly simplified version of C</a:t>
            </a:r>
            <a:r>
              <a:rPr lang="en-US" altLang="ko-KR" dirty="0" smtClean="0"/>
              <a:t>++</a:t>
            </a:r>
          </a:p>
          <a:p>
            <a:r>
              <a:rPr lang="en-US" altLang="ko-KR" dirty="0" smtClean="0"/>
              <a:t>Simple USB interface</a:t>
            </a:r>
          </a:p>
          <a:p>
            <a:r>
              <a:rPr lang="en-US" altLang="ko-KR" dirty="0" smtClean="0"/>
              <a:t>Simple IDE</a:t>
            </a:r>
          </a:p>
          <a:p>
            <a:r>
              <a:rPr lang="en-US" altLang="ko-KR" dirty="0" smtClean="0"/>
              <a:t>Many shields available</a:t>
            </a:r>
          </a:p>
          <a:p>
            <a:r>
              <a:rPr lang="en-US" altLang="ko-KR" dirty="0" smtClean="0"/>
              <a:t>Inexpensive</a:t>
            </a:r>
          </a:p>
          <a:p>
            <a:pPr lvl="1"/>
            <a:r>
              <a:rPr lang="en-US" altLang="ko-KR" dirty="0" smtClean="0"/>
              <a:t>$35 retail</a:t>
            </a:r>
          </a:p>
        </p:txBody>
      </p:sp>
    </p:spTree>
    <p:extLst>
      <p:ext uri="{BB962C8B-B14F-4D97-AF65-F5344CB8AC3E}">
        <p14:creationId xmlns:p14="http://schemas.microsoft.com/office/powerpoint/2010/main" val="2226139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79" y="2852936"/>
            <a:ext cx="5718252" cy="35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- Uno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Electrical Inputs and Outputs</a:t>
            </a:r>
          </a:p>
          <a:p>
            <a:pPr lvl="1"/>
            <a:r>
              <a:rPr lang="en-US" altLang="ko-KR" dirty="0" smtClean="0"/>
              <a:t>Input voltage: 7-12 V (USB, DC plug, or Vin)</a:t>
            </a:r>
          </a:p>
          <a:p>
            <a:pPr lvl="1"/>
            <a:r>
              <a:rPr lang="en-US" altLang="ko-KR" dirty="0" smtClean="0"/>
              <a:t>Max output current per pin: 40 mA</a:t>
            </a:r>
          </a:p>
          <a:p>
            <a:r>
              <a:rPr lang="en-US" altLang="ko-KR" dirty="0" smtClean="0"/>
              <a:t>Hardware I/O</a:t>
            </a:r>
          </a:p>
          <a:p>
            <a:pPr lvl="1"/>
            <a:r>
              <a:rPr lang="en-US" altLang="ko-KR" dirty="0"/>
              <a:t>13 Digital I/O bits</a:t>
            </a:r>
          </a:p>
          <a:p>
            <a:pPr lvl="2"/>
            <a:r>
              <a:rPr lang="en-US" altLang="ko-KR" dirty="0"/>
              <a:t>2 = serial </a:t>
            </a:r>
            <a:r>
              <a:rPr lang="en-US" altLang="ko-KR" dirty="0" err="1"/>
              <a:t>TxD</a:t>
            </a:r>
            <a:r>
              <a:rPr lang="en-US" altLang="ko-KR" dirty="0"/>
              <a:t>/</a:t>
            </a:r>
            <a:r>
              <a:rPr lang="en-US" altLang="ko-KR" dirty="0" err="1"/>
              <a:t>RxD</a:t>
            </a:r>
            <a:endParaRPr lang="en-US" altLang="ko-KR" dirty="0"/>
          </a:p>
          <a:p>
            <a:pPr lvl="1"/>
            <a:r>
              <a:rPr lang="en-US" altLang="ko-KR" dirty="0"/>
              <a:t>4</a:t>
            </a:r>
            <a:r>
              <a:rPr lang="en-US" altLang="ko-KR" dirty="0" smtClean="0"/>
              <a:t> LEDs</a:t>
            </a:r>
            <a:endParaRPr lang="en-US" altLang="ko-KR" dirty="0"/>
          </a:p>
          <a:p>
            <a:pPr lvl="1"/>
            <a:r>
              <a:rPr lang="en-US" altLang="ko-KR" dirty="0" smtClean="0"/>
              <a:t>6 </a:t>
            </a:r>
            <a:r>
              <a:rPr lang="en-US" altLang="ko-KR" dirty="0"/>
              <a:t>“Analog” outputs</a:t>
            </a:r>
          </a:p>
          <a:p>
            <a:pPr lvl="2"/>
            <a:r>
              <a:rPr lang="en-US" altLang="ko-KR" dirty="0"/>
              <a:t>Pulse-width modulated</a:t>
            </a:r>
          </a:p>
          <a:p>
            <a:pPr lvl="2"/>
            <a:r>
              <a:rPr lang="en-US" altLang="ko-KR" dirty="0"/>
              <a:t>Choose digital or PWM</a:t>
            </a:r>
          </a:p>
          <a:p>
            <a:pPr lvl="2"/>
            <a:r>
              <a:rPr lang="en-US" altLang="ko-KR" dirty="0"/>
              <a:t>8-bit resolution</a:t>
            </a:r>
          </a:p>
          <a:p>
            <a:pPr lvl="1"/>
            <a:r>
              <a:rPr lang="en-US" altLang="ko-KR" dirty="0"/>
              <a:t>6 Analog inputs</a:t>
            </a:r>
          </a:p>
          <a:p>
            <a:pPr lvl="2"/>
            <a:r>
              <a:rPr lang="en-US" altLang="ko-KR" dirty="0"/>
              <a:t>10-bit resolution at </a:t>
            </a:r>
            <a:r>
              <a:rPr lang="en-US" altLang="ko-KR" dirty="0" smtClean="0"/>
              <a:t>best</a:t>
            </a:r>
          </a:p>
        </p:txBody>
      </p:sp>
    </p:spTree>
    <p:extLst>
      <p:ext uri="{BB962C8B-B14F-4D97-AF65-F5344CB8AC3E}">
        <p14:creationId xmlns:p14="http://schemas.microsoft.com/office/powerpoint/2010/main" val="2585391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Arduino - Uno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ATmega328P Microcontroller</a:t>
            </a:r>
          </a:p>
          <a:p>
            <a:pPr lvl="1"/>
            <a:r>
              <a:rPr lang="en-US" altLang="ko-KR" dirty="0" smtClean="0"/>
              <a:t>Used by the Arduino UNO</a:t>
            </a:r>
          </a:p>
          <a:p>
            <a:pPr lvl="1"/>
            <a:r>
              <a:rPr lang="en-US" altLang="ko-KR" dirty="0" smtClean="0"/>
              <a:t>AVR 8-bit RISC architecture</a:t>
            </a:r>
          </a:p>
          <a:p>
            <a:pPr lvl="1"/>
            <a:r>
              <a:rPr lang="en-US" altLang="ko-KR" dirty="0" smtClean="0"/>
              <a:t>Up to 20 MHz clock</a:t>
            </a:r>
          </a:p>
          <a:p>
            <a:pPr lvl="1"/>
            <a:r>
              <a:rPr lang="en-US" altLang="ko-KR" dirty="0" smtClean="0"/>
              <a:t>32kB flash memory</a:t>
            </a:r>
          </a:p>
          <a:p>
            <a:pPr lvl="2"/>
            <a:r>
              <a:rPr lang="en-US" altLang="ko-KR" dirty="0" smtClean="0"/>
              <a:t>30 kB available for user code</a:t>
            </a:r>
          </a:p>
          <a:p>
            <a:pPr lvl="2"/>
            <a:r>
              <a:rPr lang="en-US" altLang="ko-KR" dirty="0" smtClean="0"/>
              <a:t>2 kB for </a:t>
            </a:r>
            <a:r>
              <a:rPr lang="en-US" altLang="ko-KR" dirty="0" err="1" smtClean="0"/>
              <a:t>bootloader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2 kB RAM</a:t>
            </a:r>
          </a:p>
          <a:p>
            <a:pPr lvl="2"/>
            <a:r>
              <a:rPr lang="en-US" altLang="ko-KR" dirty="0" smtClean="0"/>
              <a:t>Volatile data memory</a:t>
            </a:r>
          </a:p>
          <a:p>
            <a:pPr lvl="2"/>
            <a:r>
              <a:rPr lang="en-US" altLang="ko-KR" dirty="0" smtClean="0"/>
              <a:t>Variables + stack + heap + …</a:t>
            </a:r>
          </a:p>
          <a:p>
            <a:pPr lvl="1"/>
            <a:r>
              <a:rPr lang="en-US" altLang="ko-KR" dirty="0" smtClean="0"/>
              <a:t>23 programmable I/O channels</a:t>
            </a:r>
          </a:p>
          <a:p>
            <a:pPr lvl="1"/>
            <a:r>
              <a:rPr lang="en-US" altLang="ko-KR" dirty="0" smtClean="0"/>
              <a:t>Six 10-bit ADC inputs</a:t>
            </a:r>
          </a:p>
          <a:p>
            <a:pPr lvl="1"/>
            <a:r>
              <a:rPr lang="en-US" altLang="ko-KR" dirty="0" smtClean="0"/>
              <a:t>Three timers/counters</a:t>
            </a:r>
          </a:p>
          <a:p>
            <a:pPr lvl="1"/>
            <a:r>
              <a:rPr lang="en-US" altLang="ko-KR" dirty="0" smtClean="0"/>
              <a:t>Six PWM outputs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1714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00263"/>
            <a:ext cx="1752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505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44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Many Flavors of Arduino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ko-KR" dirty="0" smtClean="0"/>
              <a:t>Many different version</a:t>
            </a:r>
          </a:p>
          <a:p>
            <a:pPr lvl="1"/>
            <a:r>
              <a:rPr lang="it-IT" altLang="ko-KR" dirty="0" smtClean="0"/>
              <a:t>Number of I/O channels</a:t>
            </a:r>
          </a:p>
          <a:p>
            <a:pPr lvl="1"/>
            <a:r>
              <a:rPr lang="it-IT" altLang="ko-KR" dirty="0" smtClean="0"/>
              <a:t>Form factor</a:t>
            </a:r>
          </a:p>
          <a:p>
            <a:pPr lvl="1"/>
            <a:r>
              <a:rPr lang="it-IT" altLang="ko-KR" dirty="0" smtClean="0"/>
              <a:t>Processor</a:t>
            </a:r>
          </a:p>
          <a:p>
            <a:pPr lvl="1"/>
            <a:endParaRPr lang="it-IT" altLang="ko-KR" dirty="0" smtClean="0"/>
          </a:p>
          <a:p>
            <a:r>
              <a:rPr lang="it-IT" altLang="ko-KR" dirty="0" smtClean="0"/>
              <a:t>Uno</a:t>
            </a:r>
          </a:p>
          <a:p>
            <a:r>
              <a:rPr lang="it-IT" altLang="ko-KR" dirty="0" smtClean="0"/>
              <a:t>Leonardo</a:t>
            </a:r>
          </a:p>
          <a:p>
            <a:r>
              <a:rPr lang="it-IT" altLang="ko-KR" dirty="0" smtClean="0"/>
              <a:t>Due</a:t>
            </a:r>
          </a:p>
          <a:p>
            <a:r>
              <a:rPr lang="it-IT" altLang="ko-KR" dirty="0" smtClean="0"/>
              <a:t>Micro / Mini / Nano</a:t>
            </a:r>
            <a:endParaRPr lang="it-IT" altLang="ko-KR" dirty="0"/>
          </a:p>
          <a:p>
            <a:r>
              <a:rPr lang="it-IT" altLang="ko-KR" dirty="0" smtClean="0"/>
              <a:t>LilyPad</a:t>
            </a:r>
          </a:p>
          <a:p>
            <a:r>
              <a:rPr lang="it-IT" altLang="ko-KR" dirty="0" smtClean="0"/>
              <a:t>Esplora</a:t>
            </a:r>
          </a:p>
          <a:p>
            <a:r>
              <a:rPr lang="it-IT" altLang="ko-KR" dirty="0" smtClean="0"/>
              <a:t>Mega</a:t>
            </a:r>
          </a:p>
        </p:txBody>
      </p:sp>
      <p:pic>
        <p:nvPicPr>
          <p:cNvPr id="11" name="Picture 4" descr="Ardui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96294"/>
            <a:ext cx="5868144" cy="31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94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algn="ctr">
          <a:solidFill>
            <a:srgbClr val="00FF00"/>
          </a:solidFill>
          <a:miter lim="800000"/>
          <a:headEnd/>
          <a:tailEnd/>
        </a:ln>
        <a:effectLst/>
      </a:spPr>
      <a:bodyPr wrap="none" lIns="91380" tIns="45692" rIns="91380" bIns="45692" anchor="ctr"/>
      <a:lstStyle>
        <a:defPPr>
          <a:defRPr/>
        </a:defPPr>
      </a:lstStyle>
    </a:spDef>
    <a:lnDef>
      <a:spPr>
        <a:ln>
          <a:headEnd type="none"/>
          <a:tailEnd type="non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41570</TotalTime>
  <Words>1747</Words>
  <Application>Microsoft Office PowerPoint</Application>
  <PresentationFormat>화면 슬라이드 쇼(4:3)</PresentationFormat>
  <Paragraphs>426</Paragraphs>
  <Slides>44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4" baseType="lpstr">
      <vt:lpstr>Arial Unicode MS</vt:lpstr>
      <vt:lpstr>HelveticaNeueLT Pro 57 Cn</vt:lpstr>
      <vt:lpstr>HY헤드라인M</vt:lpstr>
      <vt:lpstr>맑은 고딕</vt:lpstr>
      <vt:lpstr>Arial</vt:lpstr>
      <vt:lpstr>Helvetica</vt:lpstr>
      <vt:lpstr>Symbol</vt:lpstr>
      <vt:lpstr>Times New Roman</vt:lpstr>
      <vt:lpstr>Wingdings</vt:lpstr>
      <vt:lpstr>1_Office 테마</vt:lpstr>
      <vt:lpstr>Introduction to Arduino</vt:lpstr>
      <vt:lpstr>Microcontroller (mc, MCU)</vt:lpstr>
      <vt:lpstr>Microcontroller (mc, MCU)</vt:lpstr>
      <vt:lpstr>What is Arduino?</vt:lpstr>
      <vt:lpstr>What is Arduino?</vt:lpstr>
      <vt:lpstr>Why use Arduino?</vt:lpstr>
      <vt:lpstr>Arduino - Uno</vt:lpstr>
      <vt:lpstr>Arduino - Uno</vt:lpstr>
      <vt:lpstr>Many Flavors of Arduino</vt:lpstr>
      <vt:lpstr>Many Flavors of Arduino</vt:lpstr>
      <vt:lpstr>Many Flavors of Arduino</vt:lpstr>
      <vt:lpstr>Many Flavors of Arduino</vt:lpstr>
      <vt:lpstr>Arduino-like Systems</vt:lpstr>
      <vt:lpstr>Arduino Add-ons (Shields)</vt:lpstr>
      <vt:lpstr>Arduino Add-ons (Shields)</vt:lpstr>
      <vt:lpstr>Arduino Add-ons (Shields)</vt:lpstr>
      <vt:lpstr>Arduino Add-ons (Modules)</vt:lpstr>
      <vt:lpstr>Arduino Add-ons (Sensors)</vt:lpstr>
      <vt:lpstr>Arduino Add-ons (Sensors)</vt:lpstr>
      <vt:lpstr>Arduino Add-ons (Actuators)</vt:lpstr>
      <vt:lpstr>Raspberry Pi vs. Arduino</vt:lpstr>
      <vt:lpstr>Raspberry Pi vs. Arduino</vt:lpstr>
      <vt:lpstr>Projects</vt:lpstr>
      <vt:lpstr>Projects</vt:lpstr>
      <vt:lpstr>Projects</vt:lpstr>
      <vt:lpstr>Projects</vt:lpstr>
      <vt:lpstr>References</vt:lpstr>
      <vt:lpstr>Installing Arduino</vt:lpstr>
      <vt:lpstr>Installing Arduino</vt:lpstr>
      <vt:lpstr>Installing Arduino</vt:lpstr>
      <vt:lpstr>Installing Arduino</vt:lpstr>
      <vt:lpstr>Installing Arduino</vt:lpstr>
      <vt:lpstr>Programming Arduino</vt:lpstr>
      <vt:lpstr>Programming Arduino</vt:lpstr>
      <vt:lpstr>Programming Arduino</vt:lpstr>
      <vt:lpstr>Programming Arduino</vt:lpstr>
      <vt:lpstr>Programming Arduino</vt:lpstr>
      <vt:lpstr>Programming Arduino </vt:lpstr>
      <vt:lpstr>Sample Program – LED Blink</vt:lpstr>
      <vt:lpstr>Sample Program – LED Blink</vt:lpstr>
      <vt:lpstr>Sample Program – LED Blink</vt:lpstr>
      <vt:lpstr>Sample Program – Serial Communication</vt:lpstr>
      <vt:lpstr>Sample Program – Serial Communication</vt:lpstr>
      <vt:lpstr>Sample Program – Serial Communication</vt:lpstr>
    </vt:vector>
  </TitlesOfParts>
  <Company>DPNM POSTECH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Jae Yoon Chung</dc:creator>
  <cp:lastModifiedBy>noraki</cp:lastModifiedBy>
  <cp:revision>6121</cp:revision>
  <cp:lastPrinted>2012-05-02T15:44:32Z</cp:lastPrinted>
  <dcterms:created xsi:type="dcterms:W3CDTF">2010-04-29T01:01:15Z</dcterms:created>
  <dcterms:modified xsi:type="dcterms:W3CDTF">2015-10-28T11:48:06Z</dcterms:modified>
</cp:coreProperties>
</file>