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96" r:id="rId1"/>
    <p:sldMasterId id="2147483838" r:id="rId2"/>
  </p:sldMasterIdLst>
  <p:notesMasterIdLst>
    <p:notesMasterId r:id="rId28"/>
  </p:notesMasterIdLst>
  <p:handoutMasterIdLst>
    <p:handoutMasterId r:id="rId29"/>
  </p:handoutMasterIdLst>
  <p:sldIdLst>
    <p:sldId id="496" r:id="rId3"/>
    <p:sldId id="497" r:id="rId4"/>
    <p:sldId id="577" r:id="rId5"/>
    <p:sldId id="644" r:id="rId6"/>
    <p:sldId id="645" r:id="rId7"/>
    <p:sldId id="646" r:id="rId8"/>
    <p:sldId id="649" r:id="rId9"/>
    <p:sldId id="647" r:id="rId10"/>
    <p:sldId id="643" r:id="rId11"/>
    <p:sldId id="658" r:id="rId12"/>
    <p:sldId id="502" r:id="rId13"/>
    <p:sldId id="642" r:id="rId14"/>
    <p:sldId id="650" r:id="rId15"/>
    <p:sldId id="653" r:id="rId16"/>
    <p:sldId id="659" r:id="rId17"/>
    <p:sldId id="660" r:id="rId18"/>
    <p:sldId id="657" r:id="rId19"/>
    <p:sldId id="662" r:id="rId20"/>
    <p:sldId id="655" r:id="rId21"/>
    <p:sldId id="654" r:id="rId22"/>
    <p:sldId id="661" r:id="rId23"/>
    <p:sldId id="651" r:id="rId24"/>
    <p:sldId id="602" r:id="rId25"/>
    <p:sldId id="652" r:id="rId26"/>
    <p:sldId id="648" r:id="rId27"/>
  </p:sldIdLst>
  <p:sldSz cx="9144000" cy="6858000" type="screen4x3"/>
  <p:notesSz cx="6797675" cy="9926638"/>
  <p:defaultTextStyle>
    <a:defPPr>
      <a:defRPr lang="ko-KR"/>
    </a:defPPr>
    <a:lvl1pPr algn="l" rtl="0" fontAlgn="base" latinLnBrk="1">
      <a:spcBef>
        <a:spcPct val="0"/>
      </a:spcBef>
      <a:spcAft>
        <a:spcPct val="0"/>
      </a:spcAft>
      <a:defRPr kumimoji="1" sz="4400" kern="1200">
        <a:solidFill>
          <a:schemeClr val="tx1"/>
        </a:solidFill>
        <a:latin typeface="맑은 고딕" pitchFamily="50" charset="-127"/>
        <a:ea typeface="맑은 고딕" pitchFamily="50" charset="-127"/>
        <a:cs typeface="+mn-cs"/>
      </a:defRPr>
    </a:lvl1pPr>
    <a:lvl2pPr marL="457200" algn="l" rtl="0" fontAlgn="base" latinLnBrk="1">
      <a:spcBef>
        <a:spcPct val="0"/>
      </a:spcBef>
      <a:spcAft>
        <a:spcPct val="0"/>
      </a:spcAft>
      <a:defRPr kumimoji="1" sz="4400" kern="1200">
        <a:solidFill>
          <a:schemeClr val="tx1"/>
        </a:solidFill>
        <a:latin typeface="맑은 고딕" pitchFamily="50" charset="-127"/>
        <a:ea typeface="맑은 고딕" pitchFamily="50" charset="-127"/>
        <a:cs typeface="+mn-cs"/>
      </a:defRPr>
    </a:lvl2pPr>
    <a:lvl3pPr marL="914400" algn="l" rtl="0" fontAlgn="base" latinLnBrk="1">
      <a:spcBef>
        <a:spcPct val="0"/>
      </a:spcBef>
      <a:spcAft>
        <a:spcPct val="0"/>
      </a:spcAft>
      <a:defRPr kumimoji="1" sz="4400" kern="1200">
        <a:solidFill>
          <a:schemeClr val="tx1"/>
        </a:solidFill>
        <a:latin typeface="맑은 고딕" pitchFamily="50" charset="-127"/>
        <a:ea typeface="맑은 고딕" pitchFamily="50" charset="-127"/>
        <a:cs typeface="+mn-cs"/>
      </a:defRPr>
    </a:lvl3pPr>
    <a:lvl4pPr marL="1371600" algn="l" rtl="0" fontAlgn="base" latinLnBrk="1">
      <a:spcBef>
        <a:spcPct val="0"/>
      </a:spcBef>
      <a:spcAft>
        <a:spcPct val="0"/>
      </a:spcAft>
      <a:defRPr kumimoji="1" sz="4400" kern="1200">
        <a:solidFill>
          <a:schemeClr val="tx1"/>
        </a:solidFill>
        <a:latin typeface="맑은 고딕" pitchFamily="50" charset="-127"/>
        <a:ea typeface="맑은 고딕" pitchFamily="50" charset="-127"/>
        <a:cs typeface="+mn-cs"/>
      </a:defRPr>
    </a:lvl4pPr>
    <a:lvl5pPr marL="1828800" algn="l" rtl="0" fontAlgn="base" latinLnBrk="1">
      <a:spcBef>
        <a:spcPct val="0"/>
      </a:spcBef>
      <a:spcAft>
        <a:spcPct val="0"/>
      </a:spcAft>
      <a:defRPr kumimoji="1" sz="4400" kern="1200">
        <a:solidFill>
          <a:schemeClr val="tx1"/>
        </a:solidFill>
        <a:latin typeface="맑은 고딕" pitchFamily="50" charset="-127"/>
        <a:ea typeface="맑은 고딕" pitchFamily="50" charset="-127"/>
        <a:cs typeface="+mn-cs"/>
      </a:defRPr>
    </a:lvl5pPr>
    <a:lvl6pPr marL="2286000" algn="l" defTabSz="914400" rtl="0" eaLnBrk="1" latinLnBrk="1" hangingPunct="1">
      <a:defRPr kumimoji="1" sz="4400" kern="1200">
        <a:solidFill>
          <a:schemeClr val="tx1"/>
        </a:solidFill>
        <a:latin typeface="맑은 고딕" pitchFamily="50" charset="-127"/>
        <a:ea typeface="맑은 고딕" pitchFamily="50" charset="-127"/>
        <a:cs typeface="+mn-cs"/>
      </a:defRPr>
    </a:lvl6pPr>
    <a:lvl7pPr marL="2743200" algn="l" defTabSz="914400" rtl="0" eaLnBrk="1" latinLnBrk="1" hangingPunct="1">
      <a:defRPr kumimoji="1" sz="4400" kern="1200">
        <a:solidFill>
          <a:schemeClr val="tx1"/>
        </a:solidFill>
        <a:latin typeface="맑은 고딕" pitchFamily="50" charset="-127"/>
        <a:ea typeface="맑은 고딕" pitchFamily="50" charset="-127"/>
        <a:cs typeface="+mn-cs"/>
      </a:defRPr>
    </a:lvl7pPr>
    <a:lvl8pPr marL="3200400" algn="l" defTabSz="914400" rtl="0" eaLnBrk="1" latinLnBrk="1" hangingPunct="1">
      <a:defRPr kumimoji="1" sz="4400" kern="1200">
        <a:solidFill>
          <a:schemeClr val="tx1"/>
        </a:solidFill>
        <a:latin typeface="맑은 고딕" pitchFamily="50" charset="-127"/>
        <a:ea typeface="맑은 고딕" pitchFamily="50" charset="-127"/>
        <a:cs typeface="+mn-cs"/>
      </a:defRPr>
    </a:lvl8pPr>
    <a:lvl9pPr marL="3657600" algn="l" defTabSz="914400" rtl="0" eaLnBrk="1" latinLnBrk="1" hangingPunct="1">
      <a:defRPr kumimoji="1" sz="4400" kern="1200">
        <a:solidFill>
          <a:schemeClr val="tx1"/>
        </a:solidFill>
        <a:latin typeface="맑은 고딕" pitchFamily="50" charset="-127"/>
        <a:ea typeface="맑은 고딕" pitchFamily="50" charset="-127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="" xmlns:p15="http://schemas.microsoft.com/office/powerpoint/2012/main">
        <p15:guide id="1" orient="horz" pos="3127">
          <p15:clr>
            <a:srgbClr val="A4A3A4"/>
          </p15:clr>
        </p15:guide>
        <p15:guide id="2" pos="2141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Eliot" initials="E" lastIdx="2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00"/>
    <a:srgbClr val="0000FF"/>
    <a:srgbClr val="0000CC"/>
    <a:srgbClr val="009999"/>
    <a:srgbClr val="33CCCC"/>
    <a:srgbClr val="CCECFF"/>
    <a:srgbClr val="000099"/>
    <a:srgbClr val="4D6224"/>
    <a:srgbClr val="5B742A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스타일 없음, 눈금 없음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93296810-A885-4BE3-A3E7-6D5BEEA58F35}" styleName="보통 스타일 2 - 강조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23259" autoAdjust="0"/>
    <p:restoredTop sz="99104" autoAdjust="0"/>
  </p:normalViewPr>
  <p:slideViewPr>
    <p:cSldViewPr snapToGrid="0">
      <p:cViewPr>
        <p:scale>
          <a:sx n="75" d="100"/>
          <a:sy n="75" d="100"/>
        </p:scale>
        <p:origin x="24" y="-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174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63" d="100"/>
          <a:sy n="63" d="100"/>
        </p:scale>
        <p:origin x="-3438" y="-126"/>
      </p:cViewPr>
      <p:guideLst>
        <p:guide orient="horz" pos="3127"/>
        <p:guide pos="214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commentAuthors" Target="commentAuthor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766" cy="497047"/>
          </a:xfrm>
          <a:prstGeom prst="rect">
            <a:avLst/>
          </a:prstGeom>
        </p:spPr>
        <p:txBody>
          <a:bodyPr vert="horz" lIns="91504" tIns="45752" rIns="91504" bIns="45752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50320" y="0"/>
            <a:ext cx="2945766" cy="497047"/>
          </a:xfrm>
          <a:prstGeom prst="rect">
            <a:avLst/>
          </a:prstGeom>
        </p:spPr>
        <p:txBody>
          <a:bodyPr vert="horz" lIns="91504" tIns="45752" rIns="91504" bIns="45752" rtlCol="0"/>
          <a:lstStyle>
            <a:lvl1pPr algn="r">
              <a:defRPr sz="1200"/>
            </a:lvl1pPr>
          </a:lstStyle>
          <a:p>
            <a:fld id="{88D75DFA-5039-4DFB-A20A-143349AF957F}" type="datetimeFigureOut">
              <a:rPr lang="ko-KR" altLang="en-US" smtClean="0"/>
              <a:pPr/>
              <a:t>2015-08-31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0" y="9428004"/>
            <a:ext cx="2945766" cy="497046"/>
          </a:xfrm>
          <a:prstGeom prst="rect">
            <a:avLst/>
          </a:prstGeom>
        </p:spPr>
        <p:txBody>
          <a:bodyPr vert="horz" lIns="91504" tIns="45752" rIns="91504" bIns="45752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50320" y="9428004"/>
            <a:ext cx="2945766" cy="497046"/>
          </a:xfrm>
          <a:prstGeom prst="rect">
            <a:avLst/>
          </a:prstGeom>
        </p:spPr>
        <p:txBody>
          <a:bodyPr vert="horz" lIns="91504" tIns="45752" rIns="91504" bIns="45752" rtlCol="0" anchor="b"/>
          <a:lstStyle>
            <a:lvl1pPr algn="r">
              <a:defRPr sz="1200"/>
            </a:lvl1pPr>
          </a:lstStyle>
          <a:p>
            <a:fld id="{6AC75689-7D51-4B03-B8A0-6FEA4E74114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6367482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1" y="2"/>
            <a:ext cx="2946400" cy="496332"/>
          </a:xfrm>
          <a:prstGeom prst="rect">
            <a:avLst/>
          </a:prstGeom>
        </p:spPr>
        <p:txBody>
          <a:bodyPr vert="horz" lIns="91711" tIns="45856" rIns="91711" bIns="45856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49690" y="2"/>
            <a:ext cx="2946400" cy="496332"/>
          </a:xfrm>
          <a:prstGeom prst="rect">
            <a:avLst/>
          </a:prstGeom>
        </p:spPr>
        <p:txBody>
          <a:bodyPr vert="horz" lIns="91711" tIns="45856" rIns="91711" bIns="45856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3D1515BC-6B9D-43A8-B34C-3585EF05BD7A}" type="datetimeFigureOut">
              <a:rPr lang="ko-KR" altLang="en-US"/>
              <a:pPr>
                <a:defRPr/>
              </a:pPr>
              <a:t>2015-08-31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711" tIns="45856" rIns="91711" bIns="45856" rtlCol="0" anchor="ctr"/>
          <a:lstStyle/>
          <a:p>
            <a:pPr lvl="0"/>
            <a:endParaRPr lang="ko-KR" altLang="en-US" noProof="0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451" y="4715952"/>
            <a:ext cx="5438775" cy="4466987"/>
          </a:xfrm>
          <a:prstGeom prst="rect">
            <a:avLst/>
          </a:prstGeom>
        </p:spPr>
        <p:txBody>
          <a:bodyPr vert="horz" lIns="91711" tIns="45856" rIns="91711" bIns="45856" rtlCol="0">
            <a:normAutofit/>
          </a:bodyPr>
          <a:lstStyle/>
          <a:p>
            <a:pPr lvl="0"/>
            <a:r>
              <a:rPr lang="ko-KR" altLang="en-US" noProof="0" smtClean="0"/>
              <a:t>마스터 텍스트 스타일을 편집합니다</a:t>
            </a:r>
          </a:p>
          <a:p>
            <a:pPr lvl="1"/>
            <a:r>
              <a:rPr lang="ko-KR" altLang="en-US" noProof="0" smtClean="0"/>
              <a:t>둘째 수준</a:t>
            </a:r>
          </a:p>
          <a:p>
            <a:pPr lvl="2"/>
            <a:r>
              <a:rPr lang="ko-KR" altLang="en-US" noProof="0" smtClean="0"/>
              <a:t>셋째 수준</a:t>
            </a:r>
          </a:p>
          <a:p>
            <a:pPr lvl="3"/>
            <a:r>
              <a:rPr lang="ko-KR" altLang="en-US" noProof="0" smtClean="0"/>
              <a:t>넷째 수준</a:t>
            </a:r>
          </a:p>
          <a:p>
            <a:pPr lvl="4"/>
            <a:r>
              <a:rPr lang="ko-KR" altLang="en-US" noProof="0" smtClean="0"/>
              <a:t>다섯째 수준</a:t>
            </a:r>
            <a:endParaRPr lang="ko-KR" altLang="en-US" noProof="0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1" y="9428712"/>
            <a:ext cx="2946400" cy="496332"/>
          </a:xfrm>
          <a:prstGeom prst="rect">
            <a:avLst/>
          </a:prstGeom>
        </p:spPr>
        <p:txBody>
          <a:bodyPr vert="horz" lIns="91711" tIns="45856" rIns="91711" bIns="45856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49690" y="9428712"/>
            <a:ext cx="2946400" cy="496332"/>
          </a:xfrm>
          <a:prstGeom prst="rect">
            <a:avLst/>
          </a:prstGeom>
        </p:spPr>
        <p:txBody>
          <a:bodyPr vert="horz" lIns="91711" tIns="45856" rIns="91711" bIns="45856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84829FF2-5533-40FC-8AEA-E097920589FF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958323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맑은 고딕"/>
      </a:defRPr>
    </a:lvl1pPr>
    <a:lvl2pPr marL="457200"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맑은 고딕"/>
      </a:defRPr>
    </a:lvl2pPr>
    <a:lvl3pPr marL="914400"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맑은 고딕"/>
      </a:defRPr>
    </a:lvl3pPr>
    <a:lvl4pPr marL="1371600"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맑은 고딕"/>
      </a:defRPr>
    </a:lvl4pPr>
    <a:lvl5pPr marL="1828800"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맑은 고딕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altLang="ko-KR" baseline="0" dirty="0" smtClean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4829FF2-5533-40FC-8AEA-E097920589FF}" type="slidenum">
              <a:rPr lang="ko-KR" altLang="en-US" smtClean="0"/>
              <a:pPr>
                <a:defRPr/>
              </a:pPr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032089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부제목 2"/>
          <p:cNvSpPr>
            <a:spLocks noGrp="1"/>
          </p:cNvSpPr>
          <p:nvPr>
            <p:ph type="subTitle" idx="1" hasCustomPrompt="1"/>
          </p:nvPr>
        </p:nvSpPr>
        <p:spPr>
          <a:xfrm>
            <a:off x="785786" y="3500438"/>
            <a:ext cx="7643866" cy="2643206"/>
          </a:xfrm>
          <a:prstGeom prst="rect">
            <a:avLst/>
          </a:prstGeom>
        </p:spPr>
        <p:txBody>
          <a:bodyPr rtlCol="0">
            <a:noAutofit/>
          </a:bodyPr>
          <a:lstStyle>
            <a:lvl1pPr marL="0" indent="0" algn="ctr" rtl="0" eaLnBrk="1" fontAlgn="auto" latinLnBrk="1" hangingPunct="1">
              <a:lnSpc>
                <a:spcPct val="80000"/>
              </a:lnSpc>
              <a:spcBef>
                <a:spcPct val="20000"/>
              </a:spcBef>
              <a:spcAft>
                <a:spcPts val="0"/>
              </a:spcAft>
              <a:buFont typeface="Arial" pitchFamily="34" charset="0"/>
              <a:buNone/>
              <a:defRPr lang="ko-KR" altLang="en-US" sz="2200" b="1" kern="1200" baseline="0">
                <a:solidFill>
                  <a:schemeClr val="tx1"/>
                </a:solidFill>
                <a:latin typeface="Arial" pitchFamily="34" charset="0"/>
                <a:ea typeface="HY헤드라인M" pitchFamily="18" charset="-127"/>
                <a:cs typeface="Arial" pitchFamily="34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altLang="ko-KR" dirty="0" smtClean="0"/>
              <a:t>Name</a:t>
            </a:r>
            <a:br>
              <a:rPr lang="en-US" altLang="ko-KR" dirty="0" smtClean="0"/>
            </a:br>
            <a:r>
              <a:rPr lang="en-US" altLang="ko-KR" dirty="0" smtClean="0"/>
              <a:t>DPNM Lab.</a:t>
            </a:r>
            <a:br>
              <a:rPr lang="en-US" altLang="ko-KR" dirty="0" smtClean="0"/>
            </a:br>
            <a:r>
              <a:rPr lang="en-US" altLang="ko-KR" dirty="0" smtClean="0"/>
              <a:t/>
            </a:r>
            <a:br>
              <a:rPr lang="en-US" altLang="ko-KR" dirty="0" smtClean="0"/>
            </a:br>
            <a:r>
              <a:rPr lang="en-US" altLang="ko-KR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Dept. of Computer Science and Engineering</a:t>
            </a:r>
            <a:br>
              <a:rPr lang="en-US" altLang="ko-KR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r>
              <a:rPr lang="en-US" altLang="ko-KR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POSTECH, Korea</a:t>
            </a:r>
            <a:br>
              <a:rPr lang="en-US" altLang="ko-KR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r>
              <a:rPr lang="en-US" altLang="ko-KR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mail@postech.ac.kr</a:t>
            </a:r>
            <a:br>
              <a:rPr lang="en-US" altLang="ko-KR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r>
              <a:rPr lang="en-US" altLang="ko-KR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en-US" altLang="ko-KR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r>
              <a:rPr lang="en-US" altLang="ko-KR" dirty="0" smtClean="0"/>
              <a:t>2009. </a:t>
            </a:r>
            <a:endParaRPr lang="ko-KR" altLang="en-US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제목 3"/>
          <p:cNvSpPr>
            <a:spLocks noGrp="1"/>
          </p:cNvSpPr>
          <p:nvPr>
            <p:ph type="title"/>
          </p:nvPr>
        </p:nvSpPr>
        <p:spPr>
          <a:xfrm>
            <a:off x="464400" y="500042"/>
            <a:ext cx="8215200" cy="2642400"/>
          </a:xfrm>
          <a:prstGeom prst="roundRect">
            <a:avLst>
              <a:gd name="adj" fmla="val 8387"/>
            </a:avLst>
          </a:prstGeom>
          <a:solidFill>
            <a:schemeClr val="accent1">
              <a:alpha val="90000"/>
            </a:schemeClr>
          </a:solidFill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txBody>
          <a:bodyPr/>
          <a:lstStyle>
            <a:lvl1pPr algn="ctr">
              <a:defRPr sz="4400"/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제목 1"/>
          <p:cNvSpPr txBox="1">
            <a:spLocks/>
          </p:cNvSpPr>
          <p:nvPr userDrawn="1"/>
        </p:nvSpPr>
        <p:spPr bwMode="auto">
          <a:xfrm>
            <a:off x="0" y="-5080"/>
            <a:ext cx="8058247" cy="623416"/>
          </a:xfrm>
          <a:prstGeom prst="rect">
            <a:avLst/>
          </a:prstGeom>
          <a:solidFill>
            <a:srgbClr val="000099">
              <a:alpha val="90000"/>
            </a:srgbClr>
          </a:solidFill>
          <a:ln w="9525">
            <a:noFill/>
            <a:miter lim="800000"/>
            <a:headEnd/>
            <a:tailEnd/>
          </a:ln>
        </p:spPr>
        <p:txBody>
          <a:bodyPr vert="horz" wrap="square" lIns="180000" tIns="46800" rIns="180000" bIns="45720" numCol="1" anchor="ctr" anchorCtr="0" compatLnSpc="1">
            <a:prstTxWarp prst="textNoShape">
              <a:avLst/>
            </a:prstTxWarp>
          </a:bodyPr>
          <a:lstStyle>
            <a:lvl1pPr algn="l">
              <a:defRPr sz="3600" b="1" baseline="0">
                <a:solidFill>
                  <a:schemeClr val="bg1"/>
                </a:solidFill>
                <a:latin typeface="Arial" pitchFamily="34" charset="0"/>
                <a:ea typeface="HY헤드라인M" pitchFamily="18" charset="-127"/>
              </a:defRPr>
            </a:lvl1pPr>
          </a:lstStyle>
          <a:p>
            <a:pPr marL="0" marR="0" lvl="0" indent="0" algn="l" defTabSz="914400" rtl="0" eaLnBrk="0" fontAlgn="base" latinLnBrk="1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36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itchFamily="34" charset="0"/>
              <a:ea typeface="HY헤드라인M" pitchFamily="18" charset="-127"/>
              <a:cs typeface="Arial Unicode MS" pitchFamily="50" charset="-127"/>
            </a:endParaRPr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0" y="-2728"/>
            <a:ext cx="8215337" cy="623416"/>
          </a:xfrm>
          <a:solidFill>
            <a:srgbClr val="000099">
              <a:alpha val="90000"/>
            </a:srgbClr>
          </a:solidFill>
        </p:spPr>
        <p:txBody>
          <a:bodyPr/>
          <a:lstStyle>
            <a:lvl1pPr algn="l">
              <a:defRPr sz="3600" b="1" baseline="0">
                <a:solidFill>
                  <a:schemeClr val="bg1"/>
                </a:solidFill>
                <a:latin typeface="Arial" pitchFamily="34" charset="0"/>
                <a:ea typeface="HY헤드라인M" pitchFamily="18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54000" y="973667"/>
            <a:ext cx="8636000" cy="5257800"/>
          </a:xfrm>
          <a:prstGeom prst="rect">
            <a:avLst/>
          </a:prstGeom>
        </p:spPr>
        <p:txBody>
          <a:bodyPr>
            <a:normAutofit/>
          </a:bodyPr>
          <a:lstStyle>
            <a:lvl1pPr>
              <a:buFont typeface="Wingdings" pitchFamily="2" charset="2"/>
              <a:buChar char="§"/>
              <a:defRPr b="1" baseline="0">
                <a:solidFill>
                  <a:srgbClr val="000099"/>
                </a:solidFill>
                <a:latin typeface="Arial" pitchFamily="34" charset="0"/>
                <a:ea typeface="굴림" pitchFamily="50" charset="-127"/>
                <a:cs typeface="Arial" pitchFamily="34" charset="0"/>
              </a:defRPr>
            </a:lvl1pPr>
            <a:lvl2pPr>
              <a:buFont typeface="Arial" pitchFamily="34" charset="0"/>
              <a:buChar char="•"/>
              <a:defRPr b="0" baseline="0">
                <a:latin typeface="Arial" pitchFamily="34" charset="0"/>
                <a:ea typeface="굴림" pitchFamily="50" charset="-127"/>
                <a:cs typeface="Arial" pitchFamily="34" charset="0"/>
              </a:defRPr>
            </a:lvl2pPr>
            <a:lvl3pPr>
              <a:buFont typeface="Arial" pitchFamily="34" charset="0"/>
              <a:buChar char="−"/>
              <a:defRPr b="0" baseline="0">
                <a:latin typeface="Arial" pitchFamily="34" charset="0"/>
                <a:ea typeface="굴림" pitchFamily="50" charset="-127"/>
                <a:cs typeface="Arial" pitchFamily="34" charset="0"/>
              </a:defRPr>
            </a:lvl3pPr>
            <a:lvl4pPr>
              <a:defRPr b="0" baseline="0">
                <a:latin typeface="Arial" pitchFamily="34" charset="0"/>
                <a:ea typeface="굴림" pitchFamily="50" charset="-127"/>
                <a:cs typeface="Arial" pitchFamily="34" charset="0"/>
              </a:defRPr>
            </a:lvl4pPr>
            <a:lvl5pPr>
              <a:defRPr b="0" baseline="0">
                <a:latin typeface="Arial" pitchFamily="34" charset="0"/>
                <a:ea typeface="굴림" pitchFamily="50" charset="-127"/>
                <a:cs typeface="Arial" pitchFamily="34" charset="0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 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pic>
        <p:nvPicPr>
          <p:cNvPr id="4" name="Picture 6" descr="http://www.postechvision.org/image/logo/red_3.jpg"/>
          <p:cNvPicPr>
            <a:picLocks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15338" y="0"/>
            <a:ext cx="928662" cy="714356"/>
          </a:xfrm>
          <a:prstGeom prst="rect">
            <a:avLst/>
          </a:prstGeom>
          <a:noFill/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부제목 2"/>
          <p:cNvSpPr>
            <a:spLocks noGrp="1"/>
          </p:cNvSpPr>
          <p:nvPr>
            <p:ph type="subTitle" idx="1" hasCustomPrompt="1"/>
          </p:nvPr>
        </p:nvSpPr>
        <p:spPr>
          <a:xfrm>
            <a:off x="785786" y="3500438"/>
            <a:ext cx="7643866" cy="2643206"/>
          </a:xfrm>
          <a:prstGeom prst="rect">
            <a:avLst/>
          </a:prstGeom>
        </p:spPr>
        <p:txBody>
          <a:bodyPr rtlCol="0">
            <a:noAutofit/>
          </a:bodyPr>
          <a:lstStyle>
            <a:lvl1pPr marL="0" indent="0" algn="ctr" rtl="0" eaLnBrk="1" fontAlgn="auto" latinLnBrk="1" hangingPunct="1">
              <a:lnSpc>
                <a:spcPct val="80000"/>
              </a:lnSpc>
              <a:spcBef>
                <a:spcPct val="20000"/>
              </a:spcBef>
              <a:spcAft>
                <a:spcPts val="0"/>
              </a:spcAft>
              <a:buFont typeface="Arial" pitchFamily="34" charset="0"/>
              <a:buNone/>
              <a:defRPr lang="ko-KR" altLang="en-US" sz="2200" b="1" kern="1200" baseline="0">
                <a:solidFill>
                  <a:schemeClr val="tx1"/>
                </a:solidFill>
                <a:latin typeface="Arial" pitchFamily="34" charset="0"/>
                <a:ea typeface="HY헤드라인M" pitchFamily="18" charset="-127"/>
                <a:cs typeface="Arial" pitchFamily="34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altLang="ko-KR" dirty="0" smtClean="0"/>
              <a:t>Name</a:t>
            </a:r>
            <a:br>
              <a:rPr lang="en-US" altLang="ko-KR" dirty="0" smtClean="0"/>
            </a:br>
            <a:r>
              <a:rPr lang="en-US" altLang="ko-KR" dirty="0" smtClean="0"/>
              <a:t>DPNM Lab.</a:t>
            </a:r>
            <a:br>
              <a:rPr lang="en-US" altLang="ko-KR" dirty="0" smtClean="0"/>
            </a:br>
            <a:r>
              <a:rPr lang="en-US" altLang="ko-KR" dirty="0" smtClean="0"/>
              <a:t/>
            </a:r>
            <a:br>
              <a:rPr lang="en-US" altLang="ko-KR" dirty="0" smtClean="0"/>
            </a:br>
            <a:r>
              <a:rPr lang="en-US" altLang="ko-KR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Dept. of Computer Science and Engineering</a:t>
            </a:r>
            <a:br>
              <a:rPr lang="en-US" altLang="ko-KR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r>
              <a:rPr lang="en-US" altLang="ko-KR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POSTECH, Korea</a:t>
            </a:r>
            <a:br>
              <a:rPr lang="en-US" altLang="ko-KR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r>
              <a:rPr lang="en-US" altLang="ko-KR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mail@postech.ac.kr</a:t>
            </a:r>
            <a:br>
              <a:rPr lang="en-US" altLang="ko-KR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r>
              <a:rPr lang="en-US" altLang="ko-KR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en-US" altLang="ko-KR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r>
              <a:rPr lang="en-US" altLang="ko-KR" dirty="0" smtClean="0"/>
              <a:t>2009. </a:t>
            </a:r>
            <a:endParaRPr lang="ko-KR" altLang="en-US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부제목 2"/>
          <p:cNvSpPr>
            <a:spLocks noGrp="1"/>
          </p:cNvSpPr>
          <p:nvPr>
            <p:ph type="subTitle" idx="1" hasCustomPrompt="1"/>
          </p:nvPr>
        </p:nvSpPr>
        <p:spPr>
          <a:xfrm>
            <a:off x="785786" y="3500438"/>
            <a:ext cx="7643866" cy="2643206"/>
          </a:xfrm>
          <a:prstGeom prst="rect">
            <a:avLst/>
          </a:prstGeom>
        </p:spPr>
        <p:txBody>
          <a:bodyPr rtlCol="0">
            <a:noAutofit/>
          </a:bodyPr>
          <a:lstStyle>
            <a:lvl1pPr marL="0" indent="0" algn="ctr" rtl="0" eaLnBrk="1" fontAlgn="auto" latinLnBrk="1" hangingPunct="1">
              <a:lnSpc>
                <a:spcPct val="80000"/>
              </a:lnSpc>
              <a:spcBef>
                <a:spcPct val="20000"/>
              </a:spcBef>
              <a:spcAft>
                <a:spcPts val="0"/>
              </a:spcAft>
              <a:buFont typeface="Arial" pitchFamily="34" charset="0"/>
              <a:buNone/>
              <a:defRPr lang="ko-KR" altLang="en-US" sz="2200" b="1" kern="1200" baseline="0">
                <a:solidFill>
                  <a:schemeClr val="tx1"/>
                </a:solidFill>
                <a:latin typeface="Arial" pitchFamily="34" charset="0"/>
                <a:ea typeface="HY헤드라인M" pitchFamily="18" charset="-127"/>
                <a:cs typeface="Arial" pitchFamily="34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altLang="ko-KR" dirty="0" smtClean="0"/>
              <a:t>Name</a:t>
            </a:r>
            <a:br>
              <a:rPr lang="en-US" altLang="ko-KR" dirty="0" smtClean="0"/>
            </a:br>
            <a:r>
              <a:rPr lang="en-US" altLang="ko-KR" dirty="0" smtClean="0"/>
              <a:t>DPNM Lab.</a:t>
            </a:r>
            <a:br>
              <a:rPr lang="en-US" altLang="ko-KR" dirty="0" smtClean="0"/>
            </a:br>
            <a:r>
              <a:rPr lang="en-US" altLang="ko-KR" dirty="0" smtClean="0"/>
              <a:t/>
            </a:r>
            <a:br>
              <a:rPr lang="en-US" altLang="ko-KR" dirty="0" smtClean="0"/>
            </a:br>
            <a:r>
              <a:rPr lang="en-US" altLang="ko-KR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Dept. of Computer Science and Engineering</a:t>
            </a:r>
            <a:br>
              <a:rPr lang="en-US" altLang="ko-KR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r>
              <a:rPr lang="en-US" altLang="ko-KR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POSTECH, Korea</a:t>
            </a:r>
            <a:br>
              <a:rPr lang="en-US" altLang="ko-KR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r>
              <a:rPr lang="en-US" altLang="ko-KR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mail@postech.ac.kr</a:t>
            </a:r>
            <a:br>
              <a:rPr lang="en-US" altLang="ko-KR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r>
              <a:rPr lang="en-US" altLang="ko-KR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en-US" altLang="ko-KR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r>
              <a:rPr lang="en-US" altLang="ko-KR" dirty="0" smtClean="0"/>
              <a:t>2009. </a:t>
            </a:r>
            <a:endParaRPr lang="ko-KR" altLang="en-US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6" name="직사각형 25"/>
          <p:cNvSpPr/>
          <p:nvPr userDrawn="1"/>
        </p:nvSpPr>
        <p:spPr>
          <a:xfrm>
            <a:off x="0" y="0"/>
            <a:ext cx="9144000" cy="3212976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 w="50800" cap="rnd" cmpd="thickThin" algn="ctr">
            <a:noFill/>
            <a:prstDash val="solid"/>
          </a:ln>
          <a:effectLst/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Georgia"/>
              <a:ea typeface="+mn-ea"/>
              <a:cs typeface="+mn-cs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사용자정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>
              <a:defRPr>
                <a:latin typeface="나눔고딕" pitchFamily="50" charset="-127"/>
                <a:ea typeface="나눔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  <a:latin typeface="나눔고딕" pitchFamily="50" charset="-127"/>
                <a:ea typeface="나눔고딕" pitchFamily="50" charset="-127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표지_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/>
          <p:cNvSpPr/>
          <p:nvPr userDrawn="1"/>
        </p:nvSpPr>
        <p:spPr>
          <a:xfrm>
            <a:off x="0" y="0"/>
            <a:ext cx="9144000" cy="686160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직사각형 6"/>
          <p:cNvSpPr/>
          <p:nvPr userDrawn="1"/>
        </p:nvSpPr>
        <p:spPr>
          <a:xfrm>
            <a:off x="539552" y="548680"/>
            <a:ext cx="8064896" cy="2736304"/>
          </a:xfrm>
          <a:prstGeom prst="rect">
            <a:avLst/>
          </a:prstGeom>
          <a:noFill/>
          <a:ln w="127000">
            <a:solidFill>
              <a:schemeClr val="bg1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직사각형 8"/>
          <p:cNvSpPr/>
          <p:nvPr userDrawn="1"/>
        </p:nvSpPr>
        <p:spPr>
          <a:xfrm>
            <a:off x="539552" y="3284984"/>
            <a:ext cx="8064896" cy="1008112"/>
          </a:xfrm>
          <a:prstGeom prst="rect">
            <a:avLst/>
          </a:prstGeom>
          <a:noFill/>
          <a:ln w="127000">
            <a:solidFill>
              <a:schemeClr val="bg1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직사각형 9"/>
          <p:cNvSpPr/>
          <p:nvPr userDrawn="1"/>
        </p:nvSpPr>
        <p:spPr>
          <a:xfrm>
            <a:off x="539552" y="4293096"/>
            <a:ext cx="8064896" cy="651806"/>
          </a:xfrm>
          <a:prstGeom prst="rect">
            <a:avLst/>
          </a:prstGeom>
          <a:noFill/>
          <a:ln w="127000">
            <a:solidFill>
              <a:schemeClr val="bg1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제목 1"/>
          <p:cNvSpPr>
            <a:spLocks noGrp="1"/>
          </p:cNvSpPr>
          <p:nvPr>
            <p:ph type="title" hasCustomPrompt="1"/>
          </p:nvPr>
        </p:nvSpPr>
        <p:spPr>
          <a:xfrm>
            <a:off x="683568" y="709712"/>
            <a:ext cx="7776864" cy="2431256"/>
          </a:xfrm>
        </p:spPr>
        <p:txBody>
          <a:bodyPr anchor="t">
            <a:normAutofit/>
          </a:bodyPr>
          <a:lstStyle>
            <a:lvl1pPr algn="l">
              <a:defRPr sz="4800">
                <a:solidFill>
                  <a:schemeClr val="bg1"/>
                </a:solidFill>
                <a:latin typeface="Arial" pitchFamily="34" charset="0"/>
                <a:ea typeface="나눔고딕 ExtraBold" pitchFamily="50" charset="-127"/>
                <a:cs typeface="Arial" pitchFamily="34" charset="0"/>
              </a:defRPr>
            </a:lvl1pPr>
          </a:lstStyle>
          <a:p>
            <a:r>
              <a:rPr lang="en-US" altLang="ko-KR" dirty="0" err="1" smtClean="0"/>
              <a:t>asdfasdf</a:t>
            </a:r>
            <a:endParaRPr lang="ko-KR" altLang="en-US" dirty="0"/>
          </a:p>
        </p:txBody>
      </p:sp>
      <p:sp>
        <p:nvSpPr>
          <p:cNvPr id="14" name="텍스트 개체 틀 2"/>
          <p:cNvSpPr>
            <a:spLocks noGrp="1"/>
          </p:cNvSpPr>
          <p:nvPr>
            <p:ph type="body" idx="1" hasCustomPrompt="1"/>
          </p:nvPr>
        </p:nvSpPr>
        <p:spPr>
          <a:xfrm>
            <a:off x="683568" y="3441502"/>
            <a:ext cx="7776864" cy="639762"/>
          </a:xfrm>
        </p:spPr>
        <p:txBody>
          <a:bodyPr anchor="ctr">
            <a:normAutofit/>
          </a:bodyPr>
          <a:lstStyle>
            <a:lvl1pPr marL="0" indent="0">
              <a:buNone/>
              <a:defRPr sz="3000" b="0">
                <a:solidFill>
                  <a:schemeClr val="bg1"/>
                </a:solidFill>
                <a:latin typeface="Arial" pitchFamily="34" charset="0"/>
                <a:ea typeface="나눔고딕 ExtraBold" pitchFamily="50" charset="-127"/>
                <a:cs typeface="Arial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dirty="0" smtClean="0"/>
              <a:t>부제목</a:t>
            </a:r>
          </a:p>
        </p:txBody>
      </p:sp>
      <p:sp>
        <p:nvSpPr>
          <p:cNvPr id="15" name="텍스트 개체 틀 4"/>
          <p:cNvSpPr>
            <a:spLocks noGrp="1"/>
          </p:cNvSpPr>
          <p:nvPr>
            <p:ph type="body" sz="quarter" idx="3" hasCustomPrompt="1"/>
          </p:nvPr>
        </p:nvSpPr>
        <p:spPr>
          <a:xfrm>
            <a:off x="683568" y="4437113"/>
            <a:ext cx="7776863" cy="360040"/>
          </a:xfrm>
        </p:spPr>
        <p:txBody>
          <a:bodyPr anchor="ctr">
            <a:normAutofit/>
          </a:bodyPr>
          <a:lstStyle>
            <a:lvl1pPr marL="0" indent="0">
              <a:buNone/>
              <a:defRPr sz="1000" b="1">
                <a:solidFill>
                  <a:schemeClr val="bg1"/>
                </a:solidFill>
                <a:latin typeface="Arial" pitchFamily="34" charset="0"/>
                <a:ea typeface="나눔고딕" pitchFamily="50" charset="-127"/>
                <a:cs typeface="Arial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텍스트를 입력합니다</a:t>
            </a:r>
            <a:r>
              <a:rPr lang="en-US" altLang="ko-KR" smtClean="0"/>
              <a:t>.</a:t>
            </a:r>
            <a:endParaRPr lang="ko-KR" altLang="en-US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내지_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313268"/>
            <a:ext cx="8229600" cy="719666"/>
          </a:xfrm>
        </p:spPr>
        <p:txBody>
          <a:bodyPr anchor="t">
            <a:normAutofit/>
          </a:bodyPr>
          <a:lstStyle>
            <a:lvl1pPr algn="l">
              <a:defRPr sz="3600" b="1">
                <a:solidFill>
                  <a:srgbClr val="000099"/>
                </a:solidFill>
                <a:latin typeface="Arial" pitchFamily="34" charset="0"/>
                <a:ea typeface="나눔고딕 ExtraBold" pitchFamily="50" charset="-127"/>
                <a:cs typeface="Arial" pitchFamily="34" charset="0"/>
              </a:defRPr>
            </a:lvl1pPr>
          </a:lstStyle>
          <a:p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theme" Target="../theme/theme2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제목 개체 틀 1"/>
          <p:cNvSpPr>
            <a:spLocks noGrp="1"/>
          </p:cNvSpPr>
          <p:nvPr>
            <p:ph type="title"/>
          </p:nvPr>
        </p:nvSpPr>
        <p:spPr bwMode="auto">
          <a:xfrm>
            <a:off x="0" y="0"/>
            <a:ext cx="9144000" cy="692696"/>
          </a:xfrm>
          <a:prstGeom prst="rect">
            <a:avLst/>
          </a:prstGeom>
          <a:solidFill>
            <a:srgbClr val="000099"/>
          </a:solidFill>
          <a:ln w="9525">
            <a:noFill/>
            <a:miter lim="800000"/>
            <a:headEnd/>
            <a:tailEnd/>
          </a:ln>
        </p:spPr>
        <p:txBody>
          <a:bodyPr vert="horz" wrap="square" lIns="180000" tIns="46800" rIns="18000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dirty="0" smtClean="0"/>
              <a:t>마스터 제목 스타일 편집</a:t>
            </a:r>
          </a:p>
        </p:txBody>
      </p:sp>
      <p:sp>
        <p:nvSpPr>
          <p:cNvPr id="1032" name="Rectangle 8"/>
          <p:cNvSpPr>
            <a:spLocks noChangeArrowheads="1"/>
          </p:cNvSpPr>
          <p:nvPr/>
        </p:nvSpPr>
        <p:spPr bwMode="auto">
          <a:xfrm>
            <a:off x="0" y="6572272"/>
            <a:ext cx="9144000" cy="285752"/>
          </a:xfrm>
          <a:prstGeom prst="rect">
            <a:avLst/>
          </a:prstGeom>
          <a:solidFill>
            <a:srgbClr val="000099"/>
          </a:soli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r>
              <a:rPr kumimoji="0" lang="en-US" altLang="ko-KR" sz="1400" b="1" dirty="0" smtClean="0">
                <a:solidFill>
                  <a:schemeClr val="bg1"/>
                </a:solidFill>
                <a:latin typeface="Arial" pitchFamily="34" charset="0"/>
                <a:ea typeface="HY헤드라인M" pitchFamily="18" charset="-127"/>
                <a:cs typeface="맑은 고딕"/>
              </a:rPr>
              <a:t>DPNM, POSTECH				</a:t>
            </a:r>
            <a:r>
              <a:rPr kumimoji="0" lang="en-US" altLang="ko-KR" sz="1400" b="1" dirty="0" err="1" smtClean="0">
                <a:solidFill>
                  <a:schemeClr val="bg1"/>
                </a:solidFill>
                <a:latin typeface="Arial" pitchFamily="34" charset="0"/>
                <a:ea typeface="HY헤드라인M" pitchFamily="18" charset="-127"/>
                <a:cs typeface="맑은 고딕"/>
              </a:rPr>
              <a:t>IoT</a:t>
            </a:r>
            <a:r>
              <a:rPr kumimoji="0" lang="en-US" altLang="ko-KR" sz="1400" b="1" dirty="0" smtClean="0">
                <a:solidFill>
                  <a:schemeClr val="bg1"/>
                </a:solidFill>
                <a:latin typeface="Arial" pitchFamily="34" charset="0"/>
                <a:ea typeface="HY헤드라인M" pitchFamily="18" charset="-127"/>
                <a:cs typeface="맑은 고딕"/>
              </a:rPr>
              <a:t>		    	</a:t>
            </a:r>
            <a:r>
              <a:rPr kumimoji="0" lang="en-US" altLang="ko-KR" sz="1400" b="1" dirty="0">
                <a:solidFill>
                  <a:schemeClr val="bg1"/>
                </a:solidFill>
                <a:latin typeface="Arial" pitchFamily="34" charset="0"/>
                <a:ea typeface="HY헤드라인M" pitchFamily="18" charset="-127"/>
                <a:cs typeface="맑은 고딕"/>
              </a:rPr>
              <a:t>	</a:t>
            </a:r>
            <a:fld id="{B7F5EAC2-D5EC-44B8-ABB9-9CE1C25C642E}" type="slidenum">
              <a:rPr kumimoji="0" lang="en-US" altLang="ko-KR" sz="1400" b="1" smtClean="0">
                <a:solidFill>
                  <a:schemeClr val="bg1"/>
                </a:solidFill>
                <a:latin typeface="Arial" pitchFamily="34" charset="0"/>
                <a:ea typeface="HY헤드라인M" pitchFamily="18" charset="-127"/>
                <a:cs typeface="맑은 고딕"/>
              </a:rPr>
              <a:pPr algn="ctr">
                <a:defRPr/>
              </a:pPr>
              <a:t>‹#›</a:t>
            </a:fld>
            <a:endParaRPr kumimoji="0" lang="ko-KR" altLang="en-US" sz="1400" b="1" dirty="0">
              <a:solidFill>
                <a:schemeClr val="bg1"/>
              </a:solidFill>
              <a:latin typeface="Arial" pitchFamily="34" charset="0"/>
              <a:ea typeface="HY헤드라인M" pitchFamily="18" charset="-127"/>
              <a:cs typeface="맑은 고딕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31" r:id="rId1"/>
    <p:sldLayoutId id="2147483832" r:id="rId2"/>
    <p:sldLayoutId id="2147483833" r:id="rId3"/>
    <p:sldLayoutId id="2147483835" r:id="rId4"/>
    <p:sldLayoutId id="2147483836" r:id="rId5"/>
    <p:sldLayoutId id="2147483837" r:id="rId6"/>
  </p:sldLayoutIdLst>
  <p:transition>
    <p:fade/>
  </p:transition>
  <p:timing>
    <p:tnLst>
      <p:par>
        <p:cTn id="1" dur="indefinite" restart="never" nodeType="tmRoot"/>
      </p:par>
    </p:tnLst>
  </p:timing>
  <p:hf hdr="0" ftr="0" dt="0"/>
  <p:txStyles>
    <p:titleStyle>
      <a:lvl1pPr algn="l" rtl="0" eaLnBrk="0" fontAlgn="base" latinLnBrk="1" hangingPunct="0">
        <a:spcBef>
          <a:spcPct val="0"/>
        </a:spcBef>
        <a:spcAft>
          <a:spcPct val="0"/>
        </a:spcAft>
        <a:defRPr lang="ko-KR" altLang="en-US" sz="3600" b="1" i="0" kern="1200" baseline="0" dirty="0" smtClean="0">
          <a:solidFill>
            <a:schemeClr val="bg1"/>
          </a:solidFill>
          <a:latin typeface="Arial" pitchFamily="34" charset="0"/>
          <a:ea typeface="HY헤드라인M" pitchFamily="18" charset="-127"/>
          <a:cs typeface="Arial Unicode MS" pitchFamily="50" charset="-127"/>
        </a:defRPr>
      </a:lvl1pPr>
      <a:lvl2pPr algn="ctr" rtl="0" eaLnBrk="0" fontAlgn="base" latinLnBrk="1" hangingPunct="0">
        <a:spcBef>
          <a:spcPct val="0"/>
        </a:spcBef>
        <a:spcAft>
          <a:spcPct val="0"/>
        </a:spcAft>
        <a:defRPr sz="4400" b="1">
          <a:solidFill>
            <a:schemeClr val="tx1"/>
          </a:solidFill>
          <a:latin typeface="Arial Unicode MS" pitchFamily="50" charset="-127"/>
          <a:ea typeface="Arial Unicode MS" pitchFamily="50" charset="-127"/>
          <a:cs typeface="Arial Unicode MS" pitchFamily="50" charset="-127"/>
        </a:defRPr>
      </a:lvl2pPr>
      <a:lvl3pPr algn="ctr" rtl="0" eaLnBrk="0" fontAlgn="base" latinLnBrk="1" hangingPunct="0">
        <a:spcBef>
          <a:spcPct val="0"/>
        </a:spcBef>
        <a:spcAft>
          <a:spcPct val="0"/>
        </a:spcAft>
        <a:defRPr sz="4400" b="1">
          <a:solidFill>
            <a:schemeClr val="tx1"/>
          </a:solidFill>
          <a:latin typeface="Arial Unicode MS" pitchFamily="50" charset="-127"/>
          <a:ea typeface="Arial Unicode MS" pitchFamily="50" charset="-127"/>
          <a:cs typeface="Arial Unicode MS" pitchFamily="50" charset="-127"/>
        </a:defRPr>
      </a:lvl3pPr>
      <a:lvl4pPr algn="ctr" rtl="0" eaLnBrk="0" fontAlgn="base" latinLnBrk="1" hangingPunct="0">
        <a:spcBef>
          <a:spcPct val="0"/>
        </a:spcBef>
        <a:spcAft>
          <a:spcPct val="0"/>
        </a:spcAft>
        <a:defRPr sz="4400" b="1">
          <a:solidFill>
            <a:schemeClr val="tx1"/>
          </a:solidFill>
          <a:latin typeface="Arial Unicode MS" pitchFamily="50" charset="-127"/>
          <a:ea typeface="Arial Unicode MS" pitchFamily="50" charset="-127"/>
          <a:cs typeface="Arial Unicode MS" pitchFamily="50" charset="-127"/>
        </a:defRPr>
      </a:lvl4pPr>
      <a:lvl5pPr algn="ctr" rtl="0" eaLnBrk="0" fontAlgn="base" latinLnBrk="1" hangingPunct="0">
        <a:spcBef>
          <a:spcPct val="0"/>
        </a:spcBef>
        <a:spcAft>
          <a:spcPct val="0"/>
        </a:spcAft>
        <a:defRPr sz="4400" b="1">
          <a:solidFill>
            <a:schemeClr val="tx1"/>
          </a:solidFill>
          <a:latin typeface="Arial Unicode MS" pitchFamily="50" charset="-127"/>
          <a:ea typeface="Arial Unicode MS" pitchFamily="50" charset="-127"/>
          <a:cs typeface="Arial Unicode MS" pitchFamily="50" charset="-127"/>
        </a:defRPr>
      </a:lvl5pPr>
      <a:lvl6pPr marL="457200"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/>
          <a:ea typeface="맑은 고딕"/>
          <a:cs typeface="맑은 고딕"/>
        </a:defRPr>
      </a:lvl6pPr>
      <a:lvl7pPr marL="914400"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/>
          <a:ea typeface="맑은 고딕"/>
          <a:cs typeface="맑은 고딕"/>
        </a:defRPr>
      </a:lvl7pPr>
      <a:lvl8pPr marL="1371600"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/>
          <a:ea typeface="맑은 고딕"/>
          <a:cs typeface="맑은 고딕"/>
        </a:defRPr>
      </a:lvl8pPr>
      <a:lvl9pPr marL="1828800"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/>
          <a:ea typeface="맑은 고딕"/>
          <a:cs typeface="맑은 고딕"/>
        </a:defRPr>
      </a:lvl9pPr>
    </p:titleStyle>
    <p:bodyStyle>
      <a:lvl1pPr marL="342900" indent="-342900" algn="l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•"/>
        <a:defRPr sz="3200" b="1" kern="1200">
          <a:solidFill>
            <a:schemeClr val="tx1"/>
          </a:solidFill>
          <a:latin typeface="+mn-ea"/>
          <a:ea typeface="+mn-ea"/>
          <a:cs typeface="Arial Unicode MS" pitchFamily="50" charset="-127"/>
        </a:defRPr>
      </a:lvl1pPr>
      <a:lvl2pPr marL="742950" indent="-285750" algn="l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–"/>
        <a:defRPr sz="2800" b="1" kern="1200">
          <a:solidFill>
            <a:schemeClr val="tx1"/>
          </a:solidFill>
          <a:latin typeface="+mn-ea"/>
          <a:ea typeface="+mn-ea"/>
          <a:cs typeface="Arial Unicode MS" pitchFamily="50" charset="-127"/>
        </a:defRPr>
      </a:lvl2pPr>
      <a:lvl3pPr marL="1143000" indent="-228600" algn="l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•"/>
        <a:defRPr sz="2400" b="1" kern="1200">
          <a:solidFill>
            <a:schemeClr val="tx1"/>
          </a:solidFill>
          <a:latin typeface="+mn-ea"/>
          <a:ea typeface="+mn-ea"/>
          <a:cs typeface="Arial Unicode MS" pitchFamily="50" charset="-127"/>
        </a:defRPr>
      </a:lvl3pPr>
      <a:lvl4pPr marL="1600200" indent="-228600" algn="l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–"/>
        <a:defRPr sz="2000" b="1" kern="1200">
          <a:solidFill>
            <a:schemeClr val="tx1"/>
          </a:solidFill>
          <a:latin typeface="+mn-ea"/>
          <a:ea typeface="+mn-ea"/>
          <a:cs typeface="Arial Unicode MS" pitchFamily="50" charset="-127"/>
        </a:defRPr>
      </a:lvl4pPr>
      <a:lvl5pPr marL="2057400" indent="-228600" algn="l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»"/>
        <a:defRPr sz="2000" b="1" kern="1200">
          <a:solidFill>
            <a:schemeClr val="tx1"/>
          </a:solidFill>
          <a:latin typeface="+mn-ea"/>
          <a:ea typeface="+mn-ea"/>
          <a:cs typeface="Arial Unicode MS" pitchFamily="50" charset="-127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48733" y="274638"/>
            <a:ext cx="8238067" cy="7667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Rectangle 8"/>
          <p:cNvSpPr>
            <a:spLocks noChangeArrowheads="1"/>
          </p:cNvSpPr>
          <p:nvPr userDrawn="1"/>
        </p:nvSpPr>
        <p:spPr bwMode="auto">
          <a:xfrm>
            <a:off x="0" y="6572272"/>
            <a:ext cx="9144000" cy="285752"/>
          </a:xfrm>
          <a:prstGeom prst="rect">
            <a:avLst/>
          </a:prstGeom>
          <a:solidFill>
            <a:srgbClr val="000099"/>
          </a:soli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r>
              <a:rPr kumimoji="0" lang="en-US" altLang="ko-KR" sz="1400" b="1" dirty="0" smtClean="0">
                <a:solidFill>
                  <a:schemeClr val="bg1"/>
                </a:solidFill>
                <a:latin typeface="Arial" pitchFamily="34" charset="0"/>
                <a:ea typeface="HY헤드라인M" pitchFamily="18" charset="-127"/>
                <a:cs typeface="Arial" pitchFamily="34" charset="0"/>
              </a:rPr>
              <a:t>   DPNM,</a:t>
            </a:r>
            <a:r>
              <a:rPr kumimoji="0" lang="en-US" altLang="ko-KR" sz="1400" b="1" baseline="0" dirty="0" smtClean="0">
                <a:solidFill>
                  <a:schemeClr val="bg1"/>
                </a:solidFill>
                <a:latin typeface="Arial" pitchFamily="34" charset="0"/>
                <a:ea typeface="HY헤드라인M" pitchFamily="18" charset="-127"/>
                <a:cs typeface="Arial" pitchFamily="34" charset="0"/>
              </a:rPr>
              <a:t> </a:t>
            </a:r>
            <a:r>
              <a:rPr kumimoji="0" lang="en-US" altLang="ko-KR" sz="1400" b="1" dirty="0" smtClean="0">
                <a:solidFill>
                  <a:schemeClr val="bg1"/>
                </a:solidFill>
                <a:latin typeface="Arial" pitchFamily="34" charset="0"/>
                <a:ea typeface="HY헤드라인M" pitchFamily="18" charset="-127"/>
                <a:cs typeface="Arial" pitchFamily="34" charset="0"/>
              </a:rPr>
              <a:t>POSTECH						    	</a:t>
            </a:r>
            <a:r>
              <a:rPr kumimoji="0" lang="en-US" altLang="ko-KR" sz="1400" b="1" dirty="0">
                <a:solidFill>
                  <a:schemeClr val="bg1"/>
                </a:solidFill>
                <a:latin typeface="Arial" pitchFamily="34" charset="0"/>
                <a:ea typeface="HY헤드라인M" pitchFamily="18" charset="-127"/>
                <a:cs typeface="Arial" pitchFamily="34" charset="0"/>
              </a:rPr>
              <a:t>	</a:t>
            </a:r>
            <a:fld id="{B7F5EAC2-D5EC-44B8-ABB9-9CE1C25C642E}" type="slidenum">
              <a:rPr kumimoji="0" lang="en-US" altLang="ko-KR" sz="1400" b="1" smtClean="0">
                <a:solidFill>
                  <a:schemeClr val="bg1"/>
                </a:solidFill>
                <a:latin typeface="Arial" pitchFamily="34" charset="0"/>
                <a:ea typeface="HY헤드라인M" pitchFamily="18" charset="-127"/>
                <a:cs typeface="Arial" pitchFamily="34" charset="0"/>
              </a:rPr>
              <a:pPr algn="ctr">
                <a:defRPr/>
              </a:pPr>
              <a:t>‹#›</a:t>
            </a:fld>
            <a:r>
              <a:rPr kumimoji="0" lang="en-US" altLang="ko-KR" sz="1400" b="1" dirty="0" smtClean="0">
                <a:solidFill>
                  <a:schemeClr val="bg1"/>
                </a:solidFill>
                <a:latin typeface="Arial" pitchFamily="34" charset="0"/>
                <a:ea typeface="HY헤드라인M" pitchFamily="18" charset="-127"/>
                <a:cs typeface="Arial" pitchFamily="34" charset="0"/>
              </a:rPr>
              <a:t>/39</a:t>
            </a:r>
            <a:endParaRPr kumimoji="0" lang="ko-KR" altLang="en-US" sz="1400" b="1" dirty="0">
              <a:solidFill>
                <a:schemeClr val="bg1"/>
              </a:solidFill>
              <a:latin typeface="Arial" pitchFamily="34" charset="0"/>
              <a:ea typeface="HY헤드라인M" pitchFamily="18" charset="-127"/>
              <a:cs typeface="Arial" pitchFamily="34" charset="0"/>
            </a:endParaRPr>
          </a:p>
        </p:txBody>
      </p:sp>
      <p:sp>
        <p:nvSpPr>
          <p:cNvPr id="7" name="직사각형 6"/>
          <p:cNvSpPr/>
          <p:nvPr userDrawn="1"/>
        </p:nvSpPr>
        <p:spPr>
          <a:xfrm>
            <a:off x="395536" y="235331"/>
            <a:ext cx="8352928" cy="856869"/>
          </a:xfrm>
          <a:prstGeom prst="rect">
            <a:avLst/>
          </a:prstGeom>
          <a:noFill/>
          <a:ln w="88900">
            <a:solidFill>
              <a:srgbClr val="000099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solidFill>
                <a:schemeClr val="accent6">
                  <a:lumMod val="75000"/>
                </a:schemeClr>
              </a:solidFill>
              <a:latin typeface="Arial" pitchFamily="34" charset="0"/>
              <a:ea typeface="나눔고딕" pitchFamily="50" charset="-127"/>
              <a:cs typeface="Arial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42" r:id="rId1"/>
    <p:sldLayoutId id="2147483844" r:id="rId2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914400" rtl="0" eaLnBrk="1" latinLnBrk="1" hangingPunct="1">
        <a:spcBef>
          <a:spcPct val="0"/>
        </a:spcBef>
        <a:buNone/>
        <a:defRPr sz="4400" b="1" kern="1200">
          <a:solidFill>
            <a:schemeClr val="tx1"/>
          </a:solidFill>
          <a:latin typeface="Arial" pitchFamily="34" charset="0"/>
          <a:ea typeface="나눔고딕" pitchFamily="50" charset="-127"/>
          <a:cs typeface="Arial" pitchFamily="34" charset="0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None/>
        <a:defRPr sz="3200" b="1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None/>
        <a:defRPr sz="2800" b="1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None/>
        <a:defRPr sz="2400" b="1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None/>
        <a:defRPr sz="2000" b="1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None/>
        <a:defRPr sz="2000" b="1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hyperlink" Target="http://dpnm.postech.ac.kr/cs490k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mailto:jwkhong@postech.ac.kr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en.wikipedia.org/wiki/Machine_to_machine" TargetMode="External"/><Relationship Id="rId2" Type="http://schemas.openxmlformats.org/officeDocument/2006/relationships/hyperlink" Target="http://en.wikipedia.org/wiki/Internet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en.wikipedia.org/wiki/Smart_grid" TargetMode="External"/><Relationship Id="rId4" Type="http://schemas.openxmlformats.org/officeDocument/2006/relationships/hyperlink" Target="http://en.wikipedia.org/wiki/Smart_objects" TargetMode="Externa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en.wikipedia.org/wiki/Smart_thermostat" TargetMode="External"/><Relationship Id="rId2" Type="http://schemas.openxmlformats.org/officeDocument/2006/relationships/hyperlink" Target="http://en.wikipedia.org/wiki/Biochip" TargetMode="Externa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en.wikipedia.org/wiki/ABI_Research" TargetMode="External"/><Relationship Id="rId2" Type="http://schemas.openxmlformats.org/officeDocument/2006/relationships/hyperlink" Target="http://en.wikipedia.org/wiki/Gartner" TargetMode="Externa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youtube.com/watch?v=B_hjAfPJeRA" TargetMode="External"/><Relationship Id="rId2" Type="http://schemas.openxmlformats.org/officeDocument/2006/relationships/hyperlink" Target="http://www.youtube.com/watch?v=Q3ur8wzzhBU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www.youtube.com/watch?v=QaTIt1C5R-M" TargetMode="External"/><Relationship Id="rId4" Type="http://schemas.openxmlformats.org/officeDocument/2006/relationships/hyperlink" Target="http://www.youtube.com/watch?v=df9xAZZ-8zg" TargetMode="Externa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부제목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 lnSpcReduction="10000"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altLang="ko-KR" sz="2400" dirty="0" smtClean="0"/>
              <a:t>Prof. James Won-Ki Hong</a:t>
            </a:r>
            <a:endParaRPr lang="en-US" altLang="ko-KR" sz="2400" dirty="0" smtClean="0">
              <a:solidFill>
                <a:schemeClr val="tx1"/>
              </a:solidFill>
            </a:endParaRPr>
          </a:p>
          <a:p>
            <a:pPr>
              <a:lnSpc>
                <a:spcPct val="90000"/>
              </a:lnSpc>
              <a:defRPr/>
            </a:pPr>
            <a:endParaRPr lang="en-US" altLang="ko-KR" sz="2400" dirty="0" smtClean="0"/>
          </a:p>
          <a:p>
            <a:pPr>
              <a:lnSpc>
                <a:spcPct val="90000"/>
              </a:lnSpc>
              <a:defRPr/>
            </a:pPr>
            <a:r>
              <a:rPr lang="en-US" altLang="ko-KR" sz="2400" dirty="0" smtClean="0"/>
              <a:t>Sept. 1, 2015</a:t>
            </a:r>
            <a:endParaRPr lang="en-US" altLang="ko-KR" sz="24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en-US" altLang="ko-KR" sz="28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altLang="ko-KR" sz="1800" dirty="0" smtClean="0"/>
              <a:t>Distributed Processing &amp; Network Management Lab.</a:t>
            </a:r>
            <a:endParaRPr lang="en-US" altLang="ko-KR" sz="1800" dirty="0" smtClean="0">
              <a:solidFill>
                <a:schemeClr val="tx1"/>
              </a:solidFill>
            </a:endParaRP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altLang="ko-KR" sz="1800" dirty="0" smtClean="0">
                <a:solidFill>
                  <a:schemeClr val="tx1"/>
                </a:solidFill>
              </a:rPr>
              <a:t>Dept. of Computer Science and Engineering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altLang="ko-KR" sz="1800" dirty="0" smtClean="0"/>
              <a:t>POSTECH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altLang="ko-KR" sz="1800" dirty="0" smtClean="0">
                <a:solidFill>
                  <a:schemeClr val="tx1"/>
                </a:solidFill>
              </a:rPr>
              <a:t>http://dpnm.postech.ac.kr/~jwkhong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en-US" altLang="ko-KR" sz="24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제목 3"/>
          <p:cNvSpPr>
            <a:spLocks noGrp="1"/>
          </p:cNvSpPr>
          <p:nvPr>
            <p:ph type="title"/>
          </p:nvPr>
        </p:nvSpPr>
        <p:spPr>
          <a:prstGeom prst="roundRect">
            <a:avLst>
              <a:gd name="adj" fmla="val 0"/>
            </a:avLst>
          </a:prstGeom>
          <a:solidFill>
            <a:srgbClr val="000099"/>
          </a:solidFill>
        </p:spPr>
        <p:txBody>
          <a:bodyPr/>
          <a:lstStyle/>
          <a:p>
            <a:pPr algn="ctr"/>
            <a:r>
              <a:rPr lang="en-US" altLang="ko-KR" sz="4000" dirty="0" smtClean="0"/>
              <a:t>Internet of Things</a:t>
            </a:r>
            <a:br>
              <a:rPr lang="en-US" altLang="ko-KR" sz="4000" dirty="0" smtClean="0"/>
            </a:br>
            <a:r>
              <a:rPr lang="en-US" altLang="ko-KR" sz="4000" dirty="0" smtClean="0"/>
              <a:t>(</a:t>
            </a:r>
            <a:r>
              <a:rPr lang="en-US" altLang="ko-KR" sz="4000" dirty="0" err="1" smtClean="0"/>
              <a:t>IoT</a:t>
            </a:r>
            <a:r>
              <a:rPr lang="en-US" altLang="ko-KR" sz="4000" dirty="0" smtClean="0"/>
              <a:t>)</a:t>
            </a:r>
            <a:br>
              <a:rPr lang="en-US" altLang="ko-KR" sz="4000" dirty="0" smtClean="0"/>
            </a:br>
            <a:r>
              <a:rPr lang="en-US" altLang="ko-KR" sz="3200" dirty="0" smtClean="0"/>
              <a:t/>
            </a:r>
            <a:br>
              <a:rPr lang="en-US" altLang="ko-KR" sz="3200" dirty="0" smtClean="0"/>
            </a:br>
            <a:r>
              <a:rPr lang="en-US" altLang="ko-KR" sz="3200" i="1" dirty="0" smtClean="0"/>
              <a:t>CSED 490K Course Introduction</a:t>
            </a:r>
            <a:endParaRPr lang="ko-KR" altLang="en-US" sz="3200" i="1" dirty="0"/>
          </a:p>
        </p:txBody>
      </p:sp>
    </p:spTree>
  </p:cSld>
  <p:clrMapOvr>
    <a:masterClrMapping/>
  </p:clrMapOvr>
  <p:transition advTm="13469"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직사각형 17"/>
          <p:cNvSpPr/>
          <p:nvPr/>
        </p:nvSpPr>
        <p:spPr>
          <a:xfrm>
            <a:off x="0" y="0"/>
            <a:ext cx="9144000" cy="6609029"/>
          </a:xfrm>
          <a:prstGeom prst="rect">
            <a:avLst/>
          </a:prstGeom>
          <a:solidFill>
            <a:srgbClr val="0000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205966" y="129609"/>
            <a:ext cx="2365218" cy="1470025"/>
          </a:xfrm>
        </p:spPr>
        <p:txBody>
          <a:bodyPr>
            <a:noAutofit/>
          </a:bodyPr>
          <a:lstStyle/>
          <a:p>
            <a:pPr algn="l"/>
            <a:r>
              <a:rPr lang="en-US" altLang="ko-KR" sz="32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Table of </a:t>
            </a:r>
            <a:br>
              <a:rPr lang="en-US" altLang="ko-KR" sz="32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</a:br>
            <a:r>
              <a:rPr lang="en-US" altLang="ko-KR" sz="32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Contents</a:t>
            </a:r>
            <a:endParaRPr lang="ko-KR" altLang="en-US" sz="32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2" name="부제목 2"/>
          <p:cNvSpPr txBox="1">
            <a:spLocks/>
          </p:cNvSpPr>
          <p:nvPr/>
        </p:nvSpPr>
        <p:spPr>
          <a:xfrm>
            <a:off x="4003478" y="1888189"/>
            <a:ext cx="3312368" cy="36004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lvl="0"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kumimoji="0" lang="en-US" altLang="ko-KR" sz="2400" b="1" spc="-20" dirty="0" smtClean="0">
                <a:solidFill>
                  <a:schemeClr val="bg1"/>
                </a:solidFill>
                <a:latin typeface="Arial" pitchFamily="34" charset="0"/>
                <a:ea typeface="나눔고딕" pitchFamily="50" charset="-127"/>
                <a:cs typeface="Arial" pitchFamily="34" charset="0"/>
              </a:rPr>
              <a:t>2 Introduction to </a:t>
            </a:r>
            <a:r>
              <a:rPr kumimoji="0" lang="en-US" altLang="ko-KR" sz="2400" b="1" spc="-20" dirty="0" err="1" smtClean="0">
                <a:solidFill>
                  <a:schemeClr val="bg1"/>
                </a:solidFill>
                <a:latin typeface="Arial" pitchFamily="34" charset="0"/>
                <a:ea typeface="나눔고딕" pitchFamily="50" charset="-127"/>
                <a:cs typeface="Arial" pitchFamily="34" charset="0"/>
              </a:rPr>
              <a:t>IoT</a:t>
            </a:r>
            <a:endParaRPr kumimoji="0" lang="en-US" altLang="ko-KR" sz="2400" b="1" spc="-20" dirty="0">
              <a:solidFill>
                <a:schemeClr val="bg1"/>
              </a:solidFill>
              <a:latin typeface="Arial" pitchFamily="34" charset="0"/>
              <a:ea typeface="나눔고딕" pitchFamily="50" charset="-127"/>
              <a:cs typeface="Arial" pitchFamily="34" charset="0"/>
            </a:endParaRPr>
          </a:p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en-US" altLang="ko-KR" sz="2400" b="1" i="0" u="none" strike="noStrike" kern="1200" cap="none" spc="-2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itchFamily="34" charset="0"/>
              <a:ea typeface="나눔고딕" pitchFamily="50" charset="-127"/>
              <a:cs typeface="Arial" pitchFamily="34" charset="0"/>
            </a:endParaRPr>
          </a:p>
        </p:txBody>
      </p:sp>
      <p:cxnSp>
        <p:nvCxnSpPr>
          <p:cNvPr id="39" name="직선 연결선 38"/>
          <p:cNvCxnSpPr/>
          <p:nvPr/>
        </p:nvCxnSpPr>
        <p:spPr>
          <a:xfrm>
            <a:off x="4075486" y="1816181"/>
            <a:ext cx="3060000" cy="0"/>
          </a:xfrm>
          <a:prstGeom prst="line">
            <a:avLst/>
          </a:prstGeom>
          <a:ln w="762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부제목 2"/>
          <p:cNvSpPr txBox="1">
            <a:spLocks/>
          </p:cNvSpPr>
          <p:nvPr/>
        </p:nvSpPr>
        <p:spPr>
          <a:xfrm>
            <a:off x="4003478" y="609776"/>
            <a:ext cx="3870522" cy="36004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altLang="ko-KR" sz="2400" b="1" i="0" u="none" strike="noStrike" kern="1200" cap="none" spc="-2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itchFamily="34" charset="0"/>
                <a:ea typeface="나눔고딕" pitchFamily="50" charset="-127"/>
                <a:cs typeface="Arial" pitchFamily="34" charset="0"/>
              </a:rPr>
              <a:t>1 Administrative</a:t>
            </a:r>
            <a:r>
              <a:rPr kumimoji="0" lang="en-US" altLang="ko-KR" sz="2400" b="1" i="0" u="none" strike="noStrike" kern="1200" cap="none" spc="-20" normalizeH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itchFamily="34" charset="0"/>
                <a:ea typeface="나눔고딕" pitchFamily="50" charset="-127"/>
                <a:cs typeface="Arial" pitchFamily="34" charset="0"/>
              </a:rPr>
              <a:t> Matters</a:t>
            </a:r>
            <a:endParaRPr kumimoji="0" lang="en-US" altLang="ko-KR" sz="2400" b="1" i="0" u="none" strike="noStrike" kern="1200" cap="none" spc="-2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itchFamily="34" charset="0"/>
              <a:ea typeface="나눔고딕" pitchFamily="50" charset="-127"/>
              <a:cs typeface="Arial" pitchFamily="34" charset="0"/>
            </a:endParaRPr>
          </a:p>
        </p:txBody>
      </p:sp>
      <p:cxnSp>
        <p:nvCxnSpPr>
          <p:cNvPr id="49" name="직선 연결선 48"/>
          <p:cNvCxnSpPr/>
          <p:nvPr/>
        </p:nvCxnSpPr>
        <p:spPr>
          <a:xfrm>
            <a:off x="4075486" y="537768"/>
            <a:ext cx="3569914" cy="0"/>
          </a:xfrm>
          <a:prstGeom prst="line">
            <a:avLst/>
          </a:prstGeom>
          <a:ln w="762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부제목 2"/>
          <p:cNvSpPr txBox="1">
            <a:spLocks/>
          </p:cNvSpPr>
          <p:nvPr/>
        </p:nvSpPr>
        <p:spPr>
          <a:xfrm>
            <a:off x="4003478" y="3043889"/>
            <a:ext cx="3312368" cy="36004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lvl="0"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kumimoji="0" lang="en-US" altLang="ko-KR" sz="2400" b="1" spc="-20" dirty="0" smtClean="0">
                <a:solidFill>
                  <a:schemeClr val="bg1"/>
                </a:solidFill>
                <a:latin typeface="Arial" pitchFamily="34" charset="0"/>
                <a:ea typeface="나눔고딕" pitchFamily="50" charset="-127"/>
                <a:cs typeface="Arial" pitchFamily="34" charset="0"/>
              </a:rPr>
              <a:t>3. Discussions </a:t>
            </a:r>
            <a:endParaRPr kumimoji="0" lang="en-US" altLang="ko-KR" sz="2400" b="1" spc="-20" dirty="0">
              <a:solidFill>
                <a:schemeClr val="bg1"/>
              </a:solidFill>
              <a:latin typeface="Arial" pitchFamily="34" charset="0"/>
              <a:ea typeface="나눔고딕" pitchFamily="50" charset="-127"/>
              <a:cs typeface="Arial" pitchFamily="34" charset="0"/>
            </a:endParaRPr>
          </a:p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en-US" altLang="ko-KR" sz="2400" b="1" i="0" u="none" strike="noStrike" kern="1200" cap="none" spc="-2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itchFamily="34" charset="0"/>
              <a:ea typeface="나눔고딕" pitchFamily="50" charset="-127"/>
              <a:cs typeface="Arial" pitchFamily="34" charset="0"/>
            </a:endParaRPr>
          </a:p>
        </p:txBody>
      </p:sp>
      <p:cxnSp>
        <p:nvCxnSpPr>
          <p:cNvPr id="27" name="직선 연결선 26"/>
          <p:cNvCxnSpPr/>
          <p:nvPr/>
        </p:nvCxnSpPr>
        <p:spPr>
          <a:xfrm>
            <a:off x="4075486" y="2971881"/>
            <a:ext cx="3060000" cy="0"/>
          </a:xfrm>
          <a:prstGeom prst="line">
            <a:avLst/>
          </a:prstGeom>
          <a:ln w="762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advTm="76719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en-US" altLang="ko-KR" dirty="0" smtClean="0">
                <a:latin typeface="Arial" pitchFamily="34" charset="0"/>
                <a:cs typeface="Arial" pitchFamily="34" charset="0"/>
              </a:rPr>
              <a:t>Administrative Matters</a:t>
            </a:r>
            <a:endParaRPr lang="ko-KR" altLang="en-US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부제목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ko-KR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sz="2800" dirty="0" smtClean="0"/>
              <a:t>Lectures</a:t>
            </a:r>
            <a:endParaRPr lang="ko-KR" altLang="en-US" sz="2000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l"/>
            </a:pPr>
            <a:r>
              <a:rPr lang="en-US" altLang="ko-KR" sz="2400" dirty="0"/>
              <a:t>Location: PIRL 222 </a:t>
            </a:r>
            <a:endParaRPr lang="en-US" altLang="ko-KR" sz="2400" dirty="0" smtClean="0"/>
          </a:p>
          <a:p>
            <a:pPr>
              <a:buFont typeface="Wingdings" panose="05000000000000000000" pitchFamily="2" charset="2"/>
              <a:buChar char="l"/>
            </a:pPr>
            <a:r>
              <a:rPr lang="en-US" altLang="ko-KR" sz="2400" dirty="0" smtClean="0"/>
              <a:t>Times: Tue. &amp; Thu. </a:t>
            </a:r>
            <a:r>
              <a:rPr lang="en-US" altLang="ko-KR" sz="2400" dirty="0" smtClean="0"/>
              <a:t>09</a:t>
            </a:r>
            <a:r>
              <a:rPr lang="en-US" altLang="ko-KR" sz="2400" dirty="0" smtClean="0"/>
              <a:t>:30-10:45</a:t>
            </a:r>
            <a:endParaRPr lang="en-US" altLang="ko-KR" sz="2400" dirty="0" smtClean="0"/>
          </a:p>
          <a:p>
            <a:pPr lvl="1">
              <a:buFont typeface="Wingdings" panose="05000000000000000000" pitchFamily="2" charset="2"/>
              <a:buChar char="Ø"/>
            </a:pPr>
            <a:r>
              <a:rPr lang="en-US" altLang="ko-KR" sz="2000" dirty="0" smtClean="0"/>
              <a:t>Lecture times may need to be changed occasionally due to conference trips and meetings that I have to attend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en-US" altLang="ko-KR" sz="2000" dirty="0" smtClean="0"/>
              <a:t>Flexible lecture times are desirable – what other times are the students available?</a:t>
            </a:r>
          </a:p>
          <a:p>
            <a:pPr>
              <a:buFont typeface="Wingdings" panose="05000000000000000000" pitchFamily="2" charset="2"/>
              <a:buChar char="l"/>
            </a:pPr>
            <a:r>
              <a:rPr lang="en-US" altLang="ko-KR" sz="2400" dirty="0" smtClean="0"/>
              <a:t>Lecture materials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en-US" altLang="ko-KR" sz="2000" dirty="0" smtClean="0"/>
              <a:t>Lecture slides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en-US" altLang="ko-KR" sz="2000" dirty="0" smtClean="0"/>
              <a:t>YouTube videos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en-US" altLang="ko-KR" sz="2000" dirty="0" smtClean="0"/>
              <a:t>Materials from the Internet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en-US" altLang="ko-KR" sz="2000" dirty="0" smtClean="0"/>
              <a:t>Magazine articles &amp; research papers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en-US" altLang="ko-KR" sz="2000" dirty="0" smtClean="0"/>
              <a:t>Student presentations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en-US" altLang="ko-KR" sz="2000" dirty="0" smtClean="0"/>
              <a:t>Invited lectures</a:t>
            </a:r>
            <a:endParaRPr lang="en-US" altLang="ko-KR" sz="2400" dirty="0" smtClean="0"/>
          </a:p>
          <a:p>
            <a:endParaRPr lang="en-US" altLang="ko-KR" sz="2400" dirty="0" smtClean="0"/>
          </a:p>
        </p:txBody>
      </p:sp>
    </p:spTree>
    <p:extLst>
      <p:ext uri="{BB962C8B-B14F-4D97-AF65-F5344CB8AC3E}">
        <p14:creationId xmlns:p14="http://schemas.microsoft.com/office/powerpoint/2010/main" val="1984693170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sz="2800" dirty="0" smtClean="0"/>
              <a:t>How to Share Lecture/Project Materials</a:t>
            </a:r>
            <a:endParaRPr lang="ko-KR" altLang="en-US" sz="2000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35391" y="841973"/>
            <a:ext cx="8637006" cy="5223849"/>
          </a:xfrm>
        </p:spPr>
        <p:txBody>
          <a:bodyPr>
            <a:norm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en-US" altLang="ko-KR" sz="2600" dirty="0" smtClean="0"/>
              <a:t>POSTECH Internet Disk</a:t>
            </a:r>
            <a:endParaRPr lang="en-US" altLang="ko-KR" sz="2600" dirty="0"/>
          </a:p>
          <a:p>
            <a:pPr marL="514350" indent="-514350">
              <a:buFont typeface="+mj-lt"/>
              <a:buAutoNum type="arabicPeriod"/>
            </a:pPr>
            <a:r>
              <a:rPr lang="en-US" altLang="ko-KR" sz="2600" dirty="0" smtClean="0"/>
              <a:t>Band</a:t>
            </a:r>
          </a:p>
          <a:p>
            <a:pPr marL="514350" indent="-514350">
              <a:buFont typeface="+mj-lt"/>
              <a:buAutoNum type="arabicPeriod"/>
            </a:pPr>
            <a:r>
              <a:rPr lang="en-US" altLang="ko-KR" sz="2600" dirty="0" smtClean="0"/>
              <a:t>Course homepage </a:t>
            </a:r>
            <a:r>
              <a:rPr lang="en-US" altLang="ko-KR" sz="2400" dirty="0" smtClean="0"/>
              <a:t>(</a:t>
            </a:r>
            <a:r>
              <a:rPr lang="en-US" altLang="ko-KR" sz="2400" dirty="0">
                <a:solidFill>
                  <a:schemeClr val="tx1"/>
                </a:solidFill>
                <a:hlinkClick r:id="rId2"/>
              </a:rPr>
              <a:t>http://</a:t>
            </a:r>
            <a:r>
              <a:rPr lang="en-US" altLang="ko-KR" sz="2400" dirty="0" smtClean="0">
                <a:solidFill>
                  <a:schemeClr val="tx1"/>
                </a:solidFill>
                <a:hlinkClick r:id="rId2"/>
              </a:rPr>
              <a:t>dpnm.postech.ac.kr/cs490k</a:t>
            </a:r>
            <a:r>
              <a:rPr lang="en-US" altLang="ko-KR" sz="2400" dirty="0" smtClean="0">
                <a:solidFill>
                  <a:schemeClr val="tx1"/>
                </a:solidFill>
              </a:rPr>
              <a:t>) </a:t>
            </a:r>
            <a:endParaRPr lang="en-US" altLang="ko-KR" sz="2600" dirty="0" smtClean="0"/>
          </a:p>
          <a:p>
            <a:pPr marL="514350" indent="-514350">
              <a:buFont typeface="+mj-lt"/>
              <a:buAutoNum type="arabicPeriod"/>
            </a:pPr>
            <a:r>
              <a:rPr lang="en-US" altLang="ko-KR" sz="2600" dirty="0"/>
              <a:t>KT </a:t>
            </a:r>
            <a:r>
              <a:rPr lang="en-US" altLang="ko-KR" sz="2600" dirty="0" err="1"/>
              <a:t>uCloud</a:t>
            </a:r>
            <a:endParaRPr lang="en-US" altLang="ko-KR" sz="2600" dirty="0"/>
          </a:p>
          <a:p>
            <a:pPr marL="514350" indent="-514350">
              <a:buFont typeface="+mj-lt"/>
              <a:buAutoNum type="arabicPeriod"/>
            </a:pPr>
            <a:r>
              <a:rPr lang="en-US" altLang="ko-KR" sz="2600" dirty="0" smtClean="0"/>
              <a:t>Dropbox.com</a:t>
            </a:r>
          </a:p>
          <a:p>
            <a:pPr marL="514350" indent="-514350">
              <a:buFont typeface="+mj-lt"/>
              <a:buAutoNum type="arabicPeriod"/>
            </a:pPr>
            <a:r>
              <a:rPr lang="en-US" altLang="ko-KR" sz="2600" dirty="0" smtClean="0"/>
              <a:t>Google Drive</a:t>
            </a:r>
          </a:p>
          <a:p>
            <a:pPr marL="514350" indent="-514350">
              <a:buFont typeface="+mj-lt"/>
              <a:buAutoNum type="arabicPeriod"/>
            </a:pPr>
            <a:r>
              <a:rPr lang="en-US" altLang="ko-KR" sz="2600" dirty="0" smtClean="0"/>
              <a:t>What else?</a:t>
            </a:r>
          </a:p>
          <a:p>
            <a:pPr>
              <a:buNone/>
            </a:pPr>
            <a:endParaRPr lang="en-US" altLang="ko-KR" sz="2600" dirty="0" smtClean="0"/>
          </a:p>
          <a:p>
            <a:endParaRPr lang="en-US" altLang="ko-KR" sz="2600" dirty="0" smtClean="0"/>
          </a:p>
          <a:p>
            <a:endParaRPr lang="en-US" altLang="ko-KR" sz="2600" dirty="0" smtClean="0"/>
          </a:p>
          <a:p>
            <a:endParaRPr lang="en-US" altLang="ko-KR" sz="2600" dirty="0" smtClean="0"/>
          </a:p>
          <a:p>
            <a:endParaRPr lang="en-US" altLang="ko-KR" sz="2600" dirty="0" smtClean="0"/>
          </a:p>
        </p:txBody>
      </p:sp>
    </p:spTree>
    <p:extLst>
      <p:ext uri="{BB962C8B-B14F-4D97-AF65-F5344CB8AC3E}">
        <p14:creationId xmlns:p14="http://schemas.microsoft.com/office/powerpoint/2010/main" val="2783093232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sz="2800" dirty="0" smtClean="0"/>
              <a:t>How to Communicate with me via</a:t>
            </a:r>
            <a:endParaRPr lang="ko-KR" altLang="en-US" sz="2000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35391" y="841973"/>
            <a:ext cx="8637006" cy="5223849"/>
          </a:xfrm>
        </p:spPr>
        <p:txBody>
          <a:bodyPr>
            <a:norm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en-US" altLang="ko-KR" sz="2600" dirty="0" smtClean="0"/>
              <a:t>Email: </a:t>
            </a:r>
            <a:r>
              <a:rPr lang="en-US" altLang="ko-KR" sz="2600" dirty="0" smtClean="0">
                <a:hlinkClick r:id="rId2"/>
              </a:rPr>
              <a:t>jwkhong@postech.ac.kr</a:t>
            </a:r>
            <a:endParaRPr lang="en-US" altLang="ko-KR" sz="2600" dirty="0" smtClean="0"/>
          </a:p>
          <a:p>
            <a:pPr marL="514350" indent="-514350">
              <a:buFont typeface="+mj-lt"/>
              <a:buAutoNum type="arabicPeriod"/>
            </a:pPr>
            <a:r>
              <a:rPr lang="en-US" altLang="ko-KR" sz="2600" dirty="0" smtClean="0"/>
              <a:t>Phones: 054-279-2244, 010-3810-5641</a:t>
            </a:r>
          </a:p>
          <a:p>
            <a:pPr marL="514350" indent="-514350">
              <a:buFont typeface="+mj-lt"/>
              <a:buAutoNum type="arabicPeriod"/>
            </a:pPr>
            <a:r>
              <a:rPr lang="en-US" altLang="ko-KR" sz="2600" dirty="0" err="1" smtClean="0"/>
              <a:t>KakaoTalk</a:t>
            </a:r>
            <a:endParaRPr lang="en-US" altLang="ko-KR" sz="2600" dirty="0"/>
          </a:p>
          <a:p>
            <a:pPr marL="514350" indent="-514350">
              <a:buFont typeface="+mj-lt"/>
              <a:buAutoNum type="arabicPeriod"/>
            </a:pPr>
            <a:r>
              <a:rPr lang="en-US" altLang="ko-KR" sz="2600" dirty="0" smtClean="0"/>
              <a:t>Skype: </a:t>
            </a:r>
            <a:r>
              <a:rPr lang="en-US" altLang="ko-KR" sz="2600" dirty="0" err="1" smtClean="0"/>
              <a:t>jwkhong</a:t>
            </a:r>
            <a:endParaRPr lang="en-US" altLang="ko-KR" sz="2600" dirty="0" smtClean="0"/>
          </a:p>
          <a:p>
            <a:pPr marL="514350" indent="-514350">
              <a:buFont typeface="+mj-lt"/>
              <a:buAutoNum type="arabicPeriod"/>
            </a:pPr>
            <a:r>
              <a:rPr lang="en-US" altLang="ko-KR" sz="2600" dirty="0" smtClean="0"/>
              <a:t>Face-to-Face</a:t>
            </a:r>
            <a:r>
              <a:rPr lang="en-US" altLang="ko-KR" sz="2600" dirty="0" smtClean="0"/>
              <a:t>: PIRL </a:t>
            </a:r>
            <a:r>
              <a:rPr lang="en-US" altLang="ko-KR" sz="2600" dirty="0" smtClean="0"/>
              <a:t>337</a:t>
            </a:r>
            <a:endParaRPr lang="en-US" altLang="ko-KR" sz="2600" dirty="0" smtClean="0"/>
          </a:p>
          <a:p>
            <a:pPr marL="514350" indent="-514350">
              <a:buFont typeface="+mj-lt"/>
              <a:buAutoNum type="arabicPeriod"/>
            </a:pPr>
            <a:r>
              <a:rPr lang="en-US" altLang="ko-KR" sz="2600" dirty="0" smtClean="0"/>
              <a:t>Facebook, Google Hangout, WhatsApp, LINE, </a:t>
            </a:r>
            <a:r>
              <a:rPr lang="en-US" altLang="ko-KR" sz="2600" dirty="0" err="1" smtClean="0"/>
              <a:t>KiK</a:t>
            </a:r>
            <a:r>
              <a:rPr lang="en-US" altLang="ko-KR" sz="2600" dirty="0" smtClean="0"/>
              <a:t>, Tango, etc.</a:t>
            </a:r>
          </a:p>
          <a:p>
            <a:pPr>
              <a:buNone/>
            </a:pPr>
            <a:endParaRPr lang="en-US" altLang="ko-KR" sz="2600" dirty="0" smtClean="0"/>
          </a:p>
          <a:p>
            <a:endParaRPr lang="en-US" altLang="ko-KR" sz="2600" dirty="0" smtClean="0"/>
          </a:p>
          <a:p>
            <a:endParaRPr lang="en-US" altLang="ko-KR" sz="2600" dirty="0" smtClean="0"/>
          </a:p>
          <a:p>
            <a:endParaRPr lang="en-US" altLang="ko-KR" sz="2600" dirty="0" smtClean="0"/>
          </a:p>
          <a:p>
            <a:endParaRPr lang="en-US" altLang="ko-KR" sz="2600" dirty="0" smtClean="0"/>
          </a:p>
        </p:txBody>
      </p:sp>
    </p:spTree>
    <p:extLst>
      <p:ext uri="{BB962C8B-B14F-4D97-AF65-F5344CB8AC3E}">
        <p14:creationId xmlns:p14="http://schemas.microsoft.com/office/powerpoint/2010/main" val="659071416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sz="2800" dirty="0" smtClean="0"/>
              <a:t>How to Communicate with the Class</a:t>
            </a:r>
            <a:endParaRPr lang="ko-KR" altLang="en-US" sz="2000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35391" y="841973"/>
            <a:ext cx="8637006" cy="5223849"/>
          </a:xfrm>
        </p:spPr>
        <p:txBody>
          <a:bodyPr>
            <a:norm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en-US" altLang="ko-KR" sz="2600" dirty="0" err="1" smtClean="0"/>
              <a:t>KakaoTalk</a:t>
            </a:r>
            <a:endParaRPr lang="en-US" altLang="ko-KR" sz="2600" dirty="0"/>
          </a:p>
          <a:p>
            <a:pPr marL="514350" indent="-514350">
              <a:buFont typeface="+mj-lt"/>
              <a:buAutoNum type="arabicPeriod"/>
            </a:pPr>
            <a:r>
              <a:rPr lang="en-US" altLang="ko-KR" sz="2600" dirty="0" smtClean="0"/>
              <a:t>Band</a:t>
            </a:r>
            <a:endParaRPr lang="en-US" altLang="ko-KR" sz="2600" dirty="0" smtClean="0"/>
          </a:p>
          <a:p>
            <a:pPr marL="514350" indent="-514350">
              <a:buFont typeface="+mj-lt"/>
              <a:buAutoNum type="arabicPeriod"/>
            </a:pPr>
            <a:r>
              <a:rPr lang="en-US" altLang="ko-KR" sz="2600" dirty="0" smtClean="0"/>
              <a:t>Facebook, Google Hangout, WhatsApp, LINE, </a:t>
            </a:r>
            <a:r>
              <a:rPr lang="en-US" altLang="ko-KR" sz="2600" dirty="0" err="1" smtClean="0"/>
              <a:t>KiK</a:t>
            </a:r>
            <a:r>
              <a:rPr lang="en-US" altLang="ko-KR" sz="2600" dirty="0" smtClean="0"/>
              <a:t>, Tango, etc.</a:t>
            </a:r>
          </a:p>
          <a:p>
            <a:pPr marL="0" indent="0">
              <a:buNone/>
            </a:pPr>
            <a:endParaRPr lang="en-US" altLang="ko-KR" sz="2600" dirty="0" smtClean="0"/>
          </a:p>
          <a:p>
            <a:pPr marL="0" indent="0">
              <a:buNone/>
            </a:pPr>
            <a:r>
              <a:rPr lang="en-US" altLang="ko-KR" sz="2600" dirty="0" smtClean="0">
                <a:solidFill>
                  <a:srgbClr val="FF0000"/>
                </a:solidFill>
              </a:rPr>
              <a:t>What do you prefer?</a:t>
            </a:r>
          </a:p>
          <a:p>
            <a:pPr>
              <a:buNone/>
            </a:pPr>
            <a:endParaRPr lang="en-US" altLang="ko-KR" sz="2600" dirty="0" smtClean="0"/>
          </a:p>
          <a:p>
            <a:endParaRPr lang="en-US" altLang="ko-KR" sz="2600" dirty="0" smtClean="0"/>
          </a:p>
          <a:p>
            <a:endParaRPr lang="en-US" altLang="ko-KR" sz="2600" dirty="0" smtClean="0"/>
          </a:p>
          <a:p>
            <a:endParaRPr lang="en-US" altLang="ko-KR" sz="2600" dirty="0" smtClean="0"/>
          </a:p>
          <a:p>
            <a:endParaRPr lang="en-US" altLang="ko-KR" sz="2600" dirty="0" smtClean="0"/>
          </a:p>
        </p:txBody>
      </p:sp>
    </p:spTree>
    <p:extLst>
      <p:ext uri="{BB962C8B-B14F-4D97-AF65-F5344CB8AC3E}">
        <p14:creationId xmlns:p14="http://schemas.microsoft.com/office/powerpoint/2010/main" val="1693649714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sz="2800" dirty="0" smtClean="0"/>
              <a:t>Lecture Assistant</a:t>
            </a:r>
            <a:endParaRPr lang="ko-KR" altLang="en-US" sz="2000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35391" y="841973"/>
            <a:ext cx="8637006" cy="5223849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l"/>
            </a:pPr>
            <a:r>
              <a:rPr lang="en-US" altLang="ko-KR" sz="2400" dirty="0" smtClean="0"/>
              <a:t>1 or 2 students who can come to class at least 5 minutes before the class, turn on the computer and beam projector, open the course homepage</a:t>
            </a:r>
          </a:p>
          <a:p>
            <a:pPr>
              <a:buFont typeface="Wingdings" panose="05000000000000000000" pitchFamily="2" charset="2"/>
              <a:buChar char="l"/>
            </a:pPr>
            <a:endParaRPr lang="en-US" altLang="ko-KR" sz="2400" dirty="0"/>
          </a:p>
          <a:p>
            <a:pPr>
              <a:buFont typeface="Wingdings" panose="05000000000000000000" pitchFamily="2" charset="2"/>
              <a:buChar char="l"/>
            </a:pPr>
            <a:r>
              <a:rPr lang="en-US" altLang="ko-KR" sz="2400" dirty="0" smtClean="0"/>
              <a:t>Any volunteers?</a:t>
            </a:r>
          </a:p>
          <a:p>
            <a:endParaRPr lang="en-US" altLang="ko-KR" sz="2400" dirty="0" smtClean="0"/>
          </a:p>
          <a:p>
            <a:endParaRPr lang="en-US" altLang="ko-KR" sz="2400" dirty="0" smtClean="0"/>
          </a:p>
          <a:p>
            <a:endParaRPr lang="en-US" altLang="ko-KR" sz="2400" dirty="0" smtClean="0"/>
          </a:p>
          <a:p>
            <a:endParaRPr lang="en-US" altLang="ko-KR" sz="2400" dirty="0" smtClean="0"/>
          </a:p>
        </p:txBody>
      </p:sp>
    </p:spTree>
    <p:extLst>
      <p:ext uri="{BB962C8B-B14F-4D97-AF65-F5344CB8AC3E}">
        <p14:creationId xmlns:p14="http://schemas.microsoft.com/office/powerpoint/2010/main" val="1964148497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en-US" altLang="ko-KR" dirty="0" smtClean="0">
                <a:latin typeface="Arial" pitchFamily="34" charset="0"/>
                <a:cs typeface="Arial" pitchFamily="34" charset="0"/>
              </a:rPr>
              <a:t>Introduction to </a:t>
            </a:r>
            <a:r>
              <a:rPr lang="en-US" altLang="ko-KR" dirty="0" err="1" smtClean="0">
                <a:latin typeface="Arial" pitchFamily="34" charset="0"/>
                <a:cs typeface="Arial" pitchFamily="34" charset="0"/>
              </a:rPr>
              <a:t>IoT</a:t>
            </a:r>
            <a:endParaRPr lang="ko-KR" altLang="en-US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부제목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60699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25400" y="-2728"/>
            <a:ext cx="8215337" cy="623416"/>
          </a:xfrm>
        </p:spPr>
        <p:txBody>
          <a:bodyPr/>
          <a:lstStyle/>
          <a:p>
            <a:r>
              <a:rPr lang="en-US" altLang="ko-KR" sz="2800" dirty="0" err="1" smtClean="0"/>
              <a:t>IoT</a:t>
            </a:r>
            <a:endParaRPr lang="ko-KR" altLang="en-US" sz="2000" dirty="0"/>
          </a:p>
        </p:txBody>
      </p:sp>
      <p:sp>
        <p:nvSpPr>
          <p:cNvPr id="5" name="TextBox 4"/>
          <p:cNvSpPr txBox="1"/>
          <p:nvPr/>
        </p:nvSpPr>
        <p:spPr>
          <a:xfrm>
            <a:off x="4483100" y="6300788"/>
            <a:ext cx="4432300" cy="246221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r"/>
            <a:r>
              <a:rPr lang="en-US" altLang="ko-KR" sz="1000" dirty="0" smtClean="0"/>
              <a:t>Source: IEEE </a:t>
            </a:r>
            <a:r>
              <a:rPr lang="en-US" altLang="ko-KR" sz="1000" dirty="0" err="1" smtClean="0"/>
              <a:t>ComSoc</a:t>
            </a:r>
            <a:endParaRPr lang="ko-KR" altLang="en-US" sz="1000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299" y="825500"/>
            <a:ext cx="8741833" cy="5475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6525757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What is Internet of Things (</a:t>
            </a:r>
            <a:r>
              <a:rPr lang="en-US" altLang="ko-KR" dirty="0" err="1" smtClean="0"/>
              <a:t>IoT</a:t>
            </a:r>
            <a:r>
              <a:rPr lang="en-US" altLang="ko-KR" dirty="0" smtClean="0"/>
              <a:t>) - 1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US" altLang="ko-KR" sz="2400" dirty="0" smtClean="0"/>
              <a:t>According to Wikipedia, </a:t>
            </a:r>
            <a:r>
              <a:rPr lang="en-US" altLang="ko-KR" sz="2400" dirty="0" err="1" smtClean="0"/>
              <a:t>IoT</a:t>
            </a:r>
            <a:r>
              <a:rPr lang="en-US" altLang="ko-KR" sz="2400" dirty="0" smtClean="0"/>
              <a:t> </a:t>
            </a:r>
            <a:r>
              <a:rPr lang="en-US" altLang="ko-KR" sz="2400" b="0" dirty="0"/>
              <a:t>refers to the </a:t>
            </a:r>
            <a:r>
              <a:rPr lang="en-US" altLang="ko-KR" sz="2400" u="sng" dirty="0">
                <a:solidFill>
                  <a:srgbClr val="FF0000"/>
                </a:solidFill>
              </a:rPr>
              <a:t>interconnection of uniquely identifiable embedded computing-like devices within the existing </a:t>
            </a:r>
            <a:r>
              <a:rPr lang="en-US" altLang="ko-KR" sz="2400" u="sng" dirty="0">
                <a:solidFill>
                  <a:srgbClr val="FF0000"/>
                </a:solidFill>
                <a:hlinkClick r:id="rId2" tooltip="Internet"/>
              </a:rPr>
              <a:t>Internet</a:t>
            </a:r>
            <a:r>
              <a:rPr lang="en-US" altLang="ko-KR" sz="2400" u="sng" dirty="0">
                <a:solidFill>
                  <a:srgbClr val="FF0000"/>
                </a:solidFill>
              </a:rPr>
              <a:t> infrastructure</a:t>
            </a:r>
            <a:r>
              <a:rPr lang="en-US" altLang="ko-KR" sz="2400" b="0" dirty="0"/>
              <a:t>. Typically, </a:t>
            </a:r>
            <a:r>
              <a:rPr lang="en-US" altLang="ko-KR" sz="2400" b="0" dirty="0" err="1"/>
              <a:t>IoT</a:t>
            </a:r>
            <a:r>
              <a:rPr lang="en-US" altLang="ko-KR" sz="2400" b="0" dirty="0"/>
              <a:t> is expected to offer advanced connectivity of devices, systems, and services that goes beyond </a:t>
            </a:r>
            <a:r>
              <a:rPr lang="en-US" altLang="ko-KR" sz="2400" b="0" dirty="0">
                <a:hlinkClick r:id="rId3" tooltip="Machine to machine"/>
              </a:rPr>
              <a:t>machine-to-machine communications (M2M)</a:t>
            </a:r>
            <a:r>
              <a:rPr lang="en-US" altLang="ko-KR" sz="2400" b="0" dirty="0"/>
              <a:t> and covers a variety of protocols, domains, and applications</a:t>
            </a:r>
            <a:r>
              <a:rPr lang="en-US" altLang="ko-KR" sz="2400" b="0" dirty="0" smtClean="0"/>
              <a:t>.</a:t>
            </a:r>
            <a:r>
              <a:rPr lang="en-US" altLang="ko-KR" sz="2400" b="0" dirty="0"/>
              <a:t> The interconnection of these embedded devices (including </a:t>
            </a:r>
            <a:r>
              <a:rPr lang="en-US" altLang="ko-KR" sz="2400" b="0" dirty="0">
                <a:hlinkClick r:id="rId4" tooltip="Smart objects"/>
              </a:rPr>
              <a:t>smart objects</a:t>
            </a:r>
            <a:r>
              <a:rPr lang="en-US" altLang="ko-KR" sz="2400" b="0" dirty="0"/>
              <a:t>), is expected to usher in automation in nearly all fields, while also enabling advanced applications like a </a:t>
            </a:r>
            <a:r>
              <a:rPr lang="en-US" altLang="ko-KR" sz="2400" b="0" dirty="0">
                <a:hlinkClick r:id="rId5" tooltip="Smart grid"/>
              </a:rPr>
              <a:t>Smart Grid</a:t>
            </a:r>
            <a:r>
              <a:rPr lang="en-US" altLang="ko-KR" sz="2400" b="0" dirty="0" smtClean="0"/>
              <a:t>.</a:t>
            </a:r>
            <a:endParaRPr lang="en-US" altLang="ko-KR" sz="2400" dirty="0" smtClean="0"/>
          </a:p>
          <a:p>
            <a:endParaRPr lang="ko-KR" altLang="en-US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What is Internet of Things (</a:t>
            </a:r>
            <a:r>
              <a:rPr lang="en-US" altLang="ko-KR" dirty="0" err="1" smtClean="0"/>
              <a:t>IoT</a:t>
            </a:r>
            <a:r>
              <a:rPr lang="en-US" altLang="ko-KR" dirty="0" smtClean="0"/>
              <a:t>) - 2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altLang="ko-KR" sz="2400" b="0" dirty="0" smtClean="0"/>
              <a:t>Things</a:t>
            </a:r>
            <a:r>
              <a:rPr lang="en-US" altLang="ko-KR" sz="2400" b="0" dirty="0"/>
              <a:t>, in the </a:t>
            </a:r>
            <a:r>
              <a:rPr lang="en-US" altLang="ko-KR" sz="2400" b="0" dirty="0" err="1"/>
              <a:t>IoT</a:t>
            </a:r>
            <a:r>
              <a:rPr lang="en-US" altLang="ko-KR" sz="2400" b="0" dirty="0"/>
              <a:t>, can refer to a wide variety of devices such as heart monitoring implants, </a:t>
            </a:r>
            <a:r>
              <a:rPr lang="en-US" altLang="ko-KR" sz="2400" b="0" dirty="0" smtClean="0">
                <a:hlinkClick r:id="rId2" tooltip="Biochip"/>
              </a:rPr>
              <a:t>bio-chip</a:t>
            </a:r>
            <a:r>
              <a:rPr lang="en-US" altLang="ko-KR" sz="2400" b="0" dirty="0" smtClean="0"/>
              <a:t> transponders </a:t>
            </a:r>
            <a:r>
              <a:rPr lang="en-US" altLang="ko-KR" sz="2400" b="0" dirty="0"/>
              <a:t>on farm animals, automobiles with built-in sensors, or field operation devices that assist fire-fighters in search and </a:t>
            </a:r>
            <a:r>
              <a:rPr lang="en-US" altLang="ko-KR" sz="2400" b="0" dirty="0" smtClean="0"/>
              <a:t>rescue.</a:t>
            </a:r>
            <a:r>
              <a:rPr lang="en-US" altLang="ko-KR" sz="2400" b="0" dirty="0"/>
              <a:t> Current market examples include </a:t>
            </a:r>
            <a:r>
              <a:rPr lang="en-US" altLang="ko-KR" sz="2400" b="0" dirty="0">
                <a:hlinkClick r:id="rId3" tooltip="Smart thermostat"/>
              </a:rPr>
              <a:t>smart thermostat</a:t>
            </a:r>
            <a:r>
              <a:rPr lang="en-US" altLang="ko-KR" sz="2400" b="0" dirty="0"/>
              <a:t> systems and washer/dryers that utilize </a:t>
            </a:r>
            <a:r>
              <a:rPr lang="en-US" altLang="ko-KR" sz="2400" b="0" dirty="0" err="1" smtClean="0"/>
              <a:t>WiFi</a:t>
            </a:r>
            <a:r>
              <a:rPr lang="en-US" altLang="ko-KR" sz="2400" b="0" dirty="0" smtClean="0"/>
              <a:t> </a:t>
            </a:r>
            <a:r>
              <a:rPr lang="en-US" altLang="ko-KR" sz="2400" b="0" dirty="0"/>
              <a:t>for remote monitoring</a:t>
            </a:r>
            <a:r>
              <a:rPr lang="en-US" altLang="ko-KR" sz="2400" b="0" dirty="0" smtClean="0"/>
              <a:t>.</a:t>
            </a:r>
          </a:p>
          <a:p>
            <a:endParaRPr lang="en-US" altLang="ko-KR" sz="2400" dirty="0" smtClean="0"/>
          </a:p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839846601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What is Internet of Things (</a:t>
            </a:r>
            <a:r>
              <a:rPr lang="en-US" altLang="ko-KR" dirty="0" err="1" smtClean="0"/>
              <a:t>IoT</a:t>
            </a:r>
            <a:r>
              <a:rPr lang="en-US" altLang="ko-KR" dirty="0" smtClean="0"/>
              <a:t>) - 3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altLang="ko-KR" sz="2400" b="0" dirty="0" smtClean="0"/>
              <a:t>Due </a:t>
            </a:r>
            <a:r>
              <a:rPr lang="en-US" altLang="ko-KR" sz="2400" b="0" dirty="0"/>
              <a:t>to the ubiquitous nature of connected objects in the </a:t>
            </a:r>
            <a:r>
              <a:rPr lang="en-US" altLang="ko-KR" sz="2400" b="0" dirty="0" err="1"/>
              <a:t>IoT</a:t>
            </a:r>
            <a:r>
              <a:rPr lang="en-US" altLang="ko-KR" sz="2400" b="0" dirty="0"/>
              <a:t>, an unprecedented number of devices are expected to be connected to the Internet. According to </a:t>
            </a:r>
            <a:r>
              <a:rPr lang="en-US" altLang="ko-KR" sz="2400" b="0" dirty="0">
                <a:hlinkClick r:id="rId2" tooltip="Gartner"/>
              </a:rPr>
              <a:t>Gartner</a:t>
            </a:r>
            <a:r>
              <a:rPr lang="en-US" altLang="ko-KR" sz="2400" b="0" dirty="0"/>
              <a:t>, there will be nearly 26 billion devices on the Internet of Things by 2020</a:t>
            </a:r>
            <a:r>
              <a:rPr lang="en-US" altLang="ko-KR" sz="2400" b="0" dirty="0" smtClean="0"/>
              <a:t>.</a:t>
            </a:r>
            <a:r>
              <a:rPr lang="en-US" altLang="ko-KR" sz="2400" b="0" dirty="0"/>
              <a:t> </a:t>
            </a:r>
            <a:r>
              <a:rPr lang="en-US" altLang="ko-KR" sz="2400" b="0" dirty="0">
                <a:hlinkClick r:id="rId3" tooltip="ABI Research"/>
              </a:rPr>
              <a:t>ABI Research</a:t>
            </a:r>
            <a:r>
              <a:rPr lang="en-US" altLang="ko-KR" sz="2400" b="0" dirty="0"/>
              <a:t> estimates that more than 30 billion devices will be wirelessly connected to the </a:t>
            </a:r>
            <a:r>
              <a:rPr lang="en-US" altLang="ko-KR" sz="2400" b="0" dirty="0" err="1" smtClean="0"/>
              <a:t>IoT</a:t>
            </a:r>
            <a:r>
              <a:rPr lang="en-US" altLang="ko-KR" sz="2400" b="0" dirty="0" smtClean="0"/>
              <a:t> </a:t>
            </a:r>
            <a:r>
              <a:rPr lang="en-US" altLang="ko-KR" sz="2400" b="0" dirty="0"/>
              <a:t>by 2020</a:t>
            </a:r>
            <a:r>
              <a:rPr lang="en-US" altLang="ko-KR" sz="2400" b="0" dirty="0" smtClean="0"/>
              <a:t>.</a:t>
            </a:r>
            <a:r>
              <a:rPr lang="en-US" altLang="ko-KR" sz="2400" b="0" dirty="0"/>
              <a:t> Per a recent survey and study done by Pew Research Internet Project, a large majority of the technology experts and engaged Internet users who </a:t>
            </a:r>
            <a:r>
              <a:rPr lang="en-US" altLang="ko-KR" sz="2400" b="0" dirty="0" smtClean="0"/>
              <a:t>responded. 83% agreed </a:t>
            </a:r>
            <a:r>
              <a:rPr lang="en-US" altLang="ko-KR" sz="2400" b="0" dirty="0"/>
              <a:t>with the notion that the </a:t>
            </a:r>
            <a:r>
              <a:rPr lang="en-US" altLang="ko-KR" sz="2400" u="sng" dirty="0">
                <a:solidFill>
                  <a:srgbClr val="0000FF"/>
                </a:solidFill>
              </a:rPr>
              <a:t>Internet/Cloud of Things </a:t>
            </a:r>
            <a:r>
              <a:rPr lang="en-US" altLang="ko-KR" sz="2400" b="0" dirty="0"/>
              <a:t>and embedded and wearable computing will have widespread and beneficial effects by 2025</a:t>
            </a:r>
            <a:r>
              <a:rPr lang="en-US" altLang="ko-KR" sz="2400" b="0" dirty="0" smtClean="0"/>
              <a:t>.</a:t>
            </a:r>
            <a:r>
              <a:rPr lang="en-US" altLang="ko-KR" sz="2400" b="0" dirty="0"/>
              <a:t> It is, as such, clear that the </a:t>
            </a:r>
            <a:r>
              <a:rPr lang="en-US" altLang="ko-KR" sz="2400" u="sng" dirty="0" err="1">
                <a:solidFill>
                  <a:srgbClr val="FF0000"/>
                </a:solidFill>
              </a:rPr>
              <a:t>IoT</a:t>
            </a:r>
            <a:r>
              <a:rPr lang="en-US" altLang="ko-KR" sz="2400" u="sng" dirty="0">
                <a:solidFill>
                  <a:srgbClr val="FF0000"/>
                </a:solidFill>
              </a:rPr>
              <a:t> will consist of a very large number of devices being connected to the Internet</a:t>
            </a:r>
            <a:r>
              <a:rPr lang="en-US" altLang="ko-KR" sz="2400" b="0" dirty="0"/>
              <a:t>.</a:t>
            </a:r>
          </a:p>
          <a:p>
            <a:endParaRPr lang="en-US" altLang="ko-KR" sz="2400" dirty="0" smtClean="0"/>
          </a:p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783153944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25400" y="-2728"/>
            <a:ext cx="8215337" cy="623416"/>
          </a:xfrm>
        </p:spPr>
        <p:txBody>
          <a:bodyPr/>
          <a:lstStyle/>
          <a:p>
            <a:r>
              <a:rPr lang="en-US" altLang="ko-KR" sz="2800" dirty="0" err="1" smtClean="0"/>
              <a:t>IoT</a:t>
            </a:r>
            <a:r>
              <a:rPr lang="en-US" altLang="ko-KR" sz="2800" dirty="0" smtClean="0"/>
              <a:t> Architecture</a:t>
            </a:r>
            <a:endParaRPr lang="ko-KR" altLang="en-US" sz="2000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2438" y="747713"/>
            <a:ext cx="8239125" cy="5362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4483100" y="6300788"/>
            <a:ext cx="4432300" cy="246221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r"/>
            <a:r>
              <a:rPr lang="en-US" altLang="ko-KR" sz="1000" dirty="0" smtClean="0"/>
              <a:t>Source: </a:t>
            </a:r>
            <a:r>
              <a:rPr lang="en-US" altLang="ko-KR" sz="1000" dirty="0" err="1" smtClean="0"/>
              <a:t>Datang</a:t>
            </a:r>
            <a:r>
              <a:rPr lang="en-US" altLang="ko-KR" sz="1000" dirty="0" smtClean="0"/>
              <a:t> </a:t>
            </a:r>
            <a:r>
              <a:rPr lang="en-US" altLang="ko-KR" sz="1000" dirty="0"/>
              <a:t>Telecom Technology &amp; Industry </a:t>
            </a:r>
            <a:r>
              <a:rPr lang="en-US" altLang="ko-KR" sz="1000" dirty="0" smtClean="0"/>
              <a:t>Group</a:t>
            </a:r>
            <a:endParaRPr lang="ko-KR" altLang="en-US" sz="1000" dirty="0"/>
          </a:p>
        </p:txBody>
      </p:sp>
    </p:spTree>
    <p:extLst>
      <p:ext uri="{BB962C8B-B14F-4D97-AF65-F5344CB8AC3E}">
        <p14:creationId xmlns:p14="http://schemas.microsoft.com/office/powerpoint/2010/main" val="849412593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25400" y="-2728"/>
            <a:ext cx="8215337" cy="623416"/>
          </a:xfrm>
        </p:spPr>
        <p:txBody>
          <a:bodyPr/>
          <a:lstStyle/>
          <a:p>
            <a:r>
              <a:rPr lang="en-US" altLang="ko-KR" sz="2800" dirty="0" err="1" smtClean="0"/>
              <a:t>IoT</a:t>
            </a:r>
            <a:r>
              <a:rPr lang="en-US" altLang="ko-KR" sz="2800" dirty="0" smtClean="0"/>
              <a:t> Architecture</a:t>
            </a:r>
            <a:endParaRPr lang="ko-KR" altLang="en-US" sz="2000" dirty="0"/>
          </a:p>
        </p:txBody>
      </p:sp>
      <p:sp>
        <p:nvSpPr>
          <p:cNvPr id="5" name="TextBox 4"/>
          <p:cNvSpPr txBox="1"/>
          <p:nvPr/>
        </p:nvSpPr>
        <p:spPr>
          <a:xfrm>
            <a:off x="4483100" y="6300788"/>
            <a:ext cx="4432300" cy="246221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r"/>
            <a:r>
              <a:rPr lang="en-US" altLang="ko-KR" sz="1000" dirty="0" smtClean="0"/>
              <a:t>Source: digi.com</a:t>
            </a:r>
            <a:endParaRPr lang="ko-KR" altLang="en-US" sz="1000" dirty="0"/>
          </a:p>
        </p:txBody>
      </p:sp>
      <p:pic>
        <p:nvPicPr>
          <p:cNvPr id="9218" name="Picture 2" descr="http://www.digi.com/images/diagrams/idigi-diag-net-infr-ui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8275" y="841375"/>
            <a:ext cx="8794392" cy="5368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17590508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25400" y="-2728"/>
            <a:ext cx="8215337" cy="623416"/>
          </a:xfrm>
        </p:spPr>
        <p:txBody>
          <a:bodyPr/>
          <a:lstStyle/>
          <a:p>
            <a:r>
              <a:rPr lang="en-US" altLang="ko-KR" sz="2800" dirty="0" err="1" smtClean="0"/>
              <a:t>IoT</a:t>
            </a:r>
            <a:r>
              <a:rPr lang="en-US" altLang="ko-KR" sz="2800" dirty="0" smtClean="0"/>
              <a:t> Architecture</a:t>
            </a:r>
            <a:endParaRPr lang="ko-KR" altLang="en-US" sz="2000" dirty="0"/>
          </a:p>
        </p:txBody>
      </p:sp>
      <p:sp>
        <p:nvSpPr>
          <p:cNvPr id="5" name="TextBox 4"/>
          <p:cNvSpPr txBox="1"/>
          <p:nvPr/>
        </p:nvSpPr>
        <p:spPr>
          <a:xfrm>
            <a:off x="4483100" y="6300788"/>
            <a:ext cx="4432300" cy="246221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r"/>
            <a:r>
              <a:rPr lang="en-US" altLang="ko-KR" sz="1000" dirty="0" smtClean="0"/>
              <a:t>Source: </a:t>
            </a:r>
            <a:r>
              <a:rPr lang="en-US" altLang="ko-KR" sz="1000" dirty="0" err="1" smtClean="0"/>
              <a:t>IoT</a:t>
            </a:r>
            <a:r>
              <a:rPr lang="en-US" altLang="ko-KR" sz="1000" dirty="0" smtClean="0"/>
              <a:t>-A</a:t>
            </a:r>
            <a:endParaRPr lang="ko-KR" altLang="en-US" sz="1000" dirty="0"/>
          </a:p>
        </p:txBody>
      </p:sp>
      <p:pic>
        <p:nvPicPr>
          <p:cNvPr id="8194" name="Picture 2" descr="http://3.bp.blogspot.com/-l3cinW0WEsU/UE0h36lOMWI/AAAAAAAAANo/TkmXUxQc4cw/s1600/IoT-functional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074" y="825500"/>
            <a:ext cx="8975726" cy="54689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17590508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25400" y="-2728"/>
            <a:ext cx="8215337" cy="623416"/>
          </a:xfrm>
        </p:spPr>
        <p:txBody>
          <a:bodyPr/>
          <a:lstStyle/>
          <a:p>
            <a:r>
              <a:rPr lang="en-US" altLang="ko-KR" sz="2800" dirty="0" smtClean="0"/>
              <a:t>Architecture for Open </a:t>
            </a:r>
            <a:r>
              <a:rPr lang="en-US" altLang="ko-KR" sz="2800" dirty="0" err="1" smtClean="0"/>
              <a:t>IoT</a:t>
            </a:r>
            <a:r>
              <a:rPr lang="en-US" altLang="ko-KR" sz="2800" dirty="0" smtClean="0"/>
              <a:t> Services</a:t>
            </a:r>
            <a:endParaRPr lang="ko-KR" altLang="en-US" sz="2000" dirty="0"/>
          </a:p>
        </p:txBody>
      </p:sp>
      <p:sp>
        <p:nvSpPr>
          <p:cNvPr id="5" name="TextBox 4"/>
          <p:cNvSpPr txBox="1"/>
          <p:nvPr/>
        </p:nvSpPr>
        <p:spPr>
          <a:xfrm>
            <a:off x="4483100" y="6300788"/>
            <a:ext cx="4432300" cy="246221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r"/>
            <a:r>
              <a:rPr lang="en-US" altLang="ko-KR" sz="1000" dirty="0" smtClean="0"/>
              <a:t>Source: </a:t>
            </a:r>
            <a:r>
              <a:rPr lang="en-US" altLang="ko-KR" sz="1000" dirty="0" err="1" smtClean="0"/>
              <a:t>kno.e.sis</a:t>
            </a:r>
            <a:endParaRPr lang="ko-KR" altLang="en-US" sz="1000" dirty="0"/>
          </a:p>
        </p:txBody>
      </p:sp>
      <p:pic>
        <p:nvPicPr>
          <p:cNvPr id="6146" name="Picture 2" descr="http://wiki.knoesis.org/images/thumb/c/c8/Various_IoT_nodes_and_services.png/600px-Various_IoT_nodes_and_services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4474" y="749300"/>
            <a:ext cx="8670925" cy="5551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47684624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25400" y="-2728"/>
            <a:ext cx="8215337" cy="623416"/>
          </a:xfrm>
        </p:spPr>
        <p:txBody>
          <a:bodyPr/>
          <a:lstStyle/>
          <a:p>
            <a:r>
              <a:rPr lang="en-US" altLang="ko-KR" sz="2800" dirty="0" smtClean="0"/>
              <a:t>Introductory Videos</a:t>
            </a:r>
            <a:endParaRPr lang="ko-KR" altLang="en-US" sz="2000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35391" y="841973"/>
            <a:ext cx="8637006" cy="5223849"/>
          </a:xfrm>
        </p:spPr>
        <p:txBody>
          <a:bodyPr>
            <a:normAutofit/>
          </a:bodyPr>
          <a:lstStyle/>
          <a:p>
            <a:r>
              <a:rPr lang="en-US" altLang="ko-KR" sz="2400" dirty="0"/>
              <a:t>Intel </a:t>
            </a:r>
            <a:r>
              <a:rPr lang="en-US" altLang="ko-KR" sz="2400" dirty="0" err="1"/>
              <a:t>IoT</a:t>
            </a:r>
            <a:r>
              <a:rPr lang="en-US" altLang="ko-KR" sz="2400" dirty="0"/>
              <a:t> -- What Does The Internet of Things Mean? </a:t>
            </a:r>
          </a:p>
          <a:p>
            <a:pPr lvl="1"/>
            <a:r>
              <a:rPr lang="en-US" altLang="ko-KR" sz="2000" dirty="0">
                <a:hlinkClick r:id="rId2"/>
              </a:rPr>
              <a:t>http://</a:t>
            </a:r>
            <a:r>
              <a:rPr lang="en-US" altLang="ko-KR" sz="2000" dirty="0" smtClean="0">
                <a:hlinkClick r:id="rId2"/>
              </a:rPr>
              <a:t>www.youtube.com/watch?v=Q3ur8wzzhBU</a:t>
            </a:r>
            <a:endParaRPr lang="en-US" altLang="ko-KR" sz="2000" dirty="0" smtClean="0"/>
          </a:p>
          <a:p>
            <a:pPr lvl="1"/>
            <a:endParaRPr lang="en-US" altLang="ko-KR" sz="2400" dirty="0" smtClean="0"/>
          </a:p>
          <a:p>
            <a:r>
              <a:rPr lang="en-US" altLang="ko-KR" sz="2400" dirty="0" smtClean="0"/>
              <a:t>Cisco - </a:t>
            </a:r>
            <a:r>
              <a:rPr lang="en-US" altLang="ko-KR" sz="2400" dirty="0"/>
              <a:t>How the Internet of Things Will Change Everything--Including Ourselves </a:t>
            </a:r>
          </a:p>
          <a:p>
            <a:pPr lvl="1"/>
            <a:r>
              <a:rPr lang="en-US" altLang="ko-KR" sz="2000" dirty="0">
                <a:hlinkClick r:id="rId3"/>
              </a:rPr>
              <a:t>http://</a:t>
            </a:r>
            <a:r>
              <a:rPr lang="en-US" altLang="ko-KR" sz="2000" dirty="0" smtClean="0">
                <a:hlinkClick r:id="rId3"/>
              </a:rPr>
              <a:t>www.youtube.com/watch?v=B_hjAfPJeRA</a:t>
            </a:r>
            <a:endParaRPr lang="en-US" altLang="ko-KR" sz="2000" dirty="0" smtClean="0"/>
          </a:p>
          <a:p>
            <a:pPr lvl="1"/>
            <a:endParaRPr lang="en-US" altLang="ko-KR" sz="2000" dirty="0"/>
          </a:p>
          <a:p>
            <a:r>
              <a:rPr lang="en-US" altLang="ko-KR" sz="2400" dirty="0"/>
              <a:t>IBM – </a:t>
            </a:r>
            <a:r>
              <a:rPr lang="en-US" altLang="ko-KR" sz="2400" dirty="0" smtClean="0"/>
              <a:t>Internet of Things</a:t>
            </a:r>
            <a:endParaRPr lang="en-US" altLang="ko-KR" sz="2400" dirty="0"/>
          </a:p>
          <a:p>
            <a:pPr lvl="1"/>
            <a:r>
              <a:rPr lang="en-US" altLang="ko-KR" sz="2000" dirty="0" smtClean="0">
                <a:hlinkClick r:id="rId4"/>
              </a:rPr>
              <a:t>http</a:t>
            </a:r>
            <a:r>
              <a:rPr lang="en-US" altLang="ko-KR" sz="2000" dirty="0">
                <a:hlinkClick r:id="rId4"/>
              </a:rPr>
              <a:t>://</a:t>
            </a:r>
            <a:r>
              <a:rPr lang="en-US" altLang="ko-KR" sz="2000" dirty="0" smtClean="0">
                <a:hlinkClick r:id="rId4"/>
              </a:rPr>
              <a:t>www.youtube.com/watch?v=df9xAZZ-8zg</a:t>
            </a:r>
            <a:endParaRPr lang="en-US" altLang="ko-KR" sz="2000" dirty="0" smtClean="0"/>
          </a:p>
          <a:p>
            <a:pPr lvl="1"/>
            <a:endParaRPr lang="en-US" altLang="ko-KR" sz="2000" dirty="0"/>
          </a:p>
          <a:p>
            <a:r>
              <a:rPr lang="en-US" altLang="ko-KR" sz="2400" dirty="0" smtClean="0"/>
              <a:t>Dr</a:t>
            </a:r>
            <a:r>
              <a:rPr lang="en-US" altLang="ko-KR" sz="2400" dirty="0"/>
              <a:t>. John Barrett at </a:t>
            </a:r>
            <a:r>
              <a:rPr lang="en-US" altLang="ko-KR" sz="2400" dirty="0" err="1"/>
              <a:t>TEDxCIT</a:t>
            </a:r>
            <a:r>
              <a:rPr lang="en-US" altLang="ko-KR" sz="2400" dirty="0"/>
              <a:t> </a:t>
            </a:r>
            <a:r>
              <a:rPr lang="en-US" altLang="ko-KR" sz="2400" dirty="0" smtClean="0"/>
              <a:t>– The Internet of Things</a:t>
            </a:r>
          </a:p>
          <a:p>
            <a:pPr lvl="1"/>
            <a:r>
              <a:rPr lang="en-US" altLang="ko-KR" sz="2000" dirty="0">
                <a:hlinkClick r:id="rId5"/>
              </a:rPr>
              <a:t>http://</a:t>
            </a:r>
            <a:r>
              <a:rPr lang="en-US" altLang="ko-KR" sz="2000" dirty="0" smtClean="0">
                <a:hlinkClick r:id="rId5"/>
              </a:rPr>
              <a:t>www.youtube.com/watch?v=QaTIt1C5R-M</a:t>
            </a:r>
            <a:endParaRPr lang="en-US" altLang="ko-KR" sz="2000" dirty="0" smtClean="0"/>
          </a:p>
          <a:p>
            <a:pPr lvl="1"/>
            <a:endParaRPr lang="en-US" altLang="ko-KR" sz="2000" dirty="0"/>
          </a:p>
          <a:p>
            <a:endParaRPr lang="en-US" altLang="ko-KR" sz="2400" dirty="0" smtClean="0"/>
          </a:p>
          <a:p>
            <a:endParaRPr lang="en-US" altLang="ko-KR" sz="2400" dirty="0" smtClean="0"/>
          </a:p>
        </p:txBody>
      </p:sp>
    </p:spTree>
    <p:extLst>
      <p:ext uri="{BB962C8B-B14F-4D97-AF65-F5344CB8AC3E}">
        <p14:creationId xmlns:p14="http://schemas.microsoft.com/office/powerpoint/2010/main" val="1288750664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25400" y="-2728"/>
            <a:ext cx="8215337" cy="623416"/>
          </a:xfrm>
        </p:spPr>
        <p:txBody>
          <a:bodyPr/>
          <a:lstStyle/>
          <a:p>
            <a:r>
              <a:rPr lang="en-US" altLang="ko-KR" sz="2800" dirty="0" smtClean="0"/>
              <a:t>What are the major components of </a:t>
            </a:r>
            <a:r>
              <a:rPr lang="en-US" altLang="ko-KR" sz="2800" dirty="0" err="1" smtClean="0"/>
              <a:t>IoT</a:t>
            </a:r>
            <a:r>
              <a:rPr lang="en-US" altLang="ko-KR" sz="2800" dirty="0" smtClean="0"/>
              <a:t>?</a:t>
            </a:r>
            <a:endParaRPr lang="ko-KR" altLang="en-US" sz="2000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35391" y="841973"/>
            <a:ext cx="8637006" cy="5223849"/>
          </a:xfrm>
        </p:spPr>
        <p:txBody>
          <a:bodyPr>
            <a:norm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en-US" altLang="ko-KR" sz="2600" dirty="0" smtClean="0"/>
              <a:t>Sensors/Actuators</a:t>
            </a:r>
          </a:p>
          <a:p>
            <a:pPr marL="514350" indent="-514350">
              <a:buFont typeface="+mj-lt"/>
              <a:buAutoNum type="arabicPeriod"/>
            </a:pPr>
            <a:r>
              <a:rPr lang="en-US" altLang="ko-KR" sz="2600" dirty="0" smtClean="0"/>
              <a:t>Communication between servers or server platforms</a:t>
            </a:r>
          </a:p>
          <a:p>
            <a:pPr marL="514350" indent="-514350">
              <a:buFont typeface="+mj-lt"/>
              <a:buAutoNum type="arabicPeriod"/>
            </a:pPr>
            <a:r>
              <a:rPr lang="en-US" altLang="ko-KR" sz="2600" dirty="0" smtClean="0"/>
              <a:t>Server/Middleware Platforms</a:t>
            </a:r>
          </a:p>
          <a:p>
            <a:pPr marL="514350" indent="-514350">
              <a:buFont typeface="+mj-lt"/>
              <a:buAutoNum type="arabicPeriod"/>
            </a:pPr>
            <a:r>
              <a:rPr lang="en-US" altLang="ko-KR" sz="2600" dirty="0" smtClean="0"/>
              <a:t>Data Analytics Engines</a:t>
            </a:r>
          </a:p>
          <a:p>
            <a:pPr marL="514350" indent="-514350">
              <a:buFont typeface="+mj-lt"/>
              <a:buAutoNum type="arabicPeriod"/>
            </a:pPr>
            <a:r>
              <a:rPr lang="en-US" altLang="ko-KR" sz="2600" dirty="0" smtClean="0"/>
              <a:t>Apps (iOS, Android, Web)</a:t>
            </a:r>
          </a:p>
          <a:p>
            <a:endParaRPr lang="en-US" altLang="ko-KR" sz="2600" dirty="0" smtClean="0"/>
          </a:p>
          <a:p>
            <a:endParaRPr lang="en-US" altLang="ko-KR" sz="2600" dirty="0" smtClean="0"/>
          </a:p>
          <a:p>
            <a:endParaRPr lang="en-US" altLang="ko-KR" sz="2600" dirty="0" smtClean="0"/>
          </a:p>
          <a:p>
            <a:endParaRPr lang="en-US" altLang="ko-KR" sz="2600" dirty="0" smtClean="0"/>
          </a:p>
        </p:txBody>
      </p:sp>
    </p:spTree>
    <p:extLst>
      <p:ext uri="{BB962C8B-B14F-4D97-AF65-F5344CB8AC3E}">
        <p14:creationId xmlns:p14="http://schemas.microsoft.com/office/powerpoint/2010/main" val="2656643115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sz="2800" dirty="0" smtClean="0"/>
              <a:t>Communication Technologies for </a:t>
            </a:r>
            <a:r>
              <a:rPr lang="en-US" altLang="ko-KR" sz="2800" dirty="0" err="1" smtClean="0"/>
              <a:t>IoT</a:t>
            </a:r>
            <a:endParaRPr lang="ko-KR" altLang="en-US" sz="2000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35391" y="841973"/>
            <a:ext cx="8637006" cy="5223849"/>
          </a:xfrm>
        </p:spPr>
        <p:txBody>
          <a:bodyPr>
            <a:normAutofit lnSpcReduction="10000"/>
          </a:bodyPr>
          <a:lstStyle/>
          <a:p>
            <a:pPr marL="514350" indent="-514350">
              <a:buFont typeface="+mj-lt"/>
              <a:buAutoNum type="arabicPeriod"/>
            </a:pPr>
            <a:r>
              <a:rPr lang="en-US" altLang="ko-KR" sz="2600" dirty="0" smtClean="0"/>
              <a:t>Bluetooth</a:t>
            </a:r>
          </a:p>
          <a:p>
            <a:pPr marL="514350" indent="-514350">
              <a:buFont typeface="+mj-lt"/>
              <a:buAutoNum type="arabicPeriod"/>
            </a:pPr>
            <a:r>
              <a:rPr lang="en-US" altLang="ko-KR" sz="2600" dirty="0" err="1" smtClean="0"/>
              <a:t>Zigbee</a:t>
            </a:r>
            <a:endParaRPr lang="en-US" altLang="ko-KR" sz="2600" dirty="0" smtClean="0"/>
          </a:p>
          <a:p>
            <a:pPr marL="514350" indent="-514350">
              <a:buFont typeface="+mj-lt"/>
              <a:buAutoNum type="arabicPeriod"/>
            </a:pPr>
            <a:r>
              <a:rPr lang="en-US" altLang="ko-KR" sz="2600" dirty="0" smtClean="0"/>
              <a:t>Z-Wave</a:t>
            </a:r>
          </a:p>
          <a:p>
            <a:pPr marL="514350" indent="-514350">
              <a:buFont typeface="+mj-lt"/>
              <a:buAutoNum type="arabicPeriod"/>
            </a:pPr>
            <a:r>
              <a:rPr lang="en-US" altLang="ko-KR" sz="2600" dirty="0" smtClean="0"/>
              <a:t>NFC (Near-Field Communication)</a:t>
            </a:r>
            <a:endParaRPr lang="en-US" altLang="ko-KR" sz="2600" dirty="0"/>
          </a:p>
          <a:p>
            <a:pPr marL="514350" indent="-514350">
              <a:buFont typeface="+mj-lt"/>
              <a:buAutoNum type="arabicPeriod"/>
            </a:pPr>
            <a:r>
              <a:rPr lang="en-US" altLang="ko-KR" sz="2600" dirty="0" smtClean="0"/>
              <a:t>RFID</a:t>
            </a:r>
          </a:p>
          <a:p>
            <a:pPr marL="514350" indent="-514350">
              <a:buFont typeface="+mj-lt"/>
              <a:buAutoNum type="arabicPeriod"/>
            </a:pPr>
            <a:r>
              <a:rPr lang="en-US" altLang="ko-KR" sz="2600" dirty="0" err="1" smtClean="0"/>
              <a:t>WiFi</a:t>
            </a:r>
            <a:endParaRPr lang="en-US" altLang="ko-KR" sz="2600" dirty="0" smtClean="0"/>
          </a:p>
          <a:p>
            <a:pPr marL="514350" indent="-514350">
              <a:buFont typeface="+mj-lt"/>
              <a:buAutoNum type="arabicPeriod"/>
            </a:pPr>
            <a:r>
              <a:rPr lang="en-US" altLang="ko-KR" sz="2600" dirty="0" smtClean="0"/>
              <a:t>2G/3G/LTE</a:t>
            </a:r>
            <a:endParaRPr lang="en-US" altLang="ko-KR" sz="2600" dirty="0"/>
          </a:p>
          <a:p>
            <a:pPr marL="514350" indent="-514350">
              <a:buFont typeface="+mj-lt"/>
              <a:buAutoNum type="arabicPeriod"/>
            </a:pPr>
            <a:r>
              <a:rPr lang="en-US" altLang="ko-KR" sz="2600" dirty="0" err="1" smtClean="0"/>
              <a:t>Wibro</a:t>
            </a:r>
            <a:r>
              <a:rPr lang="en-US" altLang="ko-KR" sz="2600" dirty="0" smtClean="0"/>
              <a:t>/Mobile </a:t>
            </a:r>
            <a:r>
              <a:rPr lang="en-US" altLang="ko-KR" sz="2600" dirty="0" err="1" smtClean="0"/>
              <a:t>WiMax</a:t>
            </a:r>
            <a:endParaRPr lang="en-US" altLang="ko-KR" sz="2600" dirty="0" smtClean="0"/>
          </a:p>
          <a:p>
            <a:pPr marL="514350" indent="-514350">
              <a:buFont typeface="+mj-lt"/>
              <a:buAutoNum type="arabicPeriod"/>
            </a:pPr>
            <a:r>
              <a:rPr lang="en-US" altLang="ko-KR" sz="2600" dirty="0" smtClean="0"/>
              <a:t>PLC (Power Line Communication)</a:t>
            </a:r>
          </a:p>
          <a:p>
            <a:pPr marL="514350" indent="-514350">
              <a:buFont typeface="+mj-lt"/>
              <a:buAutoNum type="arabicPeriod"/>
            </a:pPr>
            <a:r>
              <a:rPr lang="en-US" altLang="ko-KR" sz="2600" dirty="0" smtClean="0"/>
              <a:t>Ethernet</a:t>
            </a:r>
          </a:p>
          <a:p>
            <a:pPr marL="514350" indent="-514350">
              <a:buFont typeface="+mj-lt"/>
              <a:buAutoNum type="arabicPeriod"/>
            </a:pPr>
            <a:r>
              <a:rPr lang="en-US" altLang="ko-KR" sz="2600" dirty="0" smtClean="0"/>
              <a:t>What else?</a:t>
            </a:r>
          </a:p>
          <a:p>
            <a:endParaRPr lang="en-US" altLang="ko-KR" sz="2600" dirty="0" smtClean="0"/>
          </a:p>
          <a:p>
            <a:endParaRPr lang="en-US" altLang="ko-KR" sz="2600" dirty="0" smtClean="0"/>
          </a:p>
          <a:p>
            <a:endParaRPr lang="en-US" altLang="ko-KR" sz="2600" dirty="0" smtClean="0"/>
          </a:p>
          <a:p>
            <a:endParaRPr lang="en-US" altLang="ko-KR" sz="2600" dirty="0" smtClean="0"/>
          </a:p>
        </p:txBody>
      </p:sp>
    </p:spTree>
    <p:extLst>
      <p:ext uri="{BB962C8B-B14F-4D97-AF65-F5344CB8AC3E}">
        <p14:creationId xmlns:p14="http://schemas.microsoft.com/office/powerpoint/2010/main" val="3529331793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25400" y="-2728"/>
            <a:ext cx="8215337" cy="623416"/>
          </a:xfrm>
        </p:spPr>
        <p:txBody>
          <a:bodyPr/>
          <a:lstStyle/>
          <a:p>
            <a:r>
              <a:rPr lang="en-US" altLang="ko-KR" sz="2800" dirty="0" smtClean="0"/>
              <a:t>Terminologies similar to </a:t>
            </a:r>
            <a:r>
              <a:rPr lang="en-US" altLang="ko-KR" sz="2800" dirty="0" err="1" smtClean="0"/>
              <a:t>IoT</a:t>
            </a:r>
            <a:endParaRPr lang="ko-KR" altLang="en-US" sz="2000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35391" y="841973"/>
            <a:ext cx="8637006" cy="5223849"/>
          </a:xfrm>
        </p:spPr>
        <p:txBody>
          <a:bodyPr>
            <a:norm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en-US" altLang="ko-KR" sz="2600" dirty="0" smtClean="0"/>
              <a:t>USN (Ubiquitous Sensor Networks)</a:t>
            </a:r>
          </a:p>
          <a:p>
            <a:pPr marL="514350" indent="-514350">
              <a:buFont typeface="+mj-lt"/>
              <a:buAutoNum type="arabicPeriod"/>
            </a:pPr>
            <a:r>
              <a:rPr lang="en-US" altLang="ko-KR" sz="2600" dirty="0" smtClean="0"/>
              <a:t>M2M (Machine-to-Machine)</a:t>
            </a:r>
          </a:p>
          <a:p>
            <a:pPr marL="514350" indent="-514350">
              <a:buFont typeface="+mj-lt"/>
              <a:buAutoNum type="arabicPeriod"/>
            </a:pPr>
            <a:r>
              <a:rPr lang="en-US" altLang="ko-KR" sz="2600" dirty="0" err="1" smtClean="0"/>
              <a:t>IoE</a:t>
            </a:r>
            <a:r>
              <a:rPr lang="en-US" altLang="ko-KR" sz="2600" dirty="0" smtClean="0"/>
              <a:t> (Internet of Everything) – Cisco’s favorite term</a:t>
            </a:r>
          </a:p>
          <a:p>
            <a:pPr marL="514350" indent="-514350">
              <a:buFont typeface="+mj-lt"/>
              <a:buAutoNum type="arabicPeriod"/>
            </a:pPr>
            <a:r>
              <a:rPr lang="en-US" altLang="ko-KR" sz="2600" dirty="0" smtClean="0"/>
              <a:t>Cloud of Things</a:t>
            </a:r>
          </a:p>
          <a:p>
            <a:pPr marL="514350" indent="-514350">
              <a:buFont typeface="+mj-lt"/>
              <a:buAutoNum type="arabicPeriod"/>
            </a:pPr>
            <a:r>
              <a:rPr lang="en-US" altLang="ko-KR" sz="2600" dirty="0" smtClean="0"/>
              <a:t>Web of Things</a:t>
            </a:r>
          </a:p>
          <a:p>
            <a:endParaRPr lang="en-US" altLang="ko-KR" sz="2600" dirty="0" smtClean="0"/>
          </a:p>
        </p:txBody>
      </p:sp>
    </p:spTree>
    <p:extLst>
      <p:ext uri="{BB962C8B-B14F-4D97-AF65-F5344CB8AC3E}">
        <p14:creationId xmlns:p14="http://schemas.microsoft.com/office/powerpoint/2010/main" val="961506690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en-US" altLang="ko-KR" dirty="0" smtClean="0">
                <a:latin typeface="Arial" pitchFamily="34" charset="0"/>
                <a:cs typeface="Arial" pitchFamily="34" charset="0"/>
              </a:rPr>
              <a:t>Discussions</a:t>
            </a:r>
            <a:endParaRPr lang="ko-KR" altLang="en-US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부제목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573939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Course Assignments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ko-KR" sz="2400" dirty="0" smtClean="0"/>
              <a:t>Will involve a number of things including: </a:t>
            </a:r>
          </a:p>
          <a:p>
            <a:r>
              <a:rPr lang="en-US" altLang="ko-KR" sz="2400" dirty="0"/>
              <a:t>C</a:t>
            </a:r>
            <a:r>
              <a:rPr lang="en-US" altLang="ko-KR" sz="2400" dirty="0" smtClean="0"/>
              <a:t>reating your own homepage/blog/wiki/LinkedIn/Facebook/etc. page</a:t>
            </a:r>
          </a:p>
          <a:p>
            <a:r>
              <a:rPr lang="en-US" altLang="ko-KR" sz="2400" dirty="0" smtClean="0"/>
              <a:t>Survey various topics/platforms/tools/devices and presenting your findings in class – class presentations should be prepared in PowerPoint or similar presentation SW</a:t>
            </a:r>
          </a:p>
          <a:p>
            <a:r>
              <a:rPr lang="en-US" altLang="ko-KR" sz="2400" dirty="0" smtClean="0"/>
              <a:t>Watching YouTube videos and answering some questions</a:t>
            </a:r>
          </a:p>
          <a:p>
            <a:r>
              <a:rPr lang="en-US" altLang="ko-KR" sz="2400" dirty="0" smtClean="0"/>
              <a:t>Developing software for some “things”</a:t>
            </a:r>
          </a:p>
          <a:p>
            <a:endParaRPr lang="en-US" altLang="ko-KR" sz="2400" dirty="0" smtClean="0"/>
          </a:p>
          <a:p>
            <a:pPr lvl="1"/>
            <a:endParaRPr lang="en-US" altLang="ko-KR" sz="2000" dirty="0" smtClean="0"/>
          </a:p>
          <a:p>
            <a:pPr lvl="1"/>
            <a:endParaRPr lang="ko-KR" altLang="en-US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Term Project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altLang="ko-KR" sz="2400" dirty="0" smtClean="0"/>
              <a:t>Will develop an </a:t>
            </a:r>
            <a:r>
              <a:rPr lang="en-US" altLang="ko-KR" sz="2400" dirty="0" err="1" smtClean="0"/>
              <a:t>IoT</a:t>
            </a:r>
            <a:r>
              <a:rPr lang="en-US" altLang="ko-KR" sz="2400" dirty="0" smtClean="0"/>
              <a:t> system involving one or more devices, </a:t>
            </a:r>
            <a:r>
              <a:rPr lang="en-US" altLang="ko-KR" sz="2400" dirty="0" err="1" smtClean="0"/>
              <a:t>IoT</a:t>
            </a:r>
            <a:r>
              <a:rPr lang="en-US" altLang="ko-KR" sz="2400" dirty="0" smtClean="0"/>
              <a:t> platform, and smartphone app</a:t>
            </a:r>
          </a:p>
          <a:p>
            <a:r>
              <a:rPr lang="en-US" altLang="ko-KR" sz="2400" dirty="0" smtClean="0"/>
              <a:t>May be done in groups of 2-3 students</a:t>
            </a:r>
          </a:p>
          <a:p>
            <a:r>
              <a:rPr lang="en-US" altLang="ko-KR" sz="2400" dirty="0" smtClean="0"/>
              <a:t>Go through the process of system development life cycle (i.e., project definition, requirements analysis, design, implementation, testing, deployment) and documentation – will be done throughout the course</a:t>
            </a:r>
          </a:p>
          <a:p>
            <a:r>
              <a:rPr lang="en-US" altLang="ko-KR" sz="2400" dirty="0" smtClean="0"/>
              <a:t>There will be a final presentation and demo at the end of the term</a:t>
            </a:r>
          </a:p>
          <a:p>
            <a:r>
              <a:rPr lang="en-US" altLang="ko-KR" sz="2400" dirty="0" smtClean="0"/>
              <a:t>50% of the course mark will be allocated for this</a:t>
            </a:r>
          </a:p>
          <a:p>
            <a:r>
              <a:rPr lang="en-US" altLang="ko-KR" sz="2400" dirty="0" smtClean="0">
                <a:solidFill>
                  <a:srgbClr val="FF0000"/>
                </a:solidFill>
              </a:rPr>
              <a:t>Think about what you would like to develop!</a:t>
            </a:r>
          </a:p>
          <a:p>
            <a:endParaRPr lang="en-US" altLang="ko-KR" sz="2400" dirty="0" smtClean="0"/>
          </a:p>
          <a:p>
            <a:pPr lvl="1"/>
            <a:endParaRPr lang="en-US" altLang="ko-KR" sz="2000" dirty="0" smtClean="0"/>
          </a:p>
          <a:p>
            <a:pPr lvl="1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886493353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 dirty="0"/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내용 개체 틀 2"/>
          <p:cNvSpPr txBox="1">
            <a:spLocks/>
          </p:cNvSpPr>
          <p:nvPr/>
        </p:nvSpPr>
        <p:spPr>
          <a:xfrm>
            <a:off x="3568699" y="1904389"/>
            <a:ext cx="5723695" cy="646045"/>
          </a:xfrm>
          <a:prstGeom prst="rect">
            <a:avLst/>
          </a:prstGeom>
        </p:spPr>
        <p:txBody>
          <a:bodyPr>
            <a:noAutofit/>
          </a:bodyPr>
          <a:lstStyle/>
          <a:p>
            <a:pPr marL="342900" marR="0" lvl="0" indent="-342900" algn="ctr" defTabSz="914400" rtl="0" eaLnBrk="0" fontAlgn="base" latinLnBrk="1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Wingdings" pitchFamily="2" charset="2"/>
              <a:buNone/>
              <a:tabLst/>
              <a:defRPr/>
            </a:pPr>
            <a:r>
              <a:rPr kumimoji="0" lang="en-US" altLang="ko-KR" sz="4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  <a:cs typeface="Arial" pitchFamily="34" charset="0"/>
              </a:rPr>
              <a:t>Q&amp;A</a:t>
            </a:r>
            <a:endParaRPr kumimoji="0" lang="ko-KR" altLang="en-US" sz="48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HY견고딕" pitchFamily="18" charset="-127"/>
              <a:ea typeface="HY견고딕" pitchFamily="18" charset="-127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31816522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bg1"/>
        </a:solidFill>
        <a:ln w="9525">
          <a:solidFill>
            <a:schemeClr val="tx1"/>
          </a:solidFill>
        </a:ln>
      </a:spPr>
      <a:bodyPr rtlCol="0" anchor="ctr"/>
      <a:lstStyle>
        <a:defPPr algn="ctr">
          <a:defRPr sz="2000" dirty="0" smtClean="0">
            <a:solidFill>
              <a:schemeClr val="tx1"/>
            </a:solidFill>
            <a:latin typeface="Arial Unicode MS" pitchFamily="50" charset="-127"/>
            <a:ea typeface="Arial Unicode MS" pitchFamily="50" charset="-127"/>
            <a:cs typeface="Arial Unicode MS" pitchFamily="50" charset="-127"/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>
          <a:headEnd type="none"/>
          <a:tailEnd type="none"/>
        </a:ln>
      </a:spPr>
      <a:bodyPr/>
      <a:lstStyle/>
      <a:style>
        <a:lnRef idx="1">
          <a:schemeClr val="dk1"/>
        </a:lnRef>
        <a:fillRef idx="0">
          <a:schemeClr val="dk1"/>
        </a:fillRef>
        <a:effectRef idx="0">
          <a:schemeClr val="dk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1_Office 테마">
  <a:themeElements>
    <a:clrScheme name="사용자 지정 7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EBDDC3"/>
      </a:hlink>
      <a:folHlink>
        <a:srgbClr val="B29C93"/>
      </a:folHlink>
    </a:clrScheme>
    <a:fontScheme name="나눔고딕">
      <a:majorFont>
        <a:latin typeface="나눔고딕"/>
        <a:ea typeface="나눔고딕"/>
        <a:cs typeface=""/>
      </a:majorFont>
      <a:minorFont>
        <a:latin typeface="나눔고딕"/>
        <a:ea typeface="나눔고딕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76892</TotalTime>
  <Words>656</Words>
  <Application>Microsoft Office PowerPoint</Application>
  <PresentationFormat>화면 슬라이드 쇼(4:3)</PresentationFormat>
  <Paragraphs>138</Paragraphs>
  <Slides>25</Slides>
  <Notes>1</Notes>
  <HiddenSlides>0</HiddenSlides>
  <MMClips>0</MMClips>
  <ScaleCrop>false</ScaleCrop>
  <HeadingPairs>
    <vt:vector size="4" baseType="variant">
      <vt:variant>
        <vt:lpstr>테마</vt:lpstr>
      </vt:variant>
      <vt:variant>
        <vt:i4>2</vt:i4>
      </vt:variant>
      <vt:variant>
        <vt:lpstr>슬라이드 제목</vt:lpstr>
      </vt:variant>
      <vt:variant>
        <vt:i4>25</vt:i4>
      </vt:variant>
    </vt:vector>
  </HeadingPairs>
  <TitlesOfParts>
    <vt:vector size="27" baseType="lpstr">
      <vt:lpstr>Office 테마</vt:lpstr>
      <vt:lpstr>1_Office 테마</vt:lpstr>
      <vt:lpstr>Internet of Things (IoT)  CSED 490K Course Introduction</vt:lpstr>
      <vt:lpstr>Table of  Contents</vt:lpstr>
      <vt:lpstr>Administrative Matters</vt:lpstr>
      <vt:lpstr>Lectures</vt:lpstr>
      <vt:lpstr>How to Share Lecture/Project Materials</vt:lpstr>
      <vt:lpstr>How to Communicate with me via</vt:lpstr>
      <vt:lpstr>How to Communicate with the Class</vt:lpstr>
      <vt:lpstr>Lecture Assistant</vt:lpstr>
      <vt:lpstr>Introduction to IoT</vt:lpstr>
      <vt:lpstr>IoT</vt:lpstr>
      <vt:lpstr>What is Internet of Things (IoT) - 1</vt:lpstr>
      <vt:lpstr>What is Internet of Things (IoT) - 2</vt:lpstr>
      <vt:lpstr>What is Internet of Things (IoT) - 3</vt:lpstr>
      <vt:lpstr>IoT Architecture</vt:lpstr>
      <vt:lpstr>IoT Architecture</vt:lpstr>
      <vt:lpstr>IoT Architecture</vt:lpstr>
      <vt:lpstr>Architecture for Open IoT Services</vt:lpstr>
      <vt:lpstr>Introductory Videos</vt:lpstr>
      <vt:lpstr>What are the major components of IoT?</vt:lpstr>
      <vt:lpstr>Communication Technologies for IoT</vt:lpstr>
      <vt:lpstr>Terminologies similar to IoT</vt:lpstr>
      <vt:lpstr>Discussions</vt:lpstr>
      <vt:lpstr>Course Assignments</vt:lpstr>
      <vt:lpstr>Term Project</vt:lpstr>
      <vt:lpstr>PowerPoint 프레젠테이션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dpnm</dc:creator>
  <cp:lastModifiedBy>user</cp:lastModifiedBy>
  <cp:revision>2759</cp:revision>
  <dcterms:created xsi:type="dcterms:W3CDTF">2008-03-17T04:00:27Z</dcterms:created>
  <dcterms:modified xsi:type="dcterms:W3CDTF">2015-08-31T13:44:48Z</dcterms:modified>
</cp:coreProperties>
</file>