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341" r:id="rId4"/>
    <p:sldId id="342" r:id="rId5"/>
    <p:sldId id="343" r:id="rId6"/>
    <p:sldId id="371" r:id="rId7"/>
    <p:sldId id="347" r:id="rId8"/>
    <p:sldId id="372" r:id="rId9"/>
    <p:sldId id="373" r:id="rId10"/>
    <p:sldId id="348" r:id="rId11"/>
    <p:sldId id="375" r:id="rId12"/>
    <p:sldId id="392" r:id="rId13"/>
    <p:sldId id="350" r:id="rId14"/>
    <p:sldId id="349" r:id="rId15"/>
    <p:sldId id="395" r:id="rId16"/>
    <p:sldId id="379" r:id="rId17"/>
    <p:sldId id="378" r:id="rId18"/>
    <p:sldId id="351" r:id="rId19"/>
    <p:sldId id="352" r:id="rId20"/>
    <p:sldId id="353" r:id="rId21"/>
    <p:sldId id="396" r:id="rId22"/>
    <p:sldId id="388" r:id="rId23"/>
    <p:sldId id="389" r:id="rId24"/>
    <p:sldId id="354" r:id="rId25"/>
    <p:sldId id="355" r:id="rId26"/>
    <p:sldId id="356" r:id="rId27"/>
    <p:sldId id="357" r:id="rId28"/>
    <p:sldId id="358" r:id="rId29"/>
    <p:sldId id="359" r:id="rId30"/>
    <p:sldId id="361" r:id="rId31"/>
    <p:sldId id="387" r:id="rId32"/>
    <p:sldId id="380" r:id="rId33"/>
    <p:sldId id="381" r:id="rId34"/>
    <p:sldId id="383" r:id="rId35"/>
    <p:sldId id="384" r:id="rId36"/>
    <p:sldId id="385" r:id="rId37"/>
    <p:sldId id="364" r:id="rId38"/>
    <p:sldId id="365" r:id="rId39"/>
    <p:sldId id="362" r:id="rId40"/>
    <p:sldId id="367" r:id="rId41"/>
    <p:sldId id="390" r:id="rId42"/>
    <p:sldId id="391" r:id="rId43"/>
    <p:sldId id="397" r:id="rId44"/>
    <p:sldId id="398" r:id="rId45"/>
    <p:sldId id="275" r:id="rId46"/>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어두운 스타일 2 - 강조 5/강조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보통 스타일 4 - 강조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보통 스타일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9821" autoAdjust="0"/>
  </p:normalViewPr>
  <p:slideViewPr>
    <p:cSldViewPr snapToGrid="0">
      <p:cViewPr>
        <p:scale>
          <a:sx n="70" d="100"/>
          <a:sy n="70" d="100"/>
        </p:scale>
        <p:origin x="-444" y="-16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A04DB-6FAF-460E-9252-4298DCD25464}" type="datetimeFigureOut">
              <a:rPr lang="ko-KR" altLang="en-US" smtClean="0"/>
              <a:t>2015-04-07</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D8E0D0-ED37-47D0-A668-730BD6EF3151}" type="slidenum">
              <a:rPr lang="ko-KR" altLang="en-US" smtClean="0"/>
              <a:t>‹#›</a:t>
            </a:fld>
            <a:endParaRPr lang="ko-KR" altLang="en-US"/>
          </a:p>
        </p:txBody>
      </p:sp>
    </p:spTree>
    <p:extLst>
      <p:ext uri="{BB962C8B-B14F-4D97-AF65-F5344CB8AC3E}">
        <p14:creationId xmlns:p14="http://schemas.microsoft.com/office/powerpoint/2010/main" val="38951959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OpenFlow</a:t>
            </a:r>
            <a:r>
              <a:rPr lang="en-US" altLang="ko-KR" baseline="0" dirty="0" smtClean="0"/>
              <a:t> </a:t>
            </a:r>
            <a:r>
              <a:rPr lang="en-US" altLang="ko-KR" dirty="0" smtClean="0"/>
              <a:t>1.5</a:t>
            </a:r>
          </a:p>
          <a:p>
            <a:r>
              <a:rPr lang="en-US" altLang="ko-KR" dirty="0" smtClean="0"/>
              <a:t>Egress table: In previous versions of the specification, all processing was done in the context of the input port.</a:t>
            </a:r>
          </a:p>
          <a:p>
            <a:r>
              <a:rPr lang="en-US" altLang="ko-KR" dirty="0" smtClean="0"/>
              <a:t>Version 1.5 introduces Egress Tables, enabling processing to be done in the context of the output port</a:t>
            </a:r>
          </a:p>
          <a:p>
            <a:r>
              <a:rPr lang="en-US" altLang="ko-KR" dirty="0" smtClean="0"/>
              <a:t>(EXT-306). When a packet is output to a port, it will start processing at the first egress table where</a:t>
            </a:r>
          </a:p>
          <a:p>
            <a:r>
              <a:rPr lang="en-US" altLang="ko-KR" dirty="0" smtClean="0"/>
              <a:t>flow entries can define processing and redirect the packet to other egress tables.</a:t>
            </a:r>
          </a:p>
          <a:p>
            <a:endParaRPr lang="en-US" altLang="ko-KR" dirty="0" smtClean="0"/>
          </a:p>
          <a:p>
            <a:r>
              <a:rPr lang="en-US" altLang="ko-KR" dirty="0" smtClean="0"/>
              <a:t>Packet Type Aware Pipeline: In previous versions of the specification, all packets must be Ethernet packets. Version 1.5 introduces a packet aware pipeline, enabling processing of other types of packets, such as IP packets or PPP packets (EXT-112). A new OXM pipeline field identifies the packet type. The packet type is defined in an extensible manner, it uses multiple namespaces defined by other standard and allow experimenter packet types.</a:t>
            </a:r>
          </a:p>
          <a:p>
            <a:endParaRPr lang="en-US" altLang="ko-KR" dirty="0" smtClean="0"/>
          </a:p>
          <a:p>
            <a:r>
              <a:rPr lang="en-US" altLang="ko-KR" dirty="0" smtClean="0"/>
              <a:t>Flow Entry Statistic Trigger: Polling flow entry statistics can induce high overhead and utilization for the switch. A new statistics trigger mechanism enable statistics to be automatically sent to the controller based on various statistics thresholds.</a:t>
            </a:r>
          </a:p>
          <a:p>
            <a:endParaRPr lang="ko-KR" altLang="en-US" dirty="0"/>
          </a:p>
        </p:txBody>
      </p:sp>
      <p:sp>
        <p:nvSpPr>
          <p:cNvPr id="4" name="슬라이드 번호 개체 틀 3"/>
          <p:cNvSpPr>
            <a:spLocks noGrp="1"/>
          </p:cNvSpPr>
          <p:nvPr>
            <p:ph type="sldNum" sz="quarter" idx="10"/>
          </p:nvPr>
        </p:nvSpPr>
        <p:spPr/>
        <p:txBody>
          <a:bodyPr/>
          <a:lstStyle/>
          <a:p>
            <a:fld id="{84D8E0D0-ED37-47D0-A668-730BD6EF3151}" type="slidenum">
              <a:rPr lang="ko-KR" altLang="en-US" smtClean="0"/>
              <a:t>10</a:t>
            </a:fld>
            <a:endParaRPr lang="ko-KR" altLang="en-US"/>
          </a:p>
        </p:txBody>
      </p:sp>
    </p:spTree>
    <p:extLst>
      <p:ext uri="{BB962C8B-B14F-4D97-AF65-F5344CB8AC3E}">
        <p14:creationId xmlns:p14="http://schemas.microsoft.com/office/powerpoint/2010/main" val="1018388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84D8E0D0-ED37-47D0-A668-730BD6EF3151}" type="slidenum">
              <a:rPr lang="ko-KR" altLang="en-US" smtClean="0"/>
              <a:t>15</a:t>
            </a:fld>
            <a:endParaRPr lang="ko-KR" altLang="en-US"/>
          </a:p>
        </p:txBody>
      </p:sp>
    </p:spTree>
    <p:extLst>
      <p:ext uri="{BB962C8B-B14F-4D97-AF65-F5344CB8AC3E}">
        <p14:creationId xmlns:p14="http://schemas.microsoft.com/office/powerpoint/2010/main" val="192165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smtClean="0"/>
              <a:t>OpenFlow</a:t>
            </a:r>
            <a:r>
              <a:rPr lang="en-US" altLang="ko-KR" baseline="0" dirty="0" smtClean="0"/>
              <a:t> Switch </a:t>
            </a:r>
            <a:r>
              <a:rPr lang="ko-KR" altLang="en-US" baseline="0" dirty="0" smtClean="0"/>
              <a:t>포트의 </a:t>
            </a:r>
            <a:r>
              <a:rPr lang="en-US" altLang="ko-KR" baseline="0" dirty="0" smtClean="0"/>
              <a:t>status </a:t>
            </a:r>
            <a:r>
              <a:rPr lang="ko-KR" altLang="en-US" baseline="0" dirty="0" smtClean="0"/>
              <a:t>정보를 스위치에서 </a:t>
            </a:r>
            <a:r>
              <a:rPr lang="en-US" altLang="ko-KR" baseline="0" dirty="0" smtClean="0"/>
              <a:t>Controller</a:t>
            </a:r>
            <a:r>
              <a:rPr lang="ko-KR" altLang="en-US" baseline="0" dirty="0" smtClean="0"/>
              <a:t>에 보내면서 </a:t>
            </a:r>
            <a:r>
              <a:rPr lang="en-US" altLang="ko-KR" baseline="0" dirty="0" smtClean="0"/>
              <a:t>Topology Discovery</a:t>
            </a:r>
            <a:r>
              <a:rPr lang="ko-KR" altLang="en-US" baseline="0" dirty="0" smtClean="0"/>
              <a:t>가 이루어진다</a:t>
            </a:r>
            <a:r>
              <a:rPr lang="en-US" altLang="ko-KR" baseline="0" dirty="0" smtClean="0"/>
              <a:t>.</a:t>
            </a:r>
          </a:p>
          <a:p>
            <a:pPr marL="228600" indent="-228600">
              <a:buAutoNum type="arabicPeriod"/>
            </a:pPr>
            <a:r>
              <a:rPr lang="ko-KR" altLang="en-US" baseline="0" dirty="0" smtClean="0"/>
              <a:t>스위치의 포트가 </a:t>
            </a:r>
            <a:r>
              <a:rPr lang="en-US" altLang="ko-KR" baseline="0" dirty="0" smtClean="0"/>
              <a:t>Down</a:t>
            </a:r>
            <a:r>
              <a:rPr lang="ko-KR" altLang="en-US" baseline="0" dirty="0" smtClean="0"/>
              <a:t>에서 </a:t>
            </a:r>
            <a:r>
              <a:rPr lang="en-US" altLang="ko-KR" baseline="0" dirty="0" smtClean="0"/>
              <a:t>Up</a:t>
            </a:r>
            <a:r>
              <a:rPr lang="ko-KR" altLang="en-US" baseline="0" dirty="0" smtClean="0"/>
              <a:t>으로 변경된다</a:t>
            </a:r>
            <a:r>
              <a:rPr lang="en-US" altLang="ko-KR" baseline="0" dirty="0" smtClean="0"/>
              <a:t>.</a:t>
            </a:r>
          </a:p>
          <a:p>
            <a:pPr marL="228600" indent="-228600">
              <a:buAutoNum type="arabicPeriod"/>
            </a:pPr>
            <a:r>
              <a:rPr lang="ko-KR" altLang="en-US" baseline="0" dirty="0" smtClean="0"/>
              <a:t>이 포트의 변경 사항을 </a:t>
            </a:r>
            <a:r>
              <a:rPr lang="en-US" altLang="ko-KR" baseline="0" dirty="0" smtClean="0"/>
              <a:t>Switch</a:t>
            </a:r>
            <a:r>
              <a:rPr lang="ko-KR" altLang="en-US" baseline="0" dirty="0" smtClean="0"/>
              <a:t>에서 </a:t>
            </a:r>
            <a:r>
              <a:rPr lang="en-US" altLang="ko-KR" baseline="0" dirty="0" smtClean="0"/>
              <a:t>Controller</a:t>
            </a:r>
            <a:r>
              <a:rPr lang="ko-KR" altLang="en-US" baseline="0" dirty="0" smtClean="0"/>
              <a:t>에 보낸다</a:t>
            </a:r>
            <a:r>
              <a:rPr lang="en-US" altLang="ko-KR" baseline="0" dirty="0" smtClean="0"/>
              <a:t>.</a:t>
            </a:r>
          </a:p>
          <a:p>
            <a:pPr marL="228600" indent="-228600">
              <a:buAutoNum type="arabicPeriod"/>
            </a:pPr>
            <a:r>
              <a:rPr lang="en-US" altLang="ko-KR" baseline="0" dirty="0" smtClean="0"/>
              <a:t>Controller</a:t>
            </a:r>
            <a:r>
              <a:rPr lang="ko-KR" altLang="en-US" baseline="0" dirty="0" smtClean="0"/>
              <a:t>는 </a:t>
            </a:r>
            <a:r>
              <a:rPr lang="en-US" altLang="ko-KR" baseline="0" dirty="0" smtClean="0"/>
              <a:t>LLDP</a:t>
            </a:r>
            <a:r>
              <a:rPr lang="ko-KR" altLang="en-US" baseline="0" dirty="0" smtClean="0"/>
              <a:t>가 </a:t>
            </a:r>
            <a:r>
              <a:rPr lang="en-US" altLang="ko-KR" baseline="0" dirty="0" smtClean="0"/>
              <a:t>Switch</a:t>
            </a:r>
            <a:r>
              <a:rPr lang="ko-KR" altLang="en-US" baseline="0" dirty="0" smtClean="0"/>
              <a:t>의 변경된 포트를 통해 전송되도록 </a:t>
            </a:r>
            <a:r>
              <a:rPr lang="en-US" altLang="ko-KR" baseline="0" dirty="0" smtClean="0"/>
              <a:t>Packet Out Message</a:t>
            </a:r>
            <a:r>
              <a:rPr lang="ko-KR" altLang="en-US" baseline="0" dirty="0" smtClean="0"/>
              <a:t>로 생성하여 전송한다</a:t>
            </a:r>
            <a:r>
              <a:rPr lang="en-US" altLang="ko-KR" baseline="0" dirty="0" smtClean="0"/>
              <a:t>.</a:t>
            </a:r>
          </a:p>
          <a:p>
            <a:pPr marL="228600" indent="-228600">
              <a:buAutoNum type="arabicPeriod"/>
            </a:pPr>
            <a:r>
              <a:rPr lang="ko-KR" altLang="en-US" baseline="0" dirty="0" smtClean="0"/>
              <a:t>이것을 수신한 </a:t>
            </a:r>
            <a:r>
              <a:rPr lang="en-US" altLang="ko-KR" baseline="0" dirty="0" smtClean="0"/>
              <a:t>Switch</a:t>
            </a:r>
            <a:r>
              <a:rPr lang="ko-KR" altLang="en-US" baseline="0" dirty="0" smtClean="0"/>
              <a:t>는 </a:t>
            </a:r>
            <a:r>
              <a:rPr lang="en-US" altLang="ko-KR" baseline="0" dirty="0" smtClean="0"/>
              <a:t>Packet Out Message</a:t>
            </a:r>
            <a:r>
              <a:rPr lang="ko-KR" altLang="en-US" baseline="0" dirty="0" smtClean="0"/>
              <a:t>에 담긴 </a:t>
            </a:r>
            <a:r>
              <a:rPr lang="en-US" altLang="ko-KR" baseline="0" dirty="0" smtClean="0"/>
              <a:t>LLDP</a:t>
            </a:r>
            <a:r>
              <a:rPr lang="ko-KR" altLang="en-US" baseline="0" dirty="0" smtClean="0"/>
              <a:t>를 인접한 </a:t>
            </a:r>
            <a:r>
              <a:rPr lang="en-US" altLang="ko-KR" baseline="0" dirty="0" smtClean="0"/>
              <a:t>Switch</a:t>
            </a:r>
            <a:r>
              <a:rPr lang="ko-KR" altLang="en-US" baseline="0" dirty="0" smtClean="0"/>
              <a:t>에 전달한다</a:t>
            </a:r>
            <a:r>
              <a:rPr lang="en-US" altLang="ko-KR" baseline="0" dirty="0" smtClean="0"/>
              <a:t>.</a:t>
            </a:r>
          </a:p>
          <a:p>
            <a:pPr marL="228600" indent="-228600">
              <a:buAutoNum type="arabicPeriod"/>
            </a:pPr>
            <a:r>
              <a:rPr lang="en-US" altLang="ko-KR" baseline="0" dirty="0" smtClean="0"/>
              <a:t>LLDP</a:t>
            </a:r>
            <a:r>
              <a:rPr lang="ko-KR" altLang="en-US" baseline="0" dirty="0" smtClean="0"/>
              <a:t>를 받은 인접한 </a:t>
            </a:r>
            <a:r>
              <a:rPr lang="en-US" altLang="ko-KR" baseline="0" dirty="0" smtClean="0"/>
              <a:t>Switch</a:t>
            </a:r>
            <a:r>
              <a:rPr lang="ko-KR" altLang="en-US" baseline="0" dirty="0" smtClean="0"/>
              <a:t>는 해당 </a:t>
            </a:r>
            <a:r>
              <a:rPr lang="en-US" altLang="ko-KR" baseline="0" dirty="0" smtClean="0"/>
              <a:t>LLDP</a:t>
            </a:r>
            <a:r>
              <a:rPr lang="ko-KR" altLang="en-US" baseline="0" dirty="0" smtClean="0"/>
              <a:t>를 어떻게 처리해야 할지를 모르기 때문에 이 </a:t>
            </a:r>
            <a:r>
              <a:rPr lang="en-US" altLang="ko-KR" baseline="0" dirty="0" smtClean="0"/>
              <a:t>Packet</a:t>
            </a:r>
            <a:r>
              <a:rPr lang="ko-KR" altLang="en-US" baseline="0" dirty="0" smtClean="0"/>
              <a:t>을 </a:t>
            </a:r>
            <a:r>
              <a:rPr lang="en-US" altLang="ko-KR" baseline="0" dirty="0" smtClean="0"/>
              <a:t>Controller</a:t>
            </a:r>
            <a:r>
              <a:rPr lang="ko-KR" altLang="en-US" baseline="0" dirty="0" smtClean="0"/>
              <a:t>에 </a:t>
            </a:r>
            <a:r>
              <a:rPr lang="en-US" altLang="ko-KR" baseline="0" dirty="0" smtClean="0"/>
              <a:t>Packet In Message </a:t>
            </a:r>
            <a:r>
              <a:rPr lang="ko-KR" altLang="en-US" baseline="0" dirty="0" smtClean="0"/>
              <a:t>형태로 보낸다</a:t>
            </a:r>
            <a:r>
              <a:rPr lang="en-US" altLang="ko-KR" baseline="0" dirty="0" smtClean="0"/>
              <a:t>.</a:t>
            </a:r>
          </a:p>
          <a:p>
            <a:pPr marL="228600" indent="-228600">
              <a:buAutoNum type="arabicPeriod"/>
            </a:pPr>
            <a:r>
              <a:rPr lang="en-US" altLang="ko-KR" baseline="0" dirty="0" smtClean="0"/>
              <a:t>Controller</a:t>
            </a:r>
            <a:r>
              <a:rPr lang="ko-KR" altLang="en-US" baseline="0" dirty="0" smtClean="0"/>
              <a:t>는 이를 통해 스위치 간 연결 정보를 확인한다</a:t>
            </a:r>
            <a:r>
              <a:rPr lang="en-US" altLang="ko-KR" baseline="0" dirty="0" smtClean="0"/>
              <a:t>.</a:t>
            </a:r>
          </a:p>
          <a:p>
            <a:pPr marL="228600" indent="-228600">
              <a:buAutoNum type="arabicPeriod"/>
            </a:pPr>
            <a:endParaRPr lang="ko-KR" altLang="en-US" dirty="0"/>
          </a:p>
        </p:txBody>
      </p:sp>
      <p:sp>
        <p:nvSpPr>
          <p:cNvPr id="4" name="슬라이드 번호 개체 틀 3"/>
          <p:cNvSpPr>
            <a:spLocks noGrp="1"/>
          </p:cNvSpPr>
          <p:nvPr>
            <p:ph type="sldNum" sz="quarter" idx="10"/>
          </p:nvPr>
        </p:nvSpPr>
        <p:spPr/>
        <p:txBody>
          <a:bodyPr/>
          <a:lstStyle/>
          <a:p>
            <a:fld id="{84D8E0D0-ED37-47D0-A668-730BD6EF3151}" type="slidenum">
              <a:rPr lang="ko-KR" altLang="en-US" smtClean="0"/>
              <a:t>31</a:t>
            </a:fld>
            <a:endParaRPr lang="ko-KR" altLang="en-US"/>
          </a:p>
        </p:txBody>
      </p:sp>
    </p:spTree>
    <p:extLst>
      <p:ext uri="{BB962C8B-B14F-4D97-AF65-F5344CB8AC3E}">
        <p14:creationId xmlns:p14="http://schemas.microsoft.com/office/powerpoint/2010/main" val="2897606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essence, Software-defined networking (SDN) is an approach to building data networking equipment and software that separates and abstracts elements of these systems. It does this by decoupling the control plane and data plane from each other, such that the control plane resides centrally and the forwarding components remain distributed. The control plane interacts both northbound and southbound. In the northbound direction the control plane provides a common abstracted view of the network to higher-level applications and programs using APIs. In the southbound direction the control plane programs the forwarding behavior, using device level APIs, of the physical network equipment distributed around the network.</a:t>
            </a:r>
          </a:p>
          <a:p>
            <a:endParaRPr lang="en-US" altLang="ko-KR" dirty="0" smtClean="0"/>
          </a:p>
          <a:p>
            <a:r>
              <a:rPr lang="en-US" altLang="ko-KR" dirty="0" smtClean="0"/>
              <a:t>Thus, NFV is not dependent on SDN or SDN concepts. It is entirely possible to implement a virtualized network function (VNF) as a standalone entity using existing networking and orchestration paradigms. However, there are inherent benefits in leveraging SDN concepts to implement and manage an NFV infrastructure, particularly when looking at the management and orchestration of VNFs, and that's why multivendor platforms are being defined that incorporate SDN and NFV in concerted ecosystems.[12]</a:t>
            </a:r>
          </a:p>
          <a:p>
            <a:endParaRPr lang="en-US" altLang="ko-KR" dirty="0" smtClean="0"/>
          </a:p>
          <a:p>
            <a:r>
              <a:rPr lang="en-US" altLang="ko-KR" dirty="0" smtClean="0"/>
              <a:t>An NFV infrastructure is more than simply adapting existing network applications to run on x86 technology. It needs a central orchestration and management system that takes operator requests associated with a VNF, translates them into the appropriate compute, storage and network configuration needed to bring the VNF into operation. Once in operation, the VNF potentially needs to be monitored for capacity and utilization and adapted if necessary.</a:t>
            </a:r>
          </a:p>
          <a:p>
            <a:endParaRPr lang="en-US" altLang="ko-KR" dirty="0" smtClean="0"/>
          </a:p>
          <a:p>
            <a:r>
              <a:rPr lang="en-US" altLang="ko-KR" dirty="0" smtClean="0"/>
              <a:t>All these functions can be accomplished using SDN concepts and NFV could be considered one of the primary SDN use cases in service provider environments. It is also apparent that many SDN use-cases could incorporate concepts introduced in the NFV initiative. Examples include where the centralized controller is controlling a distributed forwarding function that could in fact be also visualized on existing compute or routing equipment.</a:t>
            </a:r>
            <a:endParaRPr lang="ko-KR" altLang="en-US" dirty="0"/>
          </a:p>
        </p:txBody>
      </p:sp>
      <p:sp>
        <p:nvSpPr>
          <p:cNvPr id="4" name="슬라이드 번호 개체 틀 3"/>
          <p:cNvSpPr>
            <a:spLocks noGrp="1"/>
          </p:cNvSpPr>
          <p:nvPr>
            <p:ph type="sldNum" sz="quarter" idx="10"/>
          </p:nvPr>
        </p:nvSpPr>
        <p:spPr/>
        <p:txBody>
          <a:bodyPr/>
          <a:lstStyle/>
          <a:p>
            <a:fld id="{84D8E0D0-ED37-47D0-A668-730BD6EF3151}" type="slidenum">
              <a:rPr lang="ko-KR" altLang="en-US" smtClean="0"/>
              <a:t>41</a:t>
            </a:fld>
            <a:endParaRPr lang="ko-KR" altLang="en-US"/>
          </a:p>
        </p:txBody>
      </p:sp>
    </p:spTree>
    <p:extLst>
      <p:ext uri="{BB962C8B-B14F-4D97-AF65-F5344CB8AC3E}">
        <p14:creationId xmlns:p14="http://schemas.microsoft.com/office/powerpoint/2010/main" val="380308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MTTR: Mean time to repair</a:t>
            </a:r>
          </a:p>
          <a:p>
            <a:r>
              <a:rPr lang="en-US" altLang="ko-KR" dirty="0" smtClean="0"/>
              <a:t>A basic measure of the maintainability</a:t>
            </a:r>
            <a:r>
              <a:rPr lang="en-US" altLang="ko-KR" baseline="0" dirty="0" smtClean="0"/>
              <a:t> of repairable items. It represents the average time required to repair a failed component or device.</a:t>
            </a:r>
            <a:endParaRPr lang="ko-KR" altLang="en-US" dirty="0"/>
          </a:p>
        </p:txBody>
      </p:sp>
      <p:sp>
        <p:nvSpPr>
          <p:cNvPr id="4" name="슬라이드 번호 개체 틀 3"/>
          <p:cNvSpPr>
            <a:spLocks noGrp="1"/>
          </p:cNvSpPr>
          <p:nvPr>
            <p:ph type="sldNum" sz="quarter" idx="10"/>
          </p:nvPr>
        </p:nvSpPr>
        <p:spPr/>
        <p:txBody>
          <a:bodyPr/>
          <a:lstStyle/>
          <a:p>
            <a:fld id="{84D8E0D0-ED37-47D0-A668-730BD6EF3151}" type="slidenum">
              <a:rPr lang="ko-KR" altLang="en-US" smtClean="0"/>
              <a:t>44</a:t>
            </a:fld>
            <a:endParaRPr lang="ko-KR" altLang="en-US"/>
          </a:p>
        </p:txBody>
      </p:sp>
    </p:spTree>
    <p:extLst>
      <p:ext uri="{BB962C8B-B14F-4D97-AF65-F5344CB8AC3E}">
        <p14:creationId xmlns:p14="http://schemas.microsoft.com/office/powerpoint/2010/main" val="3270235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oundRect">
            <a:avLst/>
          </a:prstGeom>
          <a:solidFill>
            <a:schemeClr val="accent3">
              <a:lumMod val="60000"/>
              <a:lumOff val="40000"/>
              <a:alpha val="20000"/>
            </a:schemeClr>
          </a:solidFill>
        </p:spPr>
        <p:txBody>
          <a:bodyPr anchor="ctr">
            <a:normAutofit/>
          </a:bodyPr>
          <a:lstStyle>
            <a:lvl1pPr algn="ctr">
              <a:defRPr sz="4800" b="1" cap="none" spc="0">
                <a:ln w="9525">
                  <a:solidFill>
                    <a:schemeClr val="bg1"/>
                  </a:solidFill>
                  <a:prstDash val="solid"/>
                </a:ln>
                <a:solidFill>
                  <a:schemeClr val="accent3">
                    <a:lumMod val="75000"/>
                  </a:schemeClr>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defRPr>
            </a:lvl1pPr>
          </a:lstStyle>
          <a:p>
            <a:r>
              <a:rPr lang="ko-KR" altLang="en-US" dirty="0" smtClean="0"/>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smtClean="0"/>
              <a:t>마스터 부제목 스타일 편집</a:t>
            </a:r>
            <a:endParaRPr lang="en-US" dirty="0"/>
          </a:p>
        </p:txBody>
      </p:sp>
      <p:sp>
        <p:nvSpPr>
          <p:cNvPr id="8" name="Rectangle 8"/>
          <p:cNvSpPr>
            <a:spLocks noChangeArrowheads="1"/>
          </p:cNvSpPr>
          <p:nvPr userDrawn="1"/>
        </p:nvSpPr>
        <p:spPr bwMode="auto">
          <a:xfrm>
            <a:off x="0" y="6572248"/>
            <a:ext cx="9144000" cy="285752"/>
          </a:xfrm>
          <a:prstGeom prst="rect">
            <a:avLst/>
          </a:prstGeom>
          <a:solidFill>
            <a:schemeClr val="accent3">
              <a:lumMod val="75000"/>
              <a:alpha val="50000"/>
            </a:schemeClr>
          </a:solidFill>
          <a:ln w="9525" algn="ctr">
            <a:noFill/>
            <a:miter lim="800000"/>
            <a:headEnd/>
            <a:tailEnd/>
          </a:ln>
          <a:effectLst/>
        </p:spPr>
        <p:txBody>
          <a:bodyPr wrap="none" anchor="ctr"/>
          <a:lstStyle/>
          <a:p>
            <a:pPr algn="r">
              <a:defRPr/>
            </a:pPr>
            <a:r>
              <a:rPr kumimoji="0" lang="en-US" altLang="ko-KR" sz="1400" b="1" dirty="0" smtClean="0">
                <a:solidFill>
                  <a:schemeClr val="bg1"/>
                </a:solidFill>
                <a:latin typeface="Arial" pitchFamily="34" charset="0"/>
                <a:ea typeface="HY헤드라인M" pitchFamily="18" charset="-127"/>
                <a:cs typeface="맑은 고딕"/>
              </a:rPr>
              <a:t>POSTECH  	  	                          	</a:t>
            </a:r>
            <a:r>
              <a:rPr kumimoji="0" lang="en-US" altLang="ko-KR" sz="1400" b="1" baseline="0" dirty="0" smtClean="0">
                <a:solidFill>
                  <a:schemeClr val="bg1"/>
                </a:solidFill>
                <a:latin typeface="Arial" pitchFamily="34" charset="0"/>
                <a:ea typeface="HY헤드라인M" pitchFamily="18" charset="-127"/>
                <a:cs typeface="맑은 고딕"/>
              </a:rPr>
              <a:t>                   </a:t>
            </a:r>
            <a:r>
              <a:rPr kumimoji="0" lang="en-US" altLang="ko-KR" sz="1400" b="1" dirty="0" smtClean="0">
                <a:solidFill>
                  <a:schemeClr val="bg1"/>
                </a:solidFill>
                <a:latin typeface="Arial" pitchFamily="34" charset="0"/>
                <a:ea typeface="HY헤드라인M" pitchFamily="18" charset="-127"/>
                <a:cs typeface="맑은 고딕"/>
              </a:rPr>
              <a:t>		    </a:t>
            </a:r>
            <a:r>
              <a:rPr kumimoji="0" lang="en-US" altLang="ko-KR" sz="1400" b="1" dirty="0">
                <a:solidFill>
                  <a:schemeClr val="bg1"/>
                </a:solidFill>
                <a:latin typeface="Arial" pitchFamily="34" charset="0"/>
                <a:ea typeface="HY헤드라인M" pitchFamily="18" charset="-127"/>
                <a:cs typeface="맑은 고딕"/>
              </a:rPr>
              <a:t>		</a:t>
            </a:r>
            <a:fld id="{B7F5EAC2-D5EC-44B8-ABB9-9CE1C25C642E}" type="slidenum">
              <a:rPr kumimoji="0" lang="en-US" altLang="ko-KR" sz="1400" b="1" smtClean="0">
                <a:solidFill>
                  <a:schemeClr val="bg1"/>
                </a:solidFill>
                <a:latin typeface="Arial" pitchFamily="34" charset="0"/>
                <a:ea typeface="HY헤드라인M" pitchFamily="18" charset="-127"/>
                <a:cs typeface="맑은 고딕"/>
              </a:rPr>
              <a:pPr algn="r">
                <a:defRPr/>
              </a:pPr>
              <a:t>‹#›</a:t>
            </a:fld>
            <a:r>
              <a:rPr kumimoji="0" lang="en-US" altLang="ko-KR" sz="1400" b="1" dirty="0" smtClean="0">
                <a:solidFill>
                  <a:schemeClr val="bg1"/>
                </a:solidFill>
                <a:latin typeface="Arial" pitchFamily="34" charset="0"/>
                <a:ea typeface="HY헤드라인M" pitchFamily="18" charset="-127"/>
                <a:cs typeface="맑은 고딕"/>
              </a:rPr>
              <a:t>/44</a:t>
            </a:r>
            <a:endParaRPr kumimoji="0" lang="ko-KR" altLang="en-US" sz="1400" b="1" dirty="0">
              <a:solidFill>
                <a:schemeClr val="bg1"/>
              </a:solidFill>
              <a:latin typeface="Arial" pitchFamily="34" charset="0"/>
              <a:ea typeface="HY헤드라인M" pitchFamily="18" charset="-127"/>
              <a:cs typeface="맑은 고딕"/>
            </a:endParaRPr>
          </a:p>
        </p:txBody>
      </p:sp>
      <p:sp>
        <p:nvSpPr>
          <p:cNvPr id="9" name="TextBox 8"/>
          <p:cNvSpPr txBox="1"/>
          <p:nvPr userDrawn="1"/>
        </p:nvSpPr>
        <p:spPr>
          <a:xfrm>
            <a:off x="2729444" y="6561235"/>
            <a:ext cx="3685111" cy="307777"/>
          </a:xfrm>
          <a:prstGeom prst="rect">
            <a:avLst/>
          </a:prstGeom>
          <a:noFill/>
        </p:spPr>
        <p:txBody>
          <a:bodyPr wrap="none" rtlCol="0">
            <a:spAutoFit/>
          </a:bodyPr>
          <a:lstStyle/>
          <a:p>
            <a:r>
              <a:rPr lang="en-US" altLang="ko-KR" sz="1400" b="1" dirty="0" smtClean="0">
                <a:solidFill>
                  <a:schemeClr val="bg1"/>
                </a:solidFill>
                <a:latin typeface="Arial" panose="020B0604020202020204" pitchFamily="34" charset="0"/>
                <a:cs typeface="Arial" panose="020B0604020202020204" pitchFamily="34" charset="0"/>
              </a:rPr>
              <a:t>CSED702Y:</a:t>
            </a:r>
            <a:r>
              <a:rPr lang="en-US" altLang="ko-KR" sz="1400" b="1" baseline="0" dirty="0" smtClean="0">
                <a:solidFill>
                  <a:schemeClr val="bg1"/>
                </a:solidFill>
                <a:latin typeface="Arial" panose="020B0604020202020204" pitchFamily="34" charset="0"/>
                <a:cs typeface="Arial" panose="020B0604020202020204" pitchFamily="34" charset="0"/>
              </a:rPr>
              <a:t> </a:t>
            </a:r>
            <a:r>
              <a:rPr lang="en-US" altLang="ko-KR" sz="1400" b="1" dirty="0" smtClean="0">
                <a:solidFill>
                  <a:schemeClr val="bg1"/>
                </a:solidFill>
                <a:latin typeface="Arial" panose="020B0604020202020204" pitchFamily="34" charset="0"/>
                <a:cs typeface="Arial" panose="020B0604020202020204" pitchFamily="34" charset="0"/>
              </a:rPr>
              <a:t>Software Defined Networking</a:t>
            </a:r>
            <a:endParaRPr lang="ko-KR" alt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71977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215338" cy="714355"/>
          </a:xfrm>
          <a:solidFill>
            <a:schemeClr val="accent3">
              <a:lumMod val="60000"/>
              <a:lumOff val="40000"/>
              <a:alpha val="33000"/>
            </a:schemeClr>
          </a:solidFill>
        </p:spPr>
        <p:txBody>
          <a:bodyPr>
            <a:normAutofit/>
          </a:bodyPr>
          <a:lstStyle>
            <a:lvl1pPr>
              <a:defRPr sz="3600" b="1">
                <a:solidFill>
                  <a:schemeClr val="accent3">
                    <a:lumMod val="75000"/>
                  </a:schemeClr>
                </a:solidFill>
                <a:latin typeface="Arial" panose="020B0604020202020204" pitchFamily="34" charset="0"/>
                <a:cs typeface="Arial" panose="020B0604020202020204" pitchFamily="34" charset="0"/>
              </a:defRPr>
            </a:lvl1pPr>
          </a:lstStyle>
          <a:p>
            <a:r>
              <a:rPr lang="ko-KR" altLang="en-US" dirty="0" smtClean="0"/>
              <a:t>마스터 제목 스타일 편집</a:t>
            </a:r>
            <a:endParaRPr lang="en-US" dirty="0"/>
          </a:p>
        </p:txBody>
      </p:sp>
      <p:sp>
        <p:nvSpPr>
          <p:cNvPr id="3" name="Content Placeholder 2"/>
          <p:cNvSpPr>
            <a:spLocks noGrp="1"/>
          </p:cNvSpPr>
          <p:nvPr>
            <p:ph idx="1"/>
          </p:nvPr>
        </p:nvSpPr>
        <p:spPr>
          <a:xfrm>
            <a:off x="315589" y="954860"/>
            <a:ext cx="8512822" cy="5538015"/>
          </a:xfrm>
        </p:spPr>
        <p:txBody>
          <a:bodyPr/>
          <a:lstStyle>
            <a:lvl1pPr marL="449263" indent="-449263">
              <a:buFont typeface="Wingdings" panose="05000000000000000000" pitchFamily="2" charset="2"/>
              <a:buChar char="v"/>
              <a:defRPr b="1">
                <a:solidFill>
                  <a:schemeClr val="accent3">
                    <a:lumMod val="75000"/>
                  </a:schemeClr>
                </a:solidFill>
                <a:latin typeface="Arial" panose="020B0604020202020204" pitchFamily="34" charset="0"/>
                <a:cs typeface="Arial" panose="020B0604020202020204" pitchFamily="34" charset="0"/>
              </a:defRPr>
            </a:lvl1pPr>
            <a:lvl2pPr marL="714375" indent="-265113">
              <a:buFont typeface="Wingdings" panose="05000000000000000000" pitchFamily="2" charset="2"/>
              <a:buChar char="§"/>
              <a:defRPr>
                <a:latin typeface="Arial" panose="020B0604020202020204" pitchFamily="34" charset="0"/>
                <a:cs typeface="Arial" panose="020B0604020202020204" pitchFamily="34" charset="0"/>
              </a:defRPr>
            </a:lvl2pPr>
            <a:lvl3pPr marL="989013" indent="-228600">
              <a:defRPr>
                <a:latin typeface="Arial" panose="020B0604020202020204" pitchFamily="34" charset="0"/>
                <a:cs typeface="Arial" panose="020B0604020202020204" pitchFamily="34" charset="0"/>
              </a:defRPr>
            </a:lvl3pPr>
            <a:lvl4pPr marL="1258888" indent="-228600">
              <a:defRPr>
                <a:latin typeface="Arial" panose="020B0604020202020204" pitchFamily="34" charset="0"/>
                <a:cs typeface="Arial" panose="020B0604020202020204" pitchFamily="34" charset="0"/>
              </a:defRPr>
            </a:lvl4pPr>
            <a:lvl5pPr marL="1527175" indent="-228600">
              <a:defRPr>
                <a:latin typeface="Arial" panose="020B0604020202020204" pitchFamily="34" charset="0"/>
                <a:cs typeface="Arial" panose="020B0604020202020204" pitchFamily="34"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
        <p:nvSpPr>
          <p:cNvPr id="13" name="Rectangle 8"/>
          <p:cNvSpPr>
            <a:spLocks noChangeArrowheads="1"/>
          </p:cNvSpPr>
          <p:nvPr userDrawn="1"/>
        </p:nvSpPr>
        <p:spPr bwMode="auto">
          <a:xfrm>
            <a:off x="0" y="6572248"/>
            <a:ext cx="9144000" cy="285752"/>
          </a:xfrm>
          <a:prstGeom prst="rect">
            <a:avLst/>
          </a:prstGeom>
          <a:solidFill>
            <a:schemeClr val="accent3">
              <a:lumMod val="75000"/>
              <a:alpha val="50000"/>
            </a:schemeClr>
          </a:solidFill>
          <a:ln w="9525" algn="ctr">
            <a:noFill/>
            <a:miter lim="800000"/>
            <a:headEnd/>
            <a:tailEnd/>
          </a:ln>
          <a:effectLst/>
        </p:spPr>
        <p:txBody>
          <a:bodyPr wrap="none" anchor="ctr"/>
          <a:lstStyle/>
          <a:p>
            <a:pPr algn="r">
              <a:defRPr/>
            </a:pPr>
            <a:r>
              <a:rPr kumimoji="0" lang="en-US" altLang="ko-KR" sz="1400" b="1" dirty="0" smtClean="0">
                <a:solidFill>
                  <a:schemeClr val="bg1"/>
                </a:solidFill>
                <a:latin typeface="Arial" pitchFamily="34" charset="0"/>
                <a:ea typeface="HY헤드라인M" pitchFamily="18" charset="-127"/>
                <a:cs typeface="맑은 고딕"/>
              </a:rPr>
              <a:t>POSTECH  	  	                          	</a:t>
            </a:r>
            <a:r>
              <a:rPr kumimoji="0" lang="en-US" altLang="ko-KR" sz="1400" b="1" baseline="0" dirty="0" smtClean="0">
                <a:solidFill>
                  <a:schemeClr val="bg1"/>
                </a:solidFill>
                <a:latin typeface="Arial" pitchFamily="34" charset="0"/>
                <a:ea typeface="HY헤드라인M" pitchFamily="18" charset="-127"/>
                <a:cs typeface="맑은 고딕"/>
              </a:rPr>
              <a:t>                   </a:t>
            </a:r>
            <a:r>
              <a:rPr kumimoji="0" lang="en-US" altLang="ko-KR" sz="1400" b="1" dirty="0" smtClean="0">
                <a:solidFill>
                  <a:schemeClr val="bg1"/>
                </a:solidFill>
                <a:latin typeface="Arial" pitchFamily="34" charset="0"/>
                <a:ea typeface="HY헤드라인M" pitchFamily="18" charset="-127"/>
                <a:cs typeface="맑은 고딕"/>
              </a:rPr>
              <a:t>		    		</a:t>
            </a:r>
            <a:fld id="{B7F5EAC2-D5EC-44B8-ABB9-9CE1C25C642E}" type="slidenum">
              <a:rPr kumimoji="0" lang="en-US" altLang="ko-KR" sz="1400" b="1" smtClean="0">
                <a:solidFill>
                  <a:schemeClr val="bg1"/>
                </a:solidFill>
                <a:latin typeface="Arial" pitchFamily="34" charset="0"/>
                <a:ea typeface="HY헤드라인M" pitchFamily="18" charset="-127"/>
                <a:cs typeface="맑은 고딕"/>
              </a:rPr>
              <a:pPr algn="r">
                <a:defRPr/>
              </a:pPr>
              <a:t>‹#›</a:t>
            </a:fld>
            <a:r>
              <a:rPr kumimoji="0" lang="en-US" altLang="ko-KR" sz="1400" b="1" dirty="0" smtClean="0">
                <a:solidFill>
                  <a:schemeClr val="bg1"/>
                </a:solidFill>
                <a:latin typeface="Arial" pitchFamily="34" charset="0"/>
                <a:ea typeface="HY헤드라인M" pitchFamily="18" charset="-127"/>
                <a:cs typeface="맑은 고딕"/>
              </a:rPr>
              <a:t>/44</a:t>
            </a:r>
            <a:endParaRPr kumimoji="0" lang="ko-KR" altLang="en-US" sz="1400" b="1" dirty="0">
              <a:solidFill>
                <a:schemeClr val="bg1"/>
              </a:solidFill>
              <a:latin typeface="Arial" pitchFamily="34" charset="0"/>
              <a:ea typeface="HY헤드라인M" pitchFamily="18" charset="-127"/>
              <a:cs typeface="맑은 고딕"/>
            </a:endParaRPr>
          </a:p>
        </p:txBody>
      </p:sp>
      <p:sp>
        <p:nvSpPr>
          <p:cNvPr id="11" name="TextBox 10"/>
          <p:cNvSpPr txBox="1"/>
          <p:nvPr userDrawn="1"/>
        </p:nvSpPr>
        <p:spPr>
          <a:xfrm>
            <a:off x="2729444" y="6561235"/>
            <a:ext cx="3685111" cy="307777"/>
          </a:xfrm>
          <a:prstGeom prst="rect">
            <a:avLst/>
          </a:prstGeom>
          <a:noFill/>
        </p:spPr>
        <p:txBody>
          <a:bodyPr wrap="none" rtlCol="0">
            <a:spAutoFit/>
          </a:bodyPr>
          <a:lstStyle/>
          <a:p>
            <a:r>
              <a:rPr lang="en-US" altLang="ko-KR" sz="1400" b="1" dirty="0" smtClean="0">
                <a:solidFill>
                  <a:schemeClr val="bg1"/>
                </a:solidFill>
                <a:latin typeface="Arial" panose="020B0604020202020204" pitchFamily="34" charset="0"/>
                <a:cs typeface="Arial" panose="020B0604020202020204" pitchFamily="34" charset="0"/>
              </a:rPr>
              <a:t>CSED702Y:</a:t>
            </a:r>
            <a:r>
              <a:rPr lang="en-US" altLang="ko-KR" sz="1400" b="1" baseline="0" dirty="0" smtClean="0">
                <a:solidFill>
                  <a:schemeClr val="bg1"/>
                </a:solidFill>
                <a:latin typeface="Arial" panose="020B0604020202020204" pitchFamily="34" charset="0"/>
                <a:cs typeface="Arial" panose="020B0604020202020204" pitchFamily="34" charset="0"/>
              </a:rPr>
              <a:t> </a:t>
            </a:r>
            <a:r>
              <a:rPr lang="en-US" altLang="ko-KR" sz="1400" b="1" dirty="0" smtClean="0">
                <a:solidFill>
                  <a:schemeClr val="bg1"/>
                </a:solidFill>
                <a:latin typeface="Arial" panose="020B0604020202020204" pitchFamily="34" charset="0"/>
                <a:cs typeface="Arial" panose="020B0604020202020204" pitchFamily="34" charset="0"/>
              </a:rPr>
              <a:t>Software Defined Networking</a:t>
            </a:r>
            <a:endParaRPr lang="ko-KR" altLang="en-US" sz="1400" b="1" dirty="0">
              <a:solidFill>
                <a:schemeClr val="bg1"/>
              </a:solidFill>
              <a:latin typeface="Arial" panose="020B0604020202020204" pitchFamily="34" charset="0"/>
              <a:cs typeface="Arial" panose="020B0604020202020204" pitchFamily="34" charset="0"/>
            </a:endParaRPr>
          </a:p>
        </p:txBody>
      </p:sp>
      <p:pic>
        <p:nvPicPr>
          <p:cNvPr id="7" name="Picture 6" descr="http://www.postechvision.org/image/logo/red_3.jpg"/>
          <p:cNvPicPr>
            <a:picLocks noChangeArrowheads="1"/>
          </p:cNvPicPr>
          <p:nvPr userDrawn="1"/>
        </p:nvPicPr>
        <p:blipFill>
          <a:blip r:embed="rId2" cstate="print"/>
          <a:srcRect/>
          <a:stretch>
            <a:fillRect/>
          </a:stretch>
        </p:blipFill>
        <p:spPr bwMode="auto">
          <a:xfrm>
            <a:off x="8215338" y="0"/>
            <a:ext cx="928662" cy="714356"/>
          </a:xfrm>
          <a:prstGeom prst="rect">
            <a:avLst/>
          </a:prstGeom>
          <a:noFill/>
        </p:spPr>
      </p:pic>
    </p:spTree>
    <p:extLst>
      <p:ext uri="{BB962C8B-B14F-4D97-AF65-F5344CB8AC3E}">
        <p14:creationId xmlns:p14="http://schemas.microsoft.com/office/powerpoint/2010/main" val="326786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88BB4203-E702-4B32-84D7-7691D7ECC0B2}" type="datetimeFigureOut">
              <a:rPr lang="ko-KR" altLang="en-US" smtClean="0"/>
              <a:pPr/>
              <a:t>2015-04-07</a:t>
            </a:fld>
            <a:endParaRPr lang="ko-KR"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ltLang="ko-KR" smtClean="0"/>
              <a:t>Project</a:t>
            </a:r>
            <a:endParaRPr lang="ko-KR"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98F36A4-9307-47AA-9694-091A84C67F09}" type="slidenum">
              <a:rPr lang="ko-KR" altLang="en-US" smtClean="0"/>
              <a:pPr/>
              <a:t>‹#›</a:t>
            </a:fld>
            <a:endParaRPr lang="ko-KR" altLang="en-US"/>
          </a:p>
        </p:txBody>
      </p:sp>
    </p:spTree>
    <p:extLst>
      <p:ext uri="{BB962C8B-B14F-4D97-AF65-F5344CB8AC3E}">
        <p14:creationId xmlns:p14="http://schemas.microsoft.com/office/powerpoint/2010/main" val="2109327860"/>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Open_Networking_Foundation" TargetMode="External"/><Relationship Id="rId2" Type="http://schemas.openxmlformats.org/officeDocument/2006/relationships/hyperlink" Target="http://en.wikipedia.org/wiki/Nicir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nternetassignednumbersauthority.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wmf"/></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wmf"/><Relationship Id="rId10" Type="http://schemas.openxmlformats.org/officeDocument/2006/relationships/image" Target="../media/image14.jpeg"/><Relationship Id="rId4" Type="http://schemas.openxmlformats.org/officeDocument/2006/relationships/image" Target="../media/image8.wmf"/><Relationship Id="rId9" Type="http://schemas.openxmlformats.org/officeDocument/2006/relationships/image" Target="../media/image13.jpeg"/></Relationships>
</file>

<file path=ppt/slides/_rels/slide4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wmf"/></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w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4.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png"/><Relationship Id="rId7"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49.jpeg"/><Relationship Id="rId5" Type="http://schemas.openxmlformats.org/officeDocument/2006/relationships/image" Target="../media/image24.png"/><Relationship Id="rId10" Type="http://schemas.openxmlformats.org/officeDocument/2006/relationships/image" Target="../media/image45.wmf"/><Relationship Id="rId4" Type="http://schemas.openxmlformats.org/officeDocument/2006/relationships/image" Target="../media/image10.png"/><Relationship Id="rId9" Type="http://schemas.openxmlformats.org/officeDocument/2006/relationships/image" Target="../media/image48.png"/></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blog.naver.com/PostList.nhn?blogId=netmaniascom&amp;categoryNo=35&amp;from=postList&amp;parentCategoryNo=35" TargetMode="External"/><Relationship Id="rId5" Type="http://schemas.openxmlformats.org/officeDocument/2006/relationships/image" Target="../media/image13.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sz="4000" dirty="0" smtClean="0"/>
              <a:t>Software Defined Networking:</a:t>
            </a:r>
            <a:r>
              <a:rPr lang="en-US" altLang="ko-KR" dirty="0" smtClean="0"/>
              <a:t/>
            </a:r>
            <a:br>
              <a:rPr lang="en-US" altLang="ko-KR" dirty="0" smtClean="0"/>
            </a:br>
            <a:r>
              <a:rPr lang="en-US" altLang="ko-KR" sz="3200" dirty="0" smtClean="0"/>
              <a:t>Introduction to SDN &amp; </a:t>
            </a:r>
            <a:r>
              <a:rPr lang="en-US" altLang="ko-KR" sz="3200" dirty="0" err="1" smtClean="0"/>
              <a:t>OpenFlow</a:t>
            </a:r>
            <a:endParaRPr lang="ko-KR" altLang="en-US" dirty="0"/>
          </a:p>
        </p:txBody>
      </p:sp>
      <p:sp>
        <p:nvSpPr>
          <p:cNvPr id="3" name="부제목 2"/>
          <p:cNvSpPr>
            <a:spLocks noGrp="1"/>
          </p:cNvSpPr>
          <p:nvPr>
            <p:ph type="subTitle" idx="1"/>
          </p:nvPr>
        </p:nvSpPr>
        <p:spPr>
          <a:xfrm>
            <a:off x="1143000" y="3686174"/>
            <a:ext cx="6858000" cy="2838451"/>
          </a:xfrm>
        </p:spPr>
        <p:txBody>
          <a:bodyPr>
            <a:normAutofit fontScale="92500" lnSpcReduction="20000"/>
          </a:bodyPr>
          <a:lstStyle/>
          <a:p>
            <a:r>
              <a:rPr lang="en-US" altLang="ko-KR" sz="3400" b="1" dirty="0" smtClean="0"/>
              <a:t>James Won-Ki Hong</a:t>
            </a:r>
          </a:p>
          <a:p>
            <a:endParaRPr lang="en-US" altLang="ko-KR" dirty="0" smtClean="0"/>
          </a:p>
          <a:p>
            <a:r>
              <a:rPr lang="en-US" altLang="ko-KR" b="1" dirty="0" smtClean="0"/>
              <a:t>Department of Computer Science and Engineering</a:t>
            </a:r>
          </a:p>
          <a:p>
            <a:endParaRPr lang="en-US" altLang="ko-KR" dirty="0"/>
          </a:p>
          <a:p>
            <a:r>
              <a:rPr lang="en-US" altLang="ko-KR" b="1" dirty="0" smtClean="0"/>
              <a:t>POSTECH, Korea</a:t>
            </a:r>
          </a:p>
          <a:p>
            <a:endParaRPr lang="en-US" altLang="ko-KR" dirty="0" smtClean="0"/>
          </a:p>
          <a:p>
            <a:r>
              <a:rPr lang="en-US" altLang="ko-KR" dirty="0" smtClean="0"/>
              <a:t>jwkhong@postech.ac.kr</a:t>
            </a:r>
          </a:p>
          <a:p>
            <a:endParaRPr lang="en-US" altLang="ko-KR" dirty="0"/>
          </a:p>
        </p:txBody>
      </p:sp>
    </p:spTree>
    <p:extLst>
      <p:ext uri="{BB962C8B-B14F-4D97-AF65-F5344CB8AC3E}">
        <p14:creationId xmlns:p14="http://schemas.microsoft.com/office/powerpoint/2010/main" val="3115833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SDN vs. </a:t>
            </a:r>
            <a:r>
              <a:rPr lang="en-US" altLang="ko-KR" dirty="0" err="1" smtClean="0"/>
              <a:t>OpenFlow</a:t>
            </a:r>
            <a:endParaRPr lang="ko-KR" altLang="en-US" dirty="0"/>
          </a:p>
        </p:txBody>
      </p:sp>
      <p:sp>
        <p:nvSpPr>
          <p:cNvPr id="3" name="내용 개체 틀 2"/>
          <p:cNvSpPr>
            <a:spLocks noGrp="1"/>
          </p:cNvSpPr>
          <p:nvPr>
            <p:ph idx="1"/>
          </p:nvPr>
        </p:nvSpPr>
        <p:spPr>
          <a:xfrm>
            <a:off x="315589" y="954860"/>
            <a:ext cx="9052698" cy="3281579"/>
          </a:xfrm>
        </p:spPr>
        <p:txBody>
          <a:bodyPr>
            <a:noAutofit/>
          </a:bodyPr>
          <a:lstStyle/>
          <a:p>
            <a:r>
              <a:rPr lang="en-US" altLang="ko-KR" sz="2400" dirty="0" smtClean="0"/>
              <a:t>ONF Definition</a:t>
            </a:r>
          </a:p>
          <a:p>
            <a:pPr lvl="1"/>
            <a:r>
              <a:rPr lang="en-US" altLang="ko-KR" sz="2000" dirty="0"/>
              <a:t>SDN performs Software Defined Forwarding</a:t>
            </a:r>
          </a:p>
          <a:p>
            <a:pPr lvl="2"/>
            <a:r>
              <a:rPr lang="en-US" altLang="ko-KR" sz="1600" dirty="0" smtClean="0"/>
              <a:t>Controls </a:t>
            </a:r>
            <a:r>
              <a:rPr lang="en-US" altLang="ko-KR" sz="1600" dirty="0"/>
              <a:t>data forwarding through open API </a:t>
            </a:r>
          </a:p>
          <a:p>
            <a:pPr lvl="1"/>
            <a:r>
              <a:rPr lang="en-US" altLang="ko-KR" sz="2000" dirty="0"/>
              <a:t>SDN provides </a:t>
            </a:r>
            <a:r>
              <a:rPr lang="en-US" altLang="ko-KR" sz="2000" dirty="0" smtClean="0"/>
              <a:t>Management </a:t>
            </a:r>
            <a:r>
              <a:rPr lang="en-US" altLang="ko-KR" sz="2000" dirty="0"/>
              <a:t>Abstraction</a:t>
            </a:r>
          </a:p>
          <a:p>
            <a:pPr lvl="2"/>
            <a:r>
              <a:rPr lang="en-US" altLang="ko-KR" sz="1600" dirty="0"/>
              <a:t>Can make more advance applications </a:t>
            </a:r>
            <a:endParaRPr lang="en-US" altLang="ko-KR" sz="2400" dirty="0" smtClean="0"/>
          </a:p>
          <a:p>
            <a:r>
              <a:rPr lang="en-US" altLang="ko-KR" sz="2400" dirty="0" smtClean="0"/>
              <a:t>Currently implemented with </a:t>
            </a:r>
            <a:r>
              <a:rPr lang="en-US" altLang="ko-KR" sz="2400" dirty="0" err="1" smtClean="0"/>
              <a:t>OpenFlow</a:t>
            </a:r>
            <a:endParaRPr lang="en-US" altLang="ko-KR" sz="2400" dirty="0" smtClean="0"/>
          </a:p>
          <a:p>
            <a:r>
              <a:rPr lang="en-US" altLang="ko-KR" sz="2400" dirty="0" err="1" smtClean="0"/>
              <a:t>OpenFlow</a:t>
            </a:r>
            <a:r>
              <a:rPr lang="en-US" altLang="ko-KR" sz="2400" dirty="0" smtClean="0"/>
              <a:t> is misunderstood to be equivalent to SDN</a:t>
            </a:r>
          </a:p>
          <a:p>
            <a:pPr lvl="1"/>
            <a:r>
              <a:rPr lang="en-US" altLang="ko-KR" sz="2000" dirty="0"/>
              <a:t>No requirement for the use of </a:t>
            </a:r>
            <a:r>
              <a:rPr lang="en-US" altLang="ko-KR" sz="2000" dirty="0" err="1"/>
              <a:t>OpenFlow</a:t>
            </a:r>
            <a:r>
              <a:rPr lang="en-US" altLang="ko-KR" sz="2000" dirty="0"/>
              <a:t> within an SDN</a:t>
            </a:r>
          </a:p>
          <a:p>
            <a:pPr lvl="1"/>
            <a:r>
              <a:rPr lang="en-US" altLang="ko-KR" sz="2000" dirty="0" err="1"/>
              <a:t>OpenFlow</a:t>
            </a:r>
            <a:r>
              <a:rPr lang="en-US" altLang="ko-KR" sz="2000" dirty="0"/>
              <a:t> is one of SDN </a:t>
            </a:r>
            <a:r>
              <a:rPr lang="en-US" altLang="ko-KR" sz="2000" dirty="0" smtClean="0"/>
              <a:t>protocols but most popular as of Mar. </a:t>
            </a:r>
            <a:r>
              <a:rPr lang="en-US" altLang="ko-KR" sz="2000" smtClean="0"/>
              <a:t>2015 </a:t>
            </a:r>
            <a:endParaRPr lang="en-US" altLang="ko-KR" sz="2000" dirty="0"/>
          </a:p>
          <a:p>
            <a:pPr lvl="1"/>
            <a:endParaRPr lang="ko-KR" altLang="en-US" sz="2000" dirty="0"/>
          </a:p>
        </p:txBody>
      </p:sp>
      <p:grpSp>
        <p:nvGrpSpPr>
          <p:cNvPr id="4" name="그룹 3"/>
          <p:cNvGrpSpPr/>
          <p:nvPr/>
        </p:nvGrpSpPr>
        <p:grpSpPr>
          <a:xfrm>
            <a:off x="5905796" y="991193"/>
            <a:ext cx="3238204" cy="1872208"/>
            <a:chOff x="1687925" y="3717032"/>
            <a:chExt cx="5579998" cy="2969100"/>
          </a:xfrm>
        </p:grpSpPr>
        <p:pic>
          <p:nvPicPr>
            <p:cNvPr id="5" name="그림 4" descr="sdn.jpg"/>
            <p:cNvPicPr/>
            <p:nvPr/>
          </p:nvPicPr>
          <p:blipFill>
            <a:blip r:embed="rId3" cstate="print"/>
            <a:stretch>
              <a:fillRect/>
            </a:stretch>
          </p:blipFill>
          <p:spPr>
            <a:xfrm>
              <a:off x="2231740" y="3717032"/>
              <a:ext cx="4428492" cy="2808312"/>
            </a:xfrm>
            <a:prstGeom prst="rect">
              <a:avLst/>
            </a:prstGeom>
          </p:spPr>
        </p:pic>
        <p:sp>
          <p:nvSpPr>
            <p:cNvPr id="6" name="Rectangle 9"/>
            <p:cNvSpPr>
              <a:spLocks/>
            </p:cNvSpPr>
            <p:nvPr/>
          </p:nvSpPr>
          <p:spPr bwMode="auto">
            <a:xfrm>
              <a:off x="2447765" y="6489340"/>
              <a:ext cx="3996443" cy="196792"/>
            </a:xfrm>
            <a:prstGeom prst="rect">
              <a:avLst/>
            </a:prstGeom>
            <a:noFill/>
            <a:ln w="12700">
              <a:noFill/>
              <a:miter lim="800000"/>
              <a:headEnd/>
              <a:tailEnd/>
            </a:ln>
          </p:spPr>
          <p:txBody>
            <a:bodyPr wrap="square" lIns="0" tIns="0" rIns="41464" bIns="0">
              <a:spAutoFit/>
            </a:bodyPr>
            <a:lstStyle/>
            <a:p>
              <a:pPr marL="41275" algn="ctr" defTabSz="914400"/>
              <a:r>
                <a:rPr lang="en-US" altLang="ko-KR" sz="1050" dirty="0" smtClean="0">
                  <a:latin typeface="Calibri" charset="0"/>
                  <a:sym typeface="Gill Sans" charset="0"/>
                </a:rPr>
                <a:t>Logical View of SDN architecture</a:t>
              </a:r>
              <a:endParaRPr lang="en-US" altLang="ko-KR" sz="1050" dirty="0">
                <a:latin typeface="Calibri" charset="0"/>
                <a:sym typeface="Gill Sans" charset="0"/>
              </a:endParaRPr>
            </a:p>
          </p:txBody>
        </p:sp>
        <p:sp>
          <p:nvSpPr>
            <p:cNvPr id="7" name="모서리가 둥근 사각형 설명선 6"/>
            <p:cNvSpPr/>
            <p:nvPr/>
          </p:nvSpPr>
          <p:spPr>
            <a:xfrm>
              <a:off x="6444208" y="5391282"/>
              <a:ext cx="823715" cy="539996"/>
            </a:xfrm>
            <a:prstGeom prst="wedgeRoundRectCallout">
              <a:avLst>
                <a:gd name="adj1" fmla="val -97682"/>
                <a:gd name="adj2" fmla="val 50460"/>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1100" dirty="0" smtClean="0">
                  <a:solidFill>
                    <a:schemeClr val="accent6">
                      <a:lumMod val="75000"/>
                    </a:schemeClr>
                  </a:solidFill>
                  <a:latin typeface="Arial" panose="020B0604020202020204" pitchFamily="34" charset="0"/>
                  <a:cs typeface="Arial" panose="020B0604020202020204" pitchFamily="34" charset="0"/>
                </a:rPr>
                <a:t>Simplify</a:t>
              </a:r>
              <a:endParaRPr lang="ko-KR" altLang="en-US" sz="1100" dirty="0">
                <a:solidFill>
                  <a:schemeClr val="accent6">
                    <a:lumMod val="75000"/>
                  </a:schemeClr>
                </a:solidFill>
                <a:latin typeface="Arial" panose="020B0604020202020204" pitchFamily="34" charset="0"/>
                <a:cs typeface="Arial" panose="020B0604020202020204" pitchFamily="34" charset="0"/>
              </a:endParaRPr>
            </a:p>
          </p:txBody>
        </p:sp>
        <p:sp>
          <p:nvSpPr>
            <p:cNvPr id="8" name="모서리가 둥근 사각형 설명선 7"/>
            <p:cNvSpPr/>
            <p:nvPr/>
          </p:nvSpPr>
          <p:spPr>
            <a:xfrm>
              <a:off x="1687925" y="4872426"/>
              <a:ext cx="1875962" cy="752818"/>
            </a:xfrm>
            <a:prstGeom prst="wedgeRoundRectCallout">
              <a:avLst>
                <a:gd name="adj1" fmla="val 124117"/>
                <a:gd name="adj2" fmla="val 40415"/>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sz="1100" dirty="0" smtClean="0">
                  <a:solidFill>
                    <a:schemeClr val="accent6">
                      <a:lumMod val="75000"/>
                    </a:schemeClr>
                  </a:solidFill>
                  <a:latin typeface="Arial" panose="020B0604020202020204" pitchFamily="34" charset="0"/>
                  <a:cs typeface="Arial" panose="020B0604020202020204" pitchFamily="34" charset="0"/>
                </a:rPr>
                <a:t>Vendor  independent control…</a:t>
              </a:r>
              <a:endParaRPr lang="ko-KR" altLang="en-US" sz="1100" dirty="0">
                <a:solidFill>
                  <a:schemeClr val="accent6">
                    <a:lumMod val="75000"/>
                  </a:schemeClr>
                </a:solidFill>
                <a:latin typeface="Arial" panose="020B0604020202020204" pitchFamily="34" charset="0"/>
                <a:cs typeface="Arial" panose="020B0604020202020204" pitchFamily="34" charset="0"/>
              </a:endParaRPr>
            </a:p>
          </p:txBody>
        </p:sp>
      </p:grpSp>
      <p:graphicFrame>
        <p:nvGraphicFramePr>
          <p:cNvPr id="9" name="표 8"/>
          <p:cNvGraphicFramePr>
            <a:graphicFrameLocks noGrp="1"/>
          </p:cNvGraphicFramePr>
          <p:nvPr>
            <p:extLst>
              <p:ext uri="{D42A27DB-BD31-4B8C-83A1-F6EECF244321}">
                <p14:modId xmlns:p14="http://schemas.microsoft.com/office/powerpoint/2010/main" val="977716736"/>
              </p:ext>
            </p:extLst>
          </p:nvPr>
        </p:nvGraphicFramePr>
        <p:xfrm>
          <a:off x="938327" y="4298493"/>
          <a:ext cx="8078081" cy="1970890"/>
        </p:xfrm>
        <a:graphic>
          <a:graphicData uri="http://schemas.openxmlformats.org/drawingml/2006/table">
            <a:tbl>
              <a:tblPr firstRow="1" bandRow="1">
                <a:tableStyleId>{F5AB1C69-6EDB-4FF4-983F-18BD219EF322}</a:tableStyleId>
              </a:tblPr>
              <a:tblGrid>
                <a:gridCol w="1188185"/>
                <a:gridCol w="808074"/>
                <a:gridCol w="4359349"/>
                <a:gridCol w="1722473"/>
              </a:tblGrid>
              <a:tr h="0">
                <a:tc>
                  <a:txBody>
                    <a:bodyPr/>
                    <a:lstStyle/>
                    <a:p>
                      <a:pPr algn="ctr" latinLnBrk="1"/>
                      <a:r>
                        <a:rPr lang="en-US" altLang="ko-KR" sz="1200" dirty="0" smtClean="0">
                          <a:latin typeface="Arial" panose="020B0604020202020204" pitchFamily="34" charset="0"/>
                          <a:cs typeface="Arial" panose="020B0604020202020204" pitchFamily="34" charset="0"/>
                        </a:rPr>
                        <a:t>Version</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r>
                        <a:rPr lang="en-US" altLang="ko-KR" sz="1200" dirty="0" smtClean="0">
                          <a:latin typeface="Arial" panose="020B0604020202020204" pitchFamily="34" charset="0"/>
                          <a:cs typeface="Arial" panose="020B0604020202020204" pitchFamily="34" charset="0"/>
                        </a:rPr>
                        <a:t>Date</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r>
                        <a:rPr lang="en-US" altLang="ko-KR" sz="1200" dirty="0" smtClean="0">
                          <a:latin typeface="Arial" panose="020B0604020202020204" pitchFamily="34" charset="0"/>
                          <a:cs typeface="Arial" panose="020B0604020202020204" pitchFamily="34" charset="0"/>
                        </a:rPr>
                        <a:t>Characteristics</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r>
                        <a:rPr lang="en-US" altLang="ko-KR" sz="1200" dirty="0" smtClean="0">
                          <a:latin typeface="Arial" panose="020B0604020202020204" pitchFamily="34" charset="0"/>
                          <a:cs typeface="Arial" panose="020B0604020202020204" pitchFamily="34" charset="0"/>
                        </a:rPr>
                        <a:t>Organization</a:t>
                      </a:r>
                      <a:endParaRPr lang="ko-KR" altLang="en-US" sz="1200" dirty="0">
                        <a:latin typeface="Arial" panose="020B0604020202020204" pitchFamily="34" charset="0"/>
                        <a:cs typeface="Arial" panose="020B0604020202020204" pitchFamily="34" charset="0"/>
                      </a:endParaRPr>
                    </a:p>
                  </a:txBody>
                  <a:tcPr/>
                </a:tc>
              </a:tr>
              <a:tr h="166469">
                <a:tc>
                  <a:txBody>
                    <a:bodyPr/>
                    <a:lstStyle/>
                    <a:p>
                      <a:pPr latinLnBrk="1"/>
                      <a:r>
                        <a:rPr lang="en-US" altLang="ko-KR" sz="1200" dirty="0" smtClean="0">
                          <a:latin typeface="Arial" panose="020B0604020202020204" pitchFamily="34" charset="0"/>
                          <a:cs typeface="Arial" panose="020B0604020202020204" pitchFamily="34" charset="0"/>
                        </a:rPr>
                        <a:t>OpenFlow 1.0</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2009.12</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MAC, IPv4, single flow</a:t>
                      </a:r>
                      <a:r>
                        <a:rPr lang="en-US" altLang="ko-KR" sz="1200" baseline="0" dirty="0" smtClean="0">
                          <a:latin typeface="Arial" panose="020B0604020202020204" pitchFamily="34" charset="0"/>
                          <a:cs typeface="Arial" panose="020B0604020202020204" pitchFamily="34" charset="0"/>
                        </a:rPr>
                        <a:t> </a:t>
                      </a:r>
                      <a:r>
                        <a:rPr lang="en-US" altLang="ko-KR" sz="1200" dirty="0" smtClean="0">
                          <a:latin typeface="Arial" panose="020B0604020202020204" pitchFamily="34" charset="0"/>
                          <a:cs typeface="Arial" panose="020B0604020202020204" pitchFamily="34" charset="0"/>
                        </a:rPr>
                        <a:t>table</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OpenFlow Consortium</a:t>
                      </a:r>
                      <a:endParaRPr lang="ko-KR" altLang="en-US" sz="1200" dirty="0">
                        <a:latin typeface="Arial" panose="020B0604020202020204" pitchFamily="34" charset="0"/>
                        <a:cs typeface="Arial" panose="020B0604020202020204" pitchFamily="34" charset="0"/>
                      </a:endParaRPr>
                    </a:p>
                  </a:txBody>
                  <a:tcPr/>
                </a:tc>
              </a:tr>
              <a:tr h="233057">
                <a:tc>
                  <a:txBody>
                    <a:bodyPr/>
                    <a:lstStyle/>
                    <a:p>
                      <a:pPr latinLnBrk="1"/>
                      <a:r>
                        <a:rPr lang="en-US" altLang="ko-KR" sz="1200" dirty="0" smtClean="0">
                          <a:latin typeface="Arial" panose="020B0604020202020204" pitchFamily="34" charset="0"/>
                          <a:cs typeface="Arial" panose="020B0604020202020204" pitchFamily="34" charset="0"/>
                        </a:rPr>
                        <a:t>OpenFlow 1.1</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2011.2</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MPLS/tunnel, multiple flow tables,</a:t>
                      </a:r>
                      <a:r>
                        <a:rPr lang="en-US" altLang="ko-KR" sz="1200" baseline="0" dirty="0" smtClean="0">
                          <a:latin typeface="Arial" panose="020B0604020202020204" pitchFamily="34" charset="0"/>
                          <a:cs typeface="Arial" panose="020B0604020202020204" pitchFamily="34" charset="0"/>
                        </a:rPr>
                        <a:t> </a:t>
                      </a:r>
                      <a:r>
                        <a:rPr lang="en-US" altLang="ko-KR" sz="1200" dirty="0" smtClean="0">
                          <a:latin typeface="Arial" panose="020B0604020202020204" pitchFamily="34" charset="0"/>
                          <a:cs typeface="Arial" panose="020B0604020202020204" pitchFamily="34" charset="0"/>
                        </a:rPr>
                        <a:t>group</a:t>
                      </a:r>
                      <a:r>
                        <a:rPr lang="en-US" altLang="ko-KR" sz="1200" baseline="0" dirty="0" smtClean="0">
                          <a:latin typeface="Arial" panose="020B0604020202020204" pitchFamily="34" charset="0"/>
                          <a:cs typeface="Arial" panose="020B0604020202020204" pitchFamily="34" charset="0"/>
                        </a:rPr>
                        <a:t> table</a:t>
                      </a:r>
                      <a:endParaRPr lang="ko-KR" altLang="en-US" sz="12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Arial" panose="020B0604020202020204" pitchFamily="34" charset="0"/>
                          <a:cs typeface="Arial" panose="020B0604020202020204" pitchFamily="34" charset="0"/>
                        </a:rPr>
                        <a:t>OpenFlow Consortium</a:t>
                      </a:r>
                      <a:endParaRPr lang="ko-KR" altLang="en-US" sz="1200" dirty="0" smtClean="0">
                        <a:latin typeface="Arial" panose="020B0604020202020204" pitchFamily="34" charset="0"/>
                        <a:cs typeface="Arial" panose="020B0604020202020204" pitchFamily="34" charset="0"/>
                      </a:endParaRPr>
                    </a:p>
                  </a:txBody>
                  <a:tcPr/>
                </a:tc>
              </a:tr>
              <a:tr h="0">
                <a:tc>
                  <a:txBody>
                    <a:bodyPr/>
                    <a:lstStyle/>
                    <a:p>
                      <a:pPr latinLnBrk="1"/>
                      <a:r>
                        <a:rPr lang="en-US" altLang="ko-KR" sz="1200" dirty="0" smtClean="0">
                          <a:latin typeface="Arial" panose="020B0604020202020204" pitchFamily="34" charset="0"/>
                          <a:cs typeface="Arial" panose="020B0604020202020204" pitchFamily="34" charset="0"/>
                        </a:rPr>
                        <a:t>OpenFlow 1.2</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2011.12</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IPv6, </a:t>
                      </a:r>
                      <a:r>
                        <a:rPr lang="en-US" altLang="ko-KR" sz="1200" dirty="0" err="1" smtClean="0">
                          <a:latin typeface="Arial" panose="020B0604020202020204" pitchFamily="34" charset="0"/>
                          <a:cs typeface="Arial" panose="020B0604020202020204" pitchFamily="34" charset="0"/>
                        </a:rPr>
                        <a:t>Config</a:t>
                      </a:r>
                      <a:r>
                        <a:rPr lang="en-US" altLang="ko-KR" sz="1200" dirty="0" smtClean="0">
                          <a:latin typeface="Arial" panose="020B0604020202020204" pitchFamily="34" charset="0"/>
                          <a:cs typeface="Arial" panose="020B0604020202020204" pitchFamily="34" charset="0"/>
                        </a:rPr>
                        <a:t>., extensible</a:t>
                      </a:r>
                      <a:r>
                        <a:rPr lang="en-US" altLang="ko-KR" sz="1200" baseline="0" dirty="0" smtClean="0">
                          <a:latin typeface="Arial" panose="020B0604020202020204" pitchFamily="34" charset="0"/>
                          <a:cs typeface="Arial" panose="020B0604020202020204" pitchFamily="34" charset="0"/>
                        </a:rPr>
                        <a:t> match support</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ONF</a:t>
                      </a:r>
                      <a:endParaRPr lang="ko-KR" altLang="en-US" sz="1200" dirty="0">
                        <a:latin typeface="Arial" panose="020B0604020202020204" pitchFamily="34" charset="0"/>
                        <a:cs typeface="Arial" panose="020B0604020202020204" pitchFamily="34" charset="0"/>
                      </a:endParaRPr>
                    </a:p>
                  </a:txBody>
                  <a:tcPr/>
                </a:tc>
              </a:tr>
              <a:tr h="166469">
                <a:tc>
                  <a:txBody>
                    <a:bodyPr/>
                    <a:lstStyle/>
                    <a:p>
                      <a:pPr latinLnBrk="1"/>
                      <a:r>
                        <a:rPr lang="en-US" altLang="ko-KR" sz="1200" dirty="0" smtClean="0">
                          <a:latin typeface="Arial" panose="020B0604020202020204" pitchFamily="34" charset="0"/>
                          <a:cs typeface="Arial" panose="020B0604020202020204" pitchFamily="34" charset="0"/>
                        </a:rPr>
                        <a:t>OpenFlow 1.3</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2012.9</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err="1" smtClean="0">
                          <a:latin typeface="Arial" panose="020B0604020202020204" pitchFamily="34" charset="0"/>
                          <a:cs typeface="Arial" panose="020B0604020202020204" pitchFamily="34" charset="0"/>
                        </a:rPr>
                        <a:t>QoS</a:t>
                      </a:r>
                      <a:r>
                        <a:rPr lang="en-US" altLang="ko-KR" sz="1200" dirty="0" smtClean="0">
                          <a:latin typeface="Arial" panose="020B0604020202020204" pitchFamily="34" charset="0"/>
                          <a:cs typeface="Arial" panose="020B0604020202020204" pitchFamily="34" charset="0"/>
                        </a:rPr>
                        <a:t> (meter table)…</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100" dirty="0" smtClean="0">
                          <a:latin typeface="Arial" panose="020B0604020202020204" pitchFamily="34" charset="0"/>
                          <a:cs typeface="Arial" panose="020B0604020202020204" pitchFamily="34" charset="0"/>
                        </a:rPr>
                        <a:t>ONF</a:t>
                      </a:r>
                      <a:endParaRPr lang="ko-KR" altLang="en-US" sz="1100" dirty="0">
                        <a:latin typeface="Arial" panose="020B0604020202020204" pitchFamily="34" charset="0"/>
                        <a:cs typeface="Arial" panose="020B0604020202020204" pitchFamily="34" charset="0"/>
                      </a:endParaRPr>
                    </a:p>
                  </a:txBody>
                  <a:tcPr/>
                </a:tc>
              </a:tr>
              <a:tr h="299645">
                <a:tc>
                  <a:txBody>
                    <a:bodyPr/>
                    <a:lstStyle/>
                    <a:p>
                      <a:pPr latinLnBrk="1"/>
                      <a:r>
                        <a:rPr lang="en-US" altLang="ko-KR" sz="1200" dirty="0" smtClean="0">
                          <a:latin typeface="Arial" panose="020B0604020202020204" pitchFamily="34" charset="0"/>
                          <a:cs typeface="Arial" panose="020B0604020202020204" pitchFamily="34" charset="0"/>
                        </a:rPr>
                        <a:t>OpenFlow 1.4</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2013.10</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Optical</a:t>
                      </a:r>
                      <a:r>
                        <a:rPr lang="en-US" altLang="ko-KR" sz="1200" baseline="0" dirty="0" smtClean="0">
                          <a:latin typeface="Arial" panose="020B0604020202020204" pitchFamily="34" charset="0"/>
                          <a:cs typeface="Arial" panose="020B0604020202020204" pitchFamily="34" charset="0"/>
                        </a:rPr>
                        <a:t> port monitoring and</a:t>
                      </a:r>
                      <a:r>
                        <a:rPr lang="ko-KR" altLang="en-US" sz="1200" baseline="0" dirty="0" smtClean="0">
                          <a:latin typeface="Arial" panose="020B0604020202020204" pitchFamily="34" charset="0"/>
                          <a:cs typeface="Arial" panose="020B0604020202020204" pitchFamily="34" charset="0"/>
                        </a:rPr>
                        <a:t> </a:t>
                      </a:r>
                      <a:r>
                        <a:rPr lang="en-US" altLang="ko-KR" sz="1200" baseline="0" dirty="0" err="1" smtClean="0">
                          <a:latin typeface="Arial" panose="020B0604020202020204" pitchFamily="34" charset="0"/>
                          <a:cs typeface="Arial" panose="020B0604020202020204" pitchFamily="34" charset="0"/>
                        </a:rPr>
                        <a:t>config</a:t>
                      </a:r>
                      <a:r>
                        <a:rPr lang="en-US" altLang="ko-KR" sz="1200" baseline="0" dirty="0" smtClean="0">
                          <a:latin typeface="Arial" panose="020B0604020202020204" pitchFamily="34" charset="0"/>
                          <a:cs typeface="Arial" panose="020B0604020202020204" pitchFamily="34" charset="0"/>
                        </a:rPr>
                        <a:t> (frequency, power)</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ONF</a:t>
                      </a:r>
                      <a:endParaRPr lang="ko-KR" altLang="en-US" sz="1200" dirty="0">
                        <a:latin typeface="Arial" panose="020B0604020202020204" pitchFamily="34" charset="0"/>
                        <a:cs typeface="Arial" panose="020B0604020202020204" pitchFamily="34" charset="0"/>
                      </a:endParaRPr>
                    </a:p>
                  </a:txBody>
                  <a:tcPr/>
                </a:tc>
              </a:tr>
              <a:tr h="299645">
                <a:tc>
                  <a:txBody>
                    <a:bodyPr/>
                    <a:lstStyle/>
                    <a:p>
                      <a:pPr latinLnBrk="1"/>
                      <a:r>
                        <a:rPr lang="en-US" altLang="ko-KR" sz="1200" dirty="0" err="1" smtClean="0">
                          <a:latin typeface="Arial" panose="020B0604020202020204" pitchFamily="34" charset="0"/>
                          <a:cs typeface="Arial" panose="020B0604020202020204" pitchFamily="34" charset="0"/>
                        </a:rPr>
                        <a:t>OpenFlow</a:t>
                      </a:r>
                      <a:r>
                        <a:rPr lang="en-US" altLang="ko-KR" sz="1200" dirty="0" smtClean="0">
                          <a:latin typeface="Arial" panose="020B0604020202020204" pitchFamily="34" charset="0"/>
                          <a:cs typeface="Arial" panose="020B0604020202020204" pitchFamily="34" charset="0"/>
                        </a:rPr>
                        <a:t> 1.5</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2014.</a:t>
                      </a:r>
                      <a:r>
                        <a:rPr lang="en-US" altLang="ko-KR" sz="1200" baseline="0" dirty="0" smtClean="0">
                          <a:latin typeface="Arial" panose="020B0604020202020204" pitchFamily="34" charset="0"/>
                          <a:cs typeface="Arial" panose="020B0604020202020204" pitchFamily="34" charset="0"/>
                        </a:rPr>
                        <a:t>12</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Egress</a:t>
                      </a:r>
                      <a:r>
                        <a:rPr lang="en-US" altLang="ko-KR" sz="1200" baseline="0" dirty="0" smtClean="0">
                          <a:latin typeface="Arial" panose="020B0604020202020204" pitchFamily="34" charset="0"/>
                          <a:cs typeface="Arial" panose="020B0604020202020204" pitchFamily="34" charset="0"/>
                        </a:rPr>
                        <a:t> table, pkt. type aware pipeline, flow entry stat trigger</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ONF</a:t>
                      </a:r>
                      <a:endParaRPr lang="ko-KR" altLang="en-US" sz="12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30387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OpenFlow</a:t>
            </a:r>
            <a:endParaRPr lang="ko-KR" altLang="en-US" dirty="0"/>
          </a:p>
        </p:txBody>
      </p:sp>
      <p:sp>
        <p:nvSpPr>
          <p:cNvPr id="3" name="내용 개체 틀 2"/>
          <p:cNvSpPr>
            <a:spLocks noGrp="1"/>
          </p:cNvSpPr>
          <p:nvPr>
            <p:ph idx="1"/>
          </p:nvPr>
        </p:nvSpPr>
        <p:spPr>
          <a:xfrm>
            <a:off x="315589" y="954860"/>
            <a:ext cx="8710966" cy="5538015"/>
          </a:xfrm>
        </p:spPr>
        <p:txBody>
          <a:bodyPr>
            <a:normAutofit/>
          </a:bodyPr>
          <a:lstStyle/>
          <a:p>
            <a:r>
              <a:rPr lang="en-US" altLang="ko-KR" sz="2400" dirty="0" smtClean="0"/>
              <a:t>Definition</a:t>
            </a:r>
          </a:p>
          <a:p>
            <a:pPr lvl="1"/>
            <a:r>
              <a:rPr lang="en-US" altLang="ko-KR" sz="2000" dirty="0" smtClean="0"/>
              <a:t>A communication protocol that gives access to the forwarding plane of the network switch or router</a:t>
            </a:r>
          </a:p>
          <a:p>
            <a:r>
              <a:rPr lang="en-US" altLang="ko-KR" sz="2400" dirty="0" smtClean="0"/>
              <a:t>Features</a:t>
            </a:r>
          </a:p>
          <a:p>
            <a:pPr lvl="1"/>
            <a:r>
              <a:rPr lang="en-US" altLang="ko-KR" sz="2000" dirty="0" err="1" smtClean="0"/>
              <a:t>OpenFlow</a:t>
            </a:r>
            <a:r>
              <a:rPr lang="en-US" altLang="ko-KR" sz="2000" dirty="0" smtClean="0"/>
              <a:t> is similar to an x86 instruction set for the network</a:t>
            </a:r>
          </a:p>
          <a:p>
            <a:pPr lvl="1"/>
            <a:r>
              <a:rPr lang="en-US" altLang="ko-KR" sz="2000" dirty="0" smtClean="0"/>
              <a:t>Separation of control plane and data plane</a:t>
            </a:r>
          </a:p>
          <a:p>
            <a:pPr lvl="2"/>
            <a:r>
              <a:rPr lang="en-US" altLang="ko-KR" sz="1600" dirty="0" smtClean="0"/>
              <a:t>The data path of an </a:t>
            </a:r>
            <a:r>
              <a:rPr lang="en-US" altLang="ko-KR" sz="1600" dirty="0" err="1" smtClean="0"/>
              <a:t>OpenFlow</a:t>
            </a:r>
            <a:r>
              <a:rPr lang="en-US" altLang="ko-KR" sz="1600" dirty="0" smtClean="0"/>
              <a:t> switch consists of a Flow Table, and an action associated with each flow entry</a:t>
            </a:r>
          </a:p>
          <a:p>
            <a:pPr lvl="2"/>
            <a:r>
              <a:rPr lang="en-US" altLang="ko-KR" sz="1600" dirty="0" smtClean="0"/>
              <a:t>The control path consists of a controller which programs flow entry in the flow table</a:t>
            </a:r>
          </a:p>
          <a:p>
            <a:pPr lvl="1"/>
            <a:r>
              <a:rPr lang="en-US" altLang="ko-KR" sz="2000" dirty="0" err="1" smtClean="0"/>
              <a:t>OpenFlow</a:t>
            </a:r>
            <a:r>
              <a:rPr lang="en-US" altLang="ko-KR" sz="2000" dirty="0" smtClean="0"/>
              <a:t> is based on an Ethernet switch, with an internal flow-table, and a standardized interface to add and remove flow entries</a:t>
            </a:r>
          </a:p>
          <a:p>
            <a:r>
              <a:rPr lang="en-US" altLang="ko-KR" sz="2400" dirty="0" smtClean="0"/>
              <a:t>Components</a:t>
            </a:r>
          </a:p>
          <a:p>
            <a:pPr lvl="1"/>
            <a:r>
              <a:rPr lang="en-US" altLang="ko-KR" sz="2000" dirty="0" err="1" smtClean="0"/>
              <a:t>OpenFlow</a:t>
            </a:r>
            <a:r>
              <a:rPr lang="en-US" altLang="ko-KR" sz="2000" dirty="0" smtClean="0"/>
              <a:t> controller</a:t>
            </a:r>
          </a:p>
          <a:p>
            <a:pPr lvl="2"/>
            <a:r>
              <a:rPr lang="en-US" altLang="ko-KR" sz="1600" dirty="0" smtClean="0"/>
              <a:t>Process packet match, instruction &amp; action set, pipeline processing</a:t>
            </a:r>
          </a:p>
          <a:p>
            <a:pPr lvl="1"/>
            <a:r>
              <a:rPr lang="en-US" altLang="ko-KR" sz="2000" dirty="0" err="1" smtClean="0"/>
              <a:t>OpenFlow</a:t>
            </a:r>
            <a:r>
              <a:rPr lang="en-US" altLang="ko-KR" sz="2000" dirty="0" smtClean="0"/>
              <a:t> switch</a:t>
            </a:r>
          </a:p>
          <a:p>
            <a:pPr lvl="2"/>
            <a:r>
              <a:rPr lang="en-US" altLang="ko-KR" sz="1600" dirty="0" smtClean="0"/>
              <a:t>Secure channel, flow table</a:t>
            </a:r>
            <a:endParaRPr lang="ko-KR" altLang="en-US" sz="1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7288" y="754816"/>
            <a:ext cx="653902" cy="64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42240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OpenFlow</a:t>
            </a:r>
            <a:r>
              <a:rPr lang="en-US" altLang="ko-KR" dirty="0" smtClean="0"/>
              <a:t> History</a:t>
            </a:r>
            <a:endParaRPr lang="ko-KR" altLang="en-US" dirty="0"/>
          </a:p>
        </p:txBody>
      </p:sp>
      <p:sp>
        <p:nvSpPr>
          <p:cNvPr id="3" name="내용 개체 틀 2"/>
          <p:cNvSpPr>
            <a:spLocks noGrp="1"/>
          </p:cNvSpPr>
          <p:nvPr>
            <p:ph idx="1"/>
          </p:nvPr>
        </p:nvSpPr>
        <p:spPr>
          <a:xfrm>
            <a:off x="315588" y="988416"/>
            <a:ext cx="8828411" cy="5538015"/>
          </a:xfrm>
        </p:spPr>
        <p:txBody>
          <a:bodyPr>
            <a:normAutofit fontScale="92500" lnSpcReduction="10000"/>
          </a:bodyPr>
          <a:lstStyle/>
          <a:p>
            <a:r>
              <a:rPr lang="en-US" altLang="ko-KR" sz="2600" dirty="0" smtClean="0"/>
              <a:t>USA NSF FIND (Future </a:t>
            </a:r>
            <a:r>
              <a:rPr lang="en-US" altLang="ko-KR" sz="2600" dirty="0" err="1" smtClean="0"/>
              <a:t>INternet</a:t>
            </a:r>
            <a:r>
              <a:rPr lang="en-US" altLang="ko-KR" sz="2600" dirty="0" smtClean="0"/>
              <a:t> Design) Program</a:t>
            </a:r>
          </a:p>
          <a:p>
            <a:pPr lvl="1"/>
            <a:r>
              <a:rPr lang="en-US" altLang="ko-KR" sz="2200" dirty="0"/>
              <a:t>2006, Stanford and Berkley Univ.</a:t>
            </a:r>
          </a:p>
          <a:p>
            <a:pPr lvl="1"/>
            <a:r>
              <a:rPr lang="en-US" altLang="ko-KR" sz="2200" dirty="0"/>
              <a:t>SANE(clean-slate Security Architecture for Enterprise Network) project</a:t>
            </a:r>
          </a:p>
          <a:p>
            <a:pPr lvl="1"/>
            <a:r>
              <a:rPr lang="en-US" altLang="ko-KR" sz="2200" dirty="0"/>
              <a:t>Ethane </a:t>
            </a:r>
            <a:r>
              <a:rPr lang="en-US" altLang="ko-KR" sz="2200" dirty="0" smtClean="0"/>
              <a:t>project</a:t>
            </a:r>
          </a:p>
          <a:p>
            <a:pPr lvl="2"/>
            <a:r>
              <a:rPr lang="en-US" altLang="ko-KR" sz="1900" dirty="0" smtClean="0"/>
              <a:t>MS </a:t>
            </a:r>
            <a:r>
              <a:rPr lang="en-US" altLang="ko-KR" sz="1900" dirty="0"/>
              <a:t>and </a:t>
            </a:r>
            <a:r>
              <a:rPr lang="en-US" altLang="ko-KR" sz="1900" dirty="0" err="1"/>
              <a:t>Ph.D</a:t>
            </a:r>
            <a:r>
              <a:rPr lang="en-US" altLang="ko-KR" sz="1900" dirty="0"/>
              <a:t> </a:t>
            </a:r>
            <a:r>
              <a:rPr lang="en-US" altLang="ko-KR" sz="1900" dirty="0" smtClean="0"/>
              <a:t>thesis</a:t>
            </a:r>
          </a:p>
          <a:p>
            <a:r>
              <a:rPr lang="en-US" altLang="ko-KR" sz="2600" dirty="0" err="1" smtClean="0"/>
              <a:t>OpenFlow</a:t>
            </a:r>
            <a:endParaRPr lang="en-US" altLang="ko-KR" sz="2600" dirty="0" smtClean="0"/>
          </a:p>
          <a:p>
            <a:pPr lvl="1"/>
            <a:r>
              <a:rPr lang="en-US" altLang="ko-KR" sz="2200" dirty="0"/>
              <a:t>2007, Stanford Univ.</a:t>
            </a:r>
          </a:p>
          <a:p>
            <a:pPr lvl="1"/>
            <a:r>
              <a:rPr lang="en-US" altLang="ko-KR" sz="2200" dirty="0"/>
              <a:t>2008, </a:t>
            </a:r>
            <a:r>
              <a:rPr lang="en-US" altLang="ko-KR" sz="2200" dirty="0" err="1"/>
              <a:t>OpenFlow</a:t>
            </a:r>
            <a:r>
              <a:rPr lang="en-US" altLang="ko-KR" sz="2200" dirty="0"/>
              <a:t> Consortium</a:t>
            </a:r>
          </a:p>
          <a:p>
            <a:pPr lvl="1"/>
            <a:r>
              <a:rPr lang="en-US" altLang="ko-KR" sz="2200" dirty="0"/>
              <a:t>2008, </a:t>
            </a:r>
            <a:r>
              <a:rPr lang="en-US" altLang="ko-KR" sz="2200" dirty="0" err="1">
                <a:hlinkClick r:id="rId2"/>
              </a:rPr>
              <a:t>Nicira</a:t>
            </a:r>
            <a:r>
              <a:rPr lang="en-US" altLang="ko-KR" sz="2200" dirty="0">
                <a:hlinkClick r:id="rId2"/>
              </a:rPr>
              <a:t> </a:t>
            </a:r>
            <a:r>
              <a:rPr lang="en-US" altLang="ko-KR" sz="2200" dirty="0" smtClean="0">
                <a:hlinkClick r:id="rId2"/>
              </a:rPr>
              <a:t>Networks</a:t>
            </a:r>
            <a:r>
              <a:rPr lang="en-US" altLang="ko-KR" sz="2200" dirty="0" smtClean="0"/>
              <a:t> released </a:t>
            </a:r>
            <a:r>
              <a:rPr lang="en-US" altLang="ko-KR" sz="2200" dirty="0"/>
              <a:t>NOX platform.</a:t>
            </a:r>
          </a:p>
          <a:p>
            <a:pPr lvl="1"/>
            <a:r>
              <a:rPr lang="en-US" altLang="ko-KR" sz="2200" dirty="0"/>
              <a:t>2009, </a:t>
            </a:r>
            <a:r>
              <a:rPr lang="en-US" altLang="ko-KR" sz="2200" dirty="0" err="1"/>
              <a:t>OpenFlow</a:t>
            </a:r>
            <a:r>
              <a:rPr lang="en-US" altLang="ko-KR" sz="2200" dirty="0"/>
              <a:t> Spec 1.0</a:t>
            </a:r>
          </a:p>
          <a:p>
            <a:pPr lvl="1"/>
            <a:r>
              <a:rPr lang="en-US" altLang="ko-KR" sz="2200" dirty="0"/>
              <a:t>2009 MIT Tech. Review </a:t>
            </a:r>
            <a:r>
              <a:rPr lang="en-US" altLang="ko-KR" sz="2200" dirty="0" smtClean="0">
                <a:sym typeface="Wingdings" panose="05000000000000000000" pitchFamily="2" charset="2"/>
              </a:rPr>
              <a:t></a:t>
            </a:r>
            <a:r>
              <a:rPr lang="en-US" altLang="ko-KR" sz="2200" dirty="0" smtClean="0"/>
              <a:t> </a:t>
            </a:r>
            <a:r>
              <a:rPr lang="en-US" altLang="ko-KR" sz="2200" dirty="0"/>
              <a:t>SDN as one of 10 emerging </a:t>
            </a:r>
            <a:r>
              <a:rPr lang="en-US" altLang="ko-KR" sz="2200" dirty="0" smtClean="0"/>
              <a:t>technologies </a:t>
            </a:r>
            <a:endParaRPr lang="en-US" altLang="ko-KR" sz="2200" dirty="0"/>
          </a:p>
          <a:p>
            <a:pPr lvl="1"/>
            <a:r>
              <a:rPr lang="en-US" altLang="ko-KR" sz="2200" dirty="0" smtClean="0"/>
              <a:t>2011 March, </a:t>
            </a:r>
            <a:r>
              <a:rPr lang="en-US" altLang="ko-KR" sz="2200" dirty="0"/>
              <a:t>ONF (</a:t>
            </a:r>
            <a:r>
              <a:rPr lang="en-US" altLang="ko-KR" sz="2200" dirty="0">
                <a:hlinkClick r:id="rId3"/>
              </a:rPr>
              <a:t>Open Networking Foundation</a:t>
            </a:r>
            <a:r>
              <a:rPr lang="en-US" altLang="ko-KR" sz="2200" dirty="0" smtClean="0"/>
              <a:t>) was born </a:t>
            </a:r>
            <a:endParaRPr lang="en-US" altLang="ko-KR" sz="2200" dirty="0"/>
          </a:p>
          <a:p>
            <a:pPr lvl="1"/>
            <a:r>
              <a:rPr lang="en-US" altLang="ko-KR" sz="2200" dirty="0" smtClean="0"/>
              <a:t>Facebook</a:t>
            </a:r>
            <a:r>
              <a:rPr lang="en-US" altLang="ko-KR" sz="2200" dirty="0"/>
              <a:t>, Google, Microsoft, </a:t>
            </a:r>
            <a:r>
              <a:rPr lang="en-US" altLang="ko-KR" sz="2200" dirty="0" smtClean="0"/>
              <a:t>Yahoo </a:t>
            </a:r>
            <a:r>
              <a:rPr lang="en-US" altLang="ko-KR" sz="2200" dirty="0" smtClean="0">
                <a:sym typeface="Wingdings" panose="05000000000000000000" pitchFamily="2" charset="2"/>
              </a:rPr>
              <a:t></a:t>
            </a:r>
            <a:r>
              <a:rPr lang="en-US" altLang="ko-KR" sz="2200" dirty="0" smtClean="0"/>
              <a:t> </a:t>
            </a:r>
            <a:r>
              <a:rPr lang="en-US" altLang="ko-KR" sz="2200" dirty="0"/>
              <a:t>Data Center Operators</a:t>
            </a:r>
          </a:p>
          <a:p>
            <a:pPr lvl="1"/>
            <a:r>
              <a:rPr lang="en-US" altLang="ko-KR" sz="2200" dirty="0"/>
              <a:t>Expand </a:t>
            </a:r>
            <a:r>
              <a:rPr lang="en-US" altLang="ko-KR" sz="2200" dirty="0" err="1"/>
              <a:t>OpenFlow</a:t>
            </a:r>
            <a:r>
              <a:rPr lang="en-US" altLang="ko-KR" sz="2200" dirty="0"/>
              <a:t> technologies to SDN</a:t>
            </a:r>
          </a:p>
          <a:p>
            <a:pPr lvl="1"/>
            <a:r>
              <a:rPr lang="en-US" altLang="ko-KR" sz="2200" dirty="0"/>
              <a:t>2012 ONF released </a:t>
            </a:r>
            <a:r>
              <a:rPr lang="en-US" altLang="ko-KR" sz="2200" dirty="0" err="1"/>
              <a:t>OpenFlow</a:t>
            </a:r>
            <a:r>
              <a:rPr lang="en-US" altLang="ko-KR" sz="2200" dirty="0"/>
              <a:t> 1.3</a:t>
            </a:r>
          </a:p>
          <a:p>
            <a:pPr lvl="1"/>
            <a:r>
              <a:rPr lang="en-US" altLang="ko-KR" sz="2200" dirty="0" smtClean="0"/>
              <a:t>2013 ONF released </a:t>
            </a:r>
            <a:r>
              <a:rPr lang="en-US" altLang="ko-KR" sz="2200" dirty="0" err="1" smtClean="0"/>
              <a:t>OpenFlow</a:t>
            </a:r>
            <a:r>
              <a:rPr lang="en-US" altLang="ko-KR" sz="2200" dirty="0" smtClean="0"/>
              <a:t> 1.4</a:t>
            </a:r>
          </a:p>
          <a:p>
            <a:pPr lvl="1"/>
            <a:r>
              <a:rPr lang="en-US" altLang="ko-KR" sz="2200" dirty="0" smtClean="0"/>
              <a:t>Dec. 19</a:t>
            </a:r>
            <a:r>
              <a:rPr lang="en-US" altLang="ko-KR" sz="2200" baseline="30000" dirty="0" smtClean="0"/>
              <a:t>th</a:t>
            </a:r>
            <a:r>
              <a:rPr lang="en-US" altLang="ko-KR" sz="2200" dirty="0" smtClean="0"/>
              <a:t>, 2014, ONF released </a:t>
            </a:r>
            <a:r>
              <a:rPr lang="en-US" altLang="ko-KR" sz="2200" dirty="0" err="1" smtClean="0"/>
              <a:t>OpenFlow</a:t>
            </a:r>
            <a:r>
              <a:rPr lang="en-US" altLang="ko-KR" sz="2200" dirty="0" smtClean="0"/>
              <a:t> 1.5</a:t>
            </a:r>
          </a:p>
          <a:p>
            <a:pPr lvl="1"/>
            <a:endParaRPr lang="ko-KR" altLang="en-US" sz="2000" dirty="0"/>
          </a:p>
        </p:txBody>
      </p:sp>
    </p:spTree>
    <p:extLst>
      <p:ext uri="{BB962C8B-B14F-4D97-AF65-F5344CB8AC3E}">
        <p14:creationId xmlns:p14="http://schemas.microsoft.com/office/powerpoint/2010/main" val="427547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How Does </a:t>
            </a:r>
            <a:r>
              <a:rPr lang="en-US" altLang="ko-KR" dirty="0" err="1" smtClean="0"/>
              <a:t>OpenFlow</a:t>
            </a:r>
            <a:r>
              <a:rPr lang="en-US" altLang="ko-KR" dirty="0" smtClean="0"/>
              <a:t> Work?</a:t>
            </a:r>
            <a:endParaRPr lang="ko-KR" altLang="en-US" dirty="0"/>
          </a:p>
        </p:txBody>
      </p:sp>
      <p:sp>
        <p:nvSpPr>
          <p:cNvPr id="3" name="내용 개체 틀 2"/>
          <p:cNvSpPr>
            <a:spLocks noGrp="1"/>
          </p:cNvSpPr>
          <p:nvPr>
            <p:ph idx="1"/>
          </p:nvPr>
        </p:nvSpPr>
        <p:spPr/>
        <p:txBody>
          <a:bodyPr>
            <a:normAutofit/>
          </a:bodyPr>
          <a:lstStyle/>
          <a:p>
            <a:r>
              <a:rPr lang="en-US" altLang="ko-KR" sz="2400" dirty="0" err="1" smtClean="0"/>
              <a:t>OpenFlow</a:t>
            </a:r>
            <a:r>
              <a:rPr lang="en-US" altLang="ko-KR" sz="2400" dirty="0" smtClean="0"/>
              <a:t> Switch and Tables</a:t>
            </a:r>
            <a:endParaRPr lang="ko-KR" altLang="en-US" sz="2400" dirty="0"/>
          </a:p>
        </p:txBody>
      </p:sp>
      <p:sp>
        <p:nvSpPr>
          <p:cNvPr id="5" name="타원형 설명선 4"/>
          <p:cNvSpPr/>
          <p:nvPr/>
        </p:nvSpPr>
        <p:spPr>
          <a:xfrm>
            <a:off x="5126426" y="1554969"/>
            <a:ext cx="2484276" cy="864096"/>
          </a:xfrm>
          <a:prstGeom prst="wedgeEllipseCallout">
            <a:avLst>
              <a:gd name="adj1" fmla="val -63986"/>
              <a:gd name="adj2" fmla="val 56095"/>
            </a:avLst>
          </a:prstGeom>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General purpose</a:t>
            </a:r>
            <a:r>
              <a:rPr lang="ko-KR" altLang="en-US" sz="1400" dirty="0" smtClean="0">
                <a:solidFill>
                  <a:schemeClr val="tx1"/>
                </a:solidFill>
                <a:latin typeface="Arial" panose="020B0604020202020204" pitchFamily="34" charset="0"/>
                <a:cs typeface="Arial" panose="020B0604020202020204" pitchFamily="34" charset="0"/>
              </a:rPr>
              <a:t> </a:t>
            </a:r>
            <a:r>
              <a:rPr lang="en-US" altLang="ko-KR" sz="1400" dirty="0" smtClean="0">
                <a:solidFill>
                  <a:schemeClr val="tx1"/>
                </a:solidFill>
                <a:latin typeface="Arial" panose="020B0604020202020204" pitchFamily="34" charset="0"/>
                <a:cs typeface="Arial" panose="020B0604020202020204" pitchFamily="34" charset="0"/>
              </a:rPr>
              <a:t>PC, Server</a:t>
            </a:r>
            <a:r>
              <a:rPr lang="ko-KR" altLang="en-US" sz="1400" dirty="0" smtClean="0">
                <a:solidFill>
                  <a:schemeClr val="tx1"/>
                </a:solidFill>
                <a:latin typeface="Arial" panose="020B0604020202020204" pitchFamily="34" charset="0"/>
                <a:cs typeface="Arial" panose="020B0604020202020204" pitchFamily="34" charset="0"/>
              </a:rPr>
              <a:t>  </a:t>
            </a:r>
            <a:endParaRPr lang="en-US" altLang="ko-KR" sz="1400" dirty="0" smtClean="0">
              <a:solidFill>
                <a:schemeClr val="tx1"/>
              </a:solidFill>
              <a:latin typeface="Arial" panose="020B0604020202020204" pitchFamily="34" charset="0"/>
              <a:cs typeface="Arial" panose="020B0604020202020204" pitchFamily="34" charset="0"/>
            </a:endParaRPr>
          </a:p>
        </p:txBody>
      </p:sp>
      <p:grpSp>
        <p:nvGrpSpPr>
          <p:cNvPr id="7" name="그룹 6"/>
          <p:cNvGrpSpPr/>
          <p:nvPr/>
        </p:nvGrpSpPr>
        <p:grpSpPr>
          <a:xfrm>
            <a:off x="395537" y="1609932"/>
            <a:ext cx="4824536" cy="3990343"/>
            <a:chOff x="1828800" y="1270000"/>
            <a:chExt cx="5364163" cy="4170363"/>
          </a:xfrm>
        </p:grpSpPr>
        <p:grpSp>
          <p:nvGrpSpPr>
            <p:cNvPr id="8" name="그룹 31"/>
            <p:cNvGrpSpPr/>
            <p:nvPr/>
          </p:nvGrpSpPr>
          <p:grpSpPr>
            <a:xfrm>
              <a:off x="1828800" y="1270000"/>
              <a:ext cx="5364163" cy="4170363"/>
              <a:chOff x="1828800" y="1270000"/>
              <a:chExt cx="5364163" cy="4170363"/>
            </a:xfrm>
          </p:grpSpPr>
          <p:sp>
            <p:nvSpPr>
              <p:cNvPr id="11" name="Line 8"/>
              <p:cNvSpPr>
                <a:spLocks noChangeShapeType="1"/>
              </p:cNvSpPr>
              <p:nvPr/>
            </p:nvSpPr>
            <p:spPr bwMode="auto">
              <a:xfrm flipH="1">
                <a:off x="6207125" y="2617788"/>
                <a:ext cx="0" cy="1454150"/>
              </a:xfrm>
              <a:prstGeom prst="line">
                <a:avLst/>
              </a:prstGeom>
              <a:noFill/>
              <a:ln w="88900">
                <a:solidFill>
                  <a:srgbClr val="FF7F00"/>
                </a:solidFill>
                <a:miter lim="800000"/>
                <a:headEnd type="triangle" w="med" len="med"/>
                <a:tailEnd type="triangle" w="med" len="med"/>
              </a:ln>
            </p:spPr>
            <p:txBody>
              <a:bodyPr lIns="0" tIns="0" rIns="0" bIns="0"/>
              <a:lstStyle/>
              <a:p>
                <a:endParaRPr lang="ko-KR" altLang="en-US" sz="1400" dirty="0">
                  <a:latin typeface="Arial" panose="020B0604020202020204" pitchFamily="34" charset="0"/>
                  <a:cs typeface="Arial" panose="020B0604020202020204" pitchFamily="34" charset="0"/>
                </a:endParaRPr>
              </a:p>
            </p:txBody>
          </p:sp>
          <p:sp>
            <p:nvSpPr>
              <p:cNvPr id="12" name="Rectangle 9"/>
              <p:cNvSpPr>
                <a:spLocks/>
              </p:cNvSpPr>
              <p:nvPr/>
            </p:nvSpPr>
            <p:spPr bwMode="auto">
              <a:xfrm>
                <a:off x="4951222" y="3038529"/>
                <a:ext cx="1399346" cy="514659"/>
              </a:xfrm>
              <a:prstGeom prst="rect">
                <a:avLst/>
              </a:prstGeom>
              <a:noFill/>
              <a:ln w="12700">
                <a:noFill/>
                <a:miter lim="800000"/>
                <a:headEnd/>
                <a:tailEnd/>
              </a:ln>
            </p:spPr>
            <p:txBody>
              <a:bodyPr wrap="square" lIns="0" tIns="0" rIns="41464" bIns="0">
                <a:spAutoFit/>
              </a:bodyPr>
              <a:lstStyle/>
              <a:p>
                <a:pPr marL="41275" algn="ctr" defTabSz="914400"/>
                <a:r>
                  <a:rPr lang="en-US" altLang="ko-KR" sz="1600" dirty="0">
                    <a:latin typeface="Arial" panose="020B0604020202020204" pitchFamily="34" charset="0"/>
                    <a:cs typeface="Arial" panose="020B0604020202020204" pitchFamily="34" charset="0"/>
                    <a:sym typeface="Gill Sans" charset="0"/>
                  </a:rPr>
                  <a:t>OpenFlow </a:t>
                </a:r>
                <a:endParaRPr lang="en-US" altLang="ko-KR" sz="1600" dirty="0" smtClean="0">
                  <a:latin typeface="Arial" panose="020B0604020202020204" pitchFamily="34" charset="0"/>
                  <a:cs typeface="Arial" panose="020B0604020202020204" pitchFamily="34" charset="0"/>
                  <a:sym typeface="Gill Sans" charset="0"/>
                </a:endParaRPr>
              </a:p>
              <a:p>
                <a:pPr marL="41275" algn="ctr" defTabSz="914400"/>
                <a:r>
                  <a:rPr lang="en-US" altLang="ko-KR" sz="1600" dirty="0" smtClean="0">
                    <a:latin typeface="Arial" panose="020B0604020202020204" pitchFamily="34" charset="0"/>
                    <a:cs typeface="Arial" panose="020B0604020202020204" pitchFamily="34" charset="0"/>
                    <a:sym typeface="Gill Sans" charset="0"/>
                  </a:rPr>
                  <a:t>protocol</a:t>
                </a:r>
                <a:endParaRPr lang="en-US" altLang="ko-KR" sz="1600" dirty="0">
                  <a:latin typeface="Arial" panose="020B0604020202020204" pitchFamily="34" charset="0"/>
                  <a:cs typeface="Arial" panose="020B0604020202020204" pitchFamily="34" charset="0"/>
                  <a:sym typeface="Gill Sans" charset="0"/>
                </a:endParaRPr>
              </a:p>
            </p:txBody>
          </p:sp>
          <p:sp>
            <p:nvSpPr>
              <p:cNvPr id="13" name="AutoShape 1"/>
              <p:cNvSpPr>
                <a:spLocks/>
              </p:cNvSpPr>
              <p:nvPr/>
            </p:nvSpPr>
            <p:spPr bwMode="auto">
              <a:xfrm>
                <a:off x="1828800" y="4071938"/>
                <a:ext cx="5364163" cy="1368425"/>
              </a:xfrm>
              <a:prstGeom prst="roundRect">
                <a:avLst>
                  <a:gd name="adj" fmla="val 6486"/>
                </a:avLst>
              </a:prstGeom>
              <a:gradFill rotWithShape="1">
                <a:gsLst>
                  <a:gs pos="0">
                    <a:srgbClr val="000000"/>
                  </a:gs>
                  <a:gs pos="50000">
                    <a:srgbClr val="000000"/>
                  </a:gs>
                  <a:gs pos="100000">
                    <a:srgbClr val="FFFFFF"/>
                  </a:gs>
                </a:gsLst>
                <a:lin ang="5400000" scaled="1"/>
              </a:gradFill>
              <a:ln w="12700">
                <a:solidFill>
                  <a:srgbClr val="FFFFFF"/>
                </a:solidFill>
                <a:round/>
                <a:headEnd/>
                <a:tailEnd/>
              </a:ln>
              <a:effectLst>
                <a:outerShdw dist="20000" dir="5400000" rotWithShape="0">
                  <a:srgbClr val="808080">
                    <a:alpha val="37999"/>
                  </a:srgbClr>
                </a:outerShdw>
              </a:effectLst>
            </p:spPr>
            <p:txBody>
              <a:bodyPr lIns="0" tIns="0" rIns="0" bIns="0"/>
              <a:lstStyle/>
              <a:p>
                <a:pPr defTabSz="914400"/>
                <a:endParaRPr lang="ko-KR" altLang="ko-KR" dirty="0">
                  <a:solidFill>
                    <a:srgbClr val="000000"/>
                  </a:solidFill>
                  <a:latin typeface="Arial" panose="020B0604020202020204" pitchFamily="34" charset="0"/>
                  <a:ea typeface="ヒラギノ明朝 ProN W3" charset="-128"/>
                  <a:cs typeface="Arial" panose="020B0604020202020204" pitchFamily="34" charset="0"/>
                  <a:sym typeface="Times New Roman" charset="0"/>
                </a:endParaRPr>
              </a:p>
            </p:txBody>
          </p:sp>
          <p:sp>
            <p:nvSpPr>
              <p:cNvPr id="14" name="AutoShape 2"/>
              <p:cNvSpPr>
                <a:spLocks/>
              </p:cNvSpPr>
              <p:nvPr/>
            </p:nvSpPr>
            <p:spPr bwMode="auto">
              <a:xfrm>
                <a:off x="1997075" y="4846638"/>
                <a:ext cx="5008563" cy="476250"/>
              </a:xfrm>
              <a:prstGeom prst="roundRect">
                <a:avLst>
                  <a:gd name="adj" fmla="val 8472"/>
                </a:avLst>
              </a:prstGeom>
              <a:solidFill>
                <a:srgbClr val="C8D2DF"/>
              </a:solidFill>
              <a:ln w="25400" cap="flat">
                <a:solidFill>
                  <a:schemeClr val="bg1">
                    <a:lumMod val="95000"/>
                    <a:lumOff val="5000"/>
                  </a:schemeClr>
                </a:solidFill>
                <a:prstDash val="solid"/>
                <a:miter lim="800000"/>
                <a:headEnd type="none" w="med" len="med"/>
                <a:tailEnd type="none" w="med" len="med"/>
              </a:ln>
            </p:spPr>
            <p:txBody>
              <a:bodyPr lIns="0" tIns="0" rIns="41464" bIns="0" anchor="ctr"/>
              <a:lstStyle/>
              <a:p>
                <a:pPr marL="41299" defTabSz="914400">
                  <a:defRPr/>
                </a:pPr>
                <a:r>
                  <a:rPr lang="en-US" sz="1200" b="1" dirty="0" smtClean="0">
                    <a:solidFill>
                      <a:srgbClr val="001949"/>
                    </a:solidFill>
                    <a:latin typeface="Arial" panose="020B0604020202020204" pitchFamily="34" charset="0"/>
                    <a:ea typeface="Gill Sans" charset="0"/>
                    <a:cs typeface="Arial" panose="020B0604020202020204" pitchFamily="34" charset="0"/>
                    <a:sym typeface="Gill Sans" charset="0"/>
                  </a:rPr>
                  <a:t>                 Data Path, H/W</a:t>
                </a:r>
                <a:endParaRPr lang="en-US" sz="1200" b="1" dirty="0">
                  <a:solidFill>
                    <a:srgbClr val="001949"/>
                  </a:solidFill>
                  <a:latin typeface="Arial" panose="020B0604020202020204" pitchFamily="34" charset="0"/>
                  <a:ea typeface="Gill Sans" charset="0"/>
                  <a:cs typeface="Arial" panose="020B0604020202020204" pitchFamily="34" charset="0"/>
                  <a:sym typeface="Gill Sans" charset="0"/>
                </a:endParaRPr>
              </a:p>
            </p:txBody>
          </p:sp>
          <p:sp>
            <p:nvSpPr>
              <p:cNvPr id="15" name="AutoShape 3"/>
              <p:cNvSpPr>
                <a:spLocks/>
              </p:cNvSpPr>
              <p:nvPr/>
            </p:nvSpPr>
            <p:spPr bwMode="auto">
              <a:xfrm>
                <a:off x="1997075" y="4184650"/>
                <a:ext cx="3489325" cy="468313"/>
              </a:xfrm>
              <a:prstGeom prst="roundRect">
                <a:avLst>
                  <a:gd name="adj" fmla="val 6894"/>
                </a:avLst>
              </a:prstGeom>
              <a:solidFill>
                <a:srgbClr val="C8D2DF"/>
              </a:solidFill>
              <a:ln w="25400" cap="flat">
                <a:solidFill>
                  <a:schemeClr val="bg1">
                    <a:lumMod val="95000"/>
                    <a:lumOff val="5000"/>
                  </a:schemeClr>
                </a:solidFill>
                <a:prstDash val="solid"/>
                <a:miter lim="800000"/>
                <a:headEnd type="none" w="med" len="med"/>
                <a:tailEnd type="none" w="med" len="med"/>
              </a:ln>
            </p:spPr>
            <p:txBody>
              <a:bodyPr lIns="0" tIns="0" rIns="41464" bIns="0" anchor="ctr"/>
              <a:lstStyle/>
              <a:p>
                <a:pPr marL="41299" algn="ctr" defTabSz="914400">
                  <a:defRPr/>
                </a:pPr>
                <a:r>
                  <a:rPr lang="en-US" altLang="ko-KR" sz="1200" b="1" dirty="0" smtClean="0">
                    <a:solidFill>
                      <a:srgbClr val="001949"/>
                    </a:solidFill>
                    <a:latin typeface="Arial" panose="020B0604020202020204" pitchFamily="34" charset="0"/>
                    <a:ea typeface="Gill Sans" charset="0"/>
                    <a:cs typeface="Arial" panose="020B0604020202020204" pitchFamily="34" charset="0"/>
                    <a:sym typeface="Gill Sans" charset="0"/>
                  </a:rPr>
                  <a:t>Control Path</a:t>
                </a:r>
                <a:endParaRPr lang="en-US" sz="1200" b="1" dirty="0">
                  <a:solidFill>
                    <a:srgbClr val="001949"/>
                  </a:solidFill>
                  <a:latin typeface="Arial" panose="020B0604020202020204" pitchFamily="34" charset="0"/>
                  <a:ea typeface="Gill Sans" charset="0"/>
                  <a:cs typeface="Arial" panose="020B0604020202020204" pitchFamily="34" charset="0"/>
                  <a:sym typeface="Gill Sans" charset="0"/>
                </a:endParaRPr>
              </a:p>
            </p:txBody>
          </p:sp>
          <p:sp>
            <p:nvSpPr>
              <p:cNvPr id="16" name="Line 4"/>
              <p:cNvSpPr>
                <a:spLocks noChangeShapeType="1"/>
              </p:cNvSpPr>
              <p:nvPr/>
            </p:nvSpPr>
            <p:spPr bwMode="auto">
              <a:xfrm rot="10800000" flipH="1">
                <a:off x="1944688" y="4751388"/>
                <a:ext cx="5138737" cy="7937"/>
              </a:xfrm>
              <a:prstGeom prst="line">
                <a:avLst/>
              </a:prstGeom>
              <a:noFill/>
              <a:ln w="38100">
                <a:solidFill>
                  <a:srgbClr val="001949"/>
                </a:solidFill>
                <a:prstDash val="sysDot"/>
                <a:round/>
                <a:headEnd/>
                <a:tailEnd/>
              </a:ln>
            </p:spPr>
            <p:txBody>
              <a:bodyPr lIns="0" tIns="0" rIns="0" bIns="0"/>
              <a:lstStyle/>
              <a:p>
                <a:endParaRPr lang="ko-KR" altLang="en-US" sz="1400" dirty="0">
                  <a:latin typeface="Arial" panose="020B0604020202020204" pitchFamily="34" charset="0"/>
                  <a:cs typeface="Arial" panose="020B0604020202020204" pitchFamily="34" charset="0"/>
                </a:endParaRPr>
              </a:p>
            </p:txBody>
          </p:sp>
          <p:sp>
            <p:nvSpPr>
              <p:cNvPr id="17" name="AutoShape 5"/>
              <p:cNvSpPr>
                <a:spLocks/>
              </p:cNvSpPr>
              <p:nvPr/>
            </p:nvSpPr>
            <p:spPr bwMode="auto">
              <a:xfrm>
                <a:off x="5638800" y="4184650"/>
                <a:ext cx="1366838" cy="468313"/>
              </a:xfrm>
              <a:prstGeom prst="roundRect">
                <a:avLst>
                  <a:gd name="adj" fmla="val 6894"/>
                </a:avLst>
              </a:prstGeom>
              <a:solidFill>
                <a:srgbClr val="C8D2DF"/>
              </a:solidFill>
              <a:ln w="25400" cap="flat">
                <a:solidFill>
                  <a:schemeClr val="bg1">
                    <a:lumMod val="95000"/>
                    <a:lumOff val="5000"/>
                  </a:schemeClr>
                </a:solidFill>
                <a:prstDash val="solid"/>
                <a:miter lim="800000"/>
                <a:headEnd type="none" w="med" len="med"/>
                <a:tailEnd type="none" w="med" len="med"/>
              </a:ln>
            </p:spPr>
            <p:txBody>
              <a:bodyPr lIns="0" tIns="0" rIns="41464" bIns="0" anchor="ctr"/>
              <a:lstStyle/>
              <a:p>
                <a:pPr marL="41299" algn="ctr" defTabSz="914400">
                  <a:defRPr/>
                </a:pPr>
                <a:r>
                  <a:rPr lang="en-US" sz="1200" b="1" dirty="0">
                    <a:solidFill>
                      <a:srgbClr val="001949"/>
                    </a:solidFill>
                    <a:latin typeface="Arial" panose="020B0604020202020204" pitchFamily="34" charset="0"/>
                    <a:ea typeface="Gill Sans" charset="0"/>
                    <a:cs typeface="Arial" panose="020B0604020202020204" pitchFamily="34" charset="0"/>
                    <a:sym typeface="Gill Sans" charset="0"/>
                  </a:rPr>
                  <a:t>OpenFlow</a:t>
                </a:r>
              </a:p>
            </p:txBody>
          </p:sp>
          <p:grpSp>
            <p:nvGrpSpPr>
              <p:cNvPr id="18" name="Group 31"/>
              <p:cNvGrpSpPr>
                <a:grpSpLocks/>
              </p:cNvGrpSpPr>
              <p:nvPr/>
            </p:nvGrpSpPr>
            <p:grpSpPr bwMode="auto">
              <a:xfrm>
                <a:off x="2917825" y="1270000"/>
                <a:ext cx="3794125" cy="1347788"/>
                <a:chOff x="2918483" y="1760009"/>
                <a:chExt cx="3793717" cy="1347440"/>
              </a:xfrm>
            </p:grpSpPr>
            <p:sp>
              <p:nvSpPr>
                <p:cNvPr id="19" name="Vinkel 31"/>
                <p:cNvSpPr>
                  <a:spLocks noChangeArrowheads="1"/>
                </p:cNvSpPr>
                <p:nvPr/>
              </p:nvSpPr>
              <p:spPr bwMode="auto">
                <a:xfrm>
                  <a:off x="2918483" y="2351994"/>
                  <a:ext cx="3793717" cy="755455"/>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lIns="91414" tIns="45707" rIns="91414" bIns="45707" anchor="ctr"/>
                <a:lstStyle/>
                <a:p>
                  <a:pPr algn="ctr" defTabSz="912813"/>
                  <a:r>
                    <a:rPr lang="en-US" noProof="1">
                      <a:latin typeface="Arial" panose="020B0604020202020204" pitchFamily="34" charset="0"/>
                      <a:cs typeface="Arial" panose="020B0604020202020204" pitchFamily="34" charset="0"/>
                      <a:sym typeface="Times New Roman" charset="0"/>
                    </a:rPr>
                    <a:t>Controller</a:t>
                  </a:r>
                  <a:r>
                    <a:rPr lang="en-US" sz="1400" noProof="1">
                      <a:latin typeface="Arial" panose="020B0604020202020204" pitchFamily="34" charset="0"/>
                      <a:cs typeface="Arial" panose="020B0604020202020204" pitchFamily="34" charset="0"/>
                      <a:sym typeface="Times New Roman" charset="0"/>
                    </a:rPr>
                    <a:t/>
                  </a:r>
                  <a:br>
                    <a:rPr lang="en-US" sz="1400" noProof="1">
                      <a:latin typeface="Arial" panose="020B0604020202020204" pitchFamily="34" charset="0"/>
                      <a:cs typeface="Arial" panose="020B0604020202020204" pitchFamily="34" charset="0"/>
                      <a:sym typeface="Times New Roman" charset="0"/>
                    </a:rPr>
                  </a:br>
                  <a:r>
                    <a:rPr lang="en-US" sz="1200" noProof="1" smtClean="0">
                      <a:latin typeface="Arial" panose="020B0604020202020204" pitchFamily="34" charset="0"/>
                      <a:cs typeface="Arial" panose="020B0604020202020204" pitchFamily="34" charset="0"/>
                      <a:sym typeface="Times New Roman" charset="0"/>
                    </a:rPr>
                    <a:t>(</a:t>
                  </a:r>
                  <a:r>
                    <a:rPr lang="en-US" altLang="ko-KR" sz="1200" noProof="1" smtClean="0">
                      <a:latin typeface="Arial" panose="020B0604020202020204" pitchFamily="34" charset="0"/>
                      <a:cs typeface="Arial" panose="020B0604020202020204" pitchFamily="34" charset="0"/>
                      <a:sym typeface="Times New Roman" charset="0"/>
                    </a:rPr>
                    <a:t>Server</a:t>
                  </a:r>
                  <a:r>
                    <a:rPr lang="en-US" sz="1200" noProof="1" smtClean="0">
                      <a:latin typeface="Arial" panose="020B0604020202020204" pitchFamily="34" charset="0"/>
                      <a:cs typeface="Arial" panose="020B0604020202020204" pitchFamily="34" charset="0"/>
                      <a:sym typeface="Times New Roman" charset="0"/>
                    </a:rPr>
                    <a:t>  </a:t>
                  </a:r>
                  <a:r>
                    <a:rPr lang="en-US" sz="1200" noProof="1">
                      <a:latin typeface="Arial" panose="020B0604020202020204" pitchFamily="34" charset="0"/>
                      <a:cs typeface="Arial" panose="020B0604020202020204" pitchFamily="34" charset="0"/>
                      <a:sym typeface="Times New Roman" charset="0"/>
                    </a:rPr>
                    <a:t>Software)</a:t>
                  </a:r>
                  <a:endParaRPr lang="en-US" sz="1400" noProof="1">
                    <a:latin typeface="Arial" panose="020B0604020202020204" pitchFamily="34" charset="0"/>
                    <a:cs typeface="Arial" panose="020B0604020202020204" pitchFamily="34" charset="0"/>
                    <a:sym typeface="Times New Roman" charset="0"/>
                  </a:endParaRPr>
                </a:p>
              </p:txBody>
            </p:sp>
            <p:sp>
              <p:nvSpPr>
                <p:cNvPr id="20" name="Vinkel 50"/>
                <p:cNvSpPr>
                  <a:spLocks noChangeArrowheads="1"/>
                </p:cNvSpPr>
                <p:nvPr/>
              </p:nvSpPr>
              <p:spPr bwMode="auto">
                <a:xfrm>
                  <a:off x="4453431" y="1760009"/>
                  <a:ext cx="634932" cy="509456"/>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lIns="91414" tIns="45707" rIns="91414" bIns="45707" anchor="ctr"/>
                <a:lstStyle/>
                <a:p>
                  <a:pPr indent="-341313" algn="ctr" defTabSz="912813"/>
                  <a:r>
                    <a:rPr lang="en-US" sz="1200" b="1" noProof="1">
                      <a:solidFill>
                        <a:srgbClr val="FFFFFF"/>
                      </a:solidFill>
                      <a:latin typeface="Arial" panose="020B0604020202020204" pitchFamily="34" charset="0"/>
                      <a:cs typeface="Arial" panose="020B0604020202020204" pitchFamily="34" charset="0"/>
                      <a:sym typeface="Times New Roman" charset="0"/>
                    </a:rPr>
                    <a:t>App</a:t>
                  </a:r>
                </a:p>
              </p:txBody>
            </p:sp>
            <p:sp>
              <p:nvSpPr>
                <p:cNvPr id="21" name="Vinkel 50"/>
                <p:cNvSpPr>
                  <a:spLocks noChangeArrowheads="1"/>
                </p:cNvSpPr>
                <p:nvPr/>
              </p:nvSpPr>
              <p:spPr bwMode="auto">
                <a:xfrm>
                  <a:off x="5220110" y="1760009"/>
                  <a:ext cx="634932" cy="509456"/>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lIns="91414" tIns="45707" rIns="91414" bIns="45707" anchor="ctr"/>
                <a:lstStyle/>
                <a:p>
                  <a:pPr indent="-341313" algn="ctr" defTabSz="912813"/>
                  <a:r>
                    <a:rPr lang="en-US" sz="1200" b="1" noProof="1">
                      <a:solidFill>
                        <a:srgbClr val="FFFFFF"/>
                      </a:solidFill>
                      <a:latin typeface="Arial" panose="020B0604020202020204" pitchFamily="34" charset="0"/>
                      <a:cs typeface="Arial" panose="020B0604020202020204" pitchFamily="34" charset="0"/>
                      <a:sym typeface="Times New Roman" charset="0"/>
                    </a:rPr>
                    <a:t>App</a:t>
                  </a:r>
                </a:p>
              </p:txBody>
            </p:sp>
            <p:sp>
              <p:nvSpPr>
                <p:cNvPr id="22" name="Vinkel 50"/>
                <p:cNvSpPr>
                  <a:spLocks noChangeArrowheads="1"/>
                </p:cNvSpPr>
                <p:nvPr/>
              </p:nvSpPr>
              <p:spPr bwMode="auto">
                <a:xfrm>
                  <a:off x="5986791" y="1760009"/>
                  <a:ext cx="634932" cy="509456"/>
                </a:xfrm>
                <a:prstGeom prst="roundRect">
                  <a:avLst>
                    <a:gd name="adj" fmla="val 166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9"/>
                    </a:srgbClr>
                  </a:outerShdw>
                </a:effectLst>
              </p:spPr>
              <p:txBody>
                <a:bodyPr lIns="91414" tIns="45707" rIns="91414" bIns="45707" anchor="ctr"/>
                <a:lstStyle/>
                <a:p>
                  <a:pPr indent="-341313" algn="ctr" defTabSz="912813"/>
                  <a:r>
                    <a:rPr lang="en-US" sz="1200" b="1" noProof="1">
                      <a:solidFill>
                        <a:srgbClr val="FFFFFF"/>
                      </a:solidFill>
                      <a:latin typeface="Arial" panose="020B0604020202020204" pitchFamily="34" charset="0"/>
                      <a:cs typeface="Arial" panose="020B0604020202020204" pitchFamily="34" charset="0"/>
                      <a:sym typeface="Times New Roman" charset="0"/>
                    </a:rPr>
                    <a:t>App</a:t>
                  </a:r>
                </a:p>
              </p:txBody>
            </p:sp>
          </p:grpSp>
        </p:grpSp>
        <p:sp>
          <p:nvSpPr>
            <p:cNvPr id="9" name="직사각형 8"/>
            <p:cNvSpPr/>
            <p:nvPr/>
          </p:nvSpPr>
          <p:spPr>
            <a:xfrm>
              <a:off x="1948892" y="3753467"/>
              <a:ext cx="1600861" cy="321662"/>
            </a:xfrm>
            <a:prstGeom prst="rect">
              <a:avLst/>
            </a:prstGeom>
          </p:spPr>
          <p:txBody>
            <a:bodyPr wrap="none">
              <a:spAutoFit/>
            </a:bodyPr>
            <a:lstStyle/>
            <a:p>
              <a:pPr algn="ctr" defTabSz="914139">
                <a:defRPr/>
              </a:pPr>
              <a:r>
                <a:rPr lang="en-US" altLang="ko-KR" sz="1400" noProof="1" smtClean="0">
                  <a:latin typeface="Arial" panose="020B0604020202020204" pitchFamily="34" charset="0"/>
                  <a:cs typeface="Arial" panose="020B0604020202020204" pitchFamily="34" charset="0"/>
                  <a:sym typeface="Times New Roman" charset="0"/>
                </a:rPr>
                <a:t>Ethernet Switch</a:t>
              </a:r>
              <a:endParaRPr lang="en-US" altLang="ko-KR" sz="1400" noProof="1">
                <a:latin typeface="Arial" panose="020B0604020202020204" pitchFamily="34" charset="0"/>
                <a:cs typeface="Arial" panose="020B0604020202020204" pitchFamily="34" charset="0"/>
                <a:sym typeface="Times New Roman" charset="0"/>
              </a:endParaRPr>
            </a:p>
          </p:txBody>
        </p:sp>
        <p:pic>
          <p:nvPicPr>
            <p:cNvPr id="10" name="Picture 5"/>
            <p:cNvPicPr>
              <a:picLocks noChangeAspect="1" noChangeArrowheads="1"/>
            </p:cNvPicPr>
            <p:nvPr/>
          </p:nvPicPr>
          <p:blipFill>
            <a:blip r:embed="rId2" cstate="print"/>
            <a:srcRect/>
            <a:stretch>
              <a:fillRect/>
            </a:stretch>
          </p:blipFill>
          <p:spPr bwMode="auto">
            <a:xfrm>
              <a:off x="4896022" y="4995965"/>
              <a:ext cx="2109616" cy="326923"/>
            </a:xfrm>
            <a:prstGeom prst="rect">
              <a:avLst/>
            </a:prstGeom>
            <a:ln>
              <a:noFill/>
              <a:headEnd/>
              <a:tailEnd/>
            </a:ln>
          </p:spPr>
          <p:style>
            <a:lnRef idx="1">
              <a:schemeClr val="accent5"/>
            </a:lnRef>
            <a:fillRef idx="2">
              <a:schemeClr val="accent5"/>
            </a:fillRef>
            <a:effectRef idx="1">
              <a:schemeClr val="accent5"/>
            </a:effectRef>
            <a:fontRef idx="minor">
              <a:schemeClr val="dk1"/>
            </a:fontRef>
          </p:style>
        </p:pic>
      </p:grpSp>
      <p:pic>
        <p:nvPicPr>
          <p:cNvPr id="27" name="그림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938" y="2528063"/>
            <a:ext cx="3924194" cy="3525713"/>
          </a:xfrm>
          <a:prstGeom prst="rect">
            <a:avLst/>
          </a:prstGeom>
        </p:spPr>
      </p:pic>
    </p:spTree>
    <p:extLst>
      <p:ext uri="{BB962C8B-B14F-4D97-AF65-F5344CB8AC3E}">
        <p14:creationId xmlns:p14="http://schemas.microsoft.com/office/powerpoint/2010/main" val="74642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2800" dirty="0"/>
              <a:t>Current Status of SDN </a:t>
            </a:r>
            <a:r>
              <a:rPr lang="en-US" altLang="ko-KR" sz="2800" dirty="0" smtClean="0"/>
              <a:t>Products </a:t>
            </a:r>
            <a:r>
              <a:rPr lang="en-US" altLang="ko-KR" sz="2800" dirty="0"/>
              <a:t>and </a:t>
            </a:r>
            <a:r>
              <a:rPr lang="en-US" altLang="ko-KR" sz="2800" dirty="0" smtClean="0"/>
              <a:t>Solutions</a:t>
            </a:r>
            <a:endParaRPr lang="ko-KR" altLang="en-US" sz="2800" dirty="0"/>
          </a:p>
        </p:txBody>
      </p:sp>
      <p:sp>
        <p:nvSpPr>
          <p:cNvPr id="3" name="내용 개체 틀 2"/>
          <p:cNvSpPr>
            <a:spLocks noGrp="1"/>
          </p:cNvSpPr>
          <p:nvPr>
            <p:ph idx="1"/>
          </p:nvPr>
        </p:nvSpPr>
        <p:spPr>
          <a:xfrm>
            <a:off x="233702" y="4257618"/>
            <a:ext cx="8512822" cy="2102239"/>
          </a:xfrm>
        </p:spPr>
        <p:txBody>
          <a:bodyPr>
            <a:normAutofit/>
          </a:bodyPr>
          <a:lstStyle/>
          <a:p>
            <a:r>
              <a:rPr lang="en-US" altLang="ko-KR" sz="2400" dirty="0" smtClean="0"/>
              <a:t>Vendors</a:t>
            </a:r>
          </a:p>
          <a:p>
            <a:pPr lvl="1"/>
            <a:r>
              <a:rPr lang="en-US" altLang="ko-KR" sz="2000" dirty="0" smtClean="0"/>
              <a:t>NEC: </a:t>
            </a:r>
            <a:r>
              <a:rPr lang="en-US" altLang="ko-KR" sz="2000" dirty="0"/>
              <a:t>released </a:t>
            </a:r>
            <a:r>
              <a:rPr lang="en-US" altLang="ko-KR" sz="2000" dirty="0" err="1"/>
              <a:t>OpenFlow</a:t>
            </a:r>
            <a:r>
              <a:rPr lang="en-US" altLang="ko-KR" sz="2000" dirty="0"/>
              <a:t> 1.3 switch and </a:t>
            </a:r>
            <a:r>
              <a:rPr lang="en-US" altLang="ko-KR" sz="2000" dirty="0" smtClean="0"/>
              <a:t>controller</a:t>
            </a:r>
            <a:r>
              <a:rPr lang="en-US" altLang="ko-KR" sz="2000" dirty="0"/>
              <a:t>… 2013.9</a:t>
            </a:r>
          </a:p>
          <a:p>
            <a:pPr lvl="1"/>
            <a:r>
              <a:rPr lang="en-US" altLang="ko-KR" sz="2000" dirty="0" smtClean="0"/>
              <a:t>HP: </a:t>
            </a:r>
            <a:r>
              <a:rPr lang="en-US" altLang="ko-KR" sz="2000" dirty="0"/>
              <a:t>released </a:t>
            </a:r>
            <a:r>
              <a:rPr lang="en-US" altLang="ko-KR" sz="2000" dirty="0" err="1"/>
              <a:t>OpenFlow</a:t>
            </a:r>
            <a:r>
              <a:rPr lang="en-US" altLang="ko-KR" sz="2000" dirty="0"/>
              <a:t> 1.3 </a:t>
            </a:r>
            <a:r>
              <a:rPr lang="en-US" altLang="ko-KR" sz="2000" dirty="0" smtClean="0"/>
              <a:t>data center </a:t>
            </a:r>
            <a:r>
              <a:rPr lang="en-US" altLang="ko-KR" sz="2000" dirty="0"/>
              <a:t>switch  … 2013</a:t>
            </a:r>
          </a:p>
          <a:p>
            <a:pPr lvl="1"/>
            <a:r>
              <a:rPr lang="en-US" altLang="ko-KR" sz="2000" dirty="0" err="1"/>
              <a:t>Centec</a:t>
            </a:r>
            <a:r>
              <a:rPr lang="en-US" altLang="ko-KR" sz="2000" dirty="0"/>
              <a:t> Network, </a:t>
            </a:r>
            <a:r>
              <a:rPr lang="en-US" altLang="ko-KR" sz="2000" dirty="0" smtClean="0"/>
              <a:t>China: </a:t>
            </a:r>
            <a:r>
              <a:rPr lang="en-US" altLang="ko-KR" sz="2000" dirty="0"/>
              <a:t>released Open SDN switch with OpenFlow1.3 support (implemented on </a:t>
            </a:r>
            <a:r>
              <a:rPr lang="en-US" altLang="ko-KR" sz="2000" dirty="0" err="1"/>
              <a:t>OpenVswitch</a:t>
            </a:r>
            <a:r>
              <a:rPr lang="en-US" altLang="ko-KR" sz="2000" dirty="0"/>
              <a:t>) … 2013.4</a:t>
            </a:r>
          </a:p>
          <a:p>
            <a:pPr lvl="1"/>
            <a:r>
              <a:rPr lang="en-US" altLang="ko-KR" sz="2000" dirty="0" smtClean="0"/>
              <a:t>Brocade, </a:t>
            </a:r>
            <a:r>
              <a:rPr lang="en-US" altLang="ko-KR" sz="2000" dirty="0" err="1"/>
              <a:t>OpenFlow</a:t>
            </a:r>
            <a:r>
              <a:rPr lang="en-US" altLang="ko-KR" sz="2000" dirty="0"/>
              <a:t> 1.3 switch … 2014.6</a:t>
            </a:r>
            <a:r>
              <a:rPr lang="en-US" altLang="ko-KR" sz="2000" dirty="0" smtClean="0"/>
              <a:t>~</a:t>
            </a:r>
            <a:endParaRPr lang="en-US" altLang="ko-KR" sz="2400" dirty="0" smtClean="0"/>
          </a:p>
        </p:txBody>
      </p:sp>
      <p:graphicFrame>
        <p:nvGraphicFramePr>
          <p:cNvPr id="4" name="표 3"/>
          <p:cNvGraphicFramePr>
            <a:graphicFrameLocks noGrp="1"/>
          </p:cNvGraphicFramePr>
          <p:nvPr>
            <p:extLst>
              <p:ext uri="{D42A27DB-BD31-4B8C-83A1-F6EECF244321}">
                <p14:modId xmlns:p14="http://schemas.microsoft.com/office/powerpoint/2010/main" val="4242097412"/>
              </p:ext>
            </p:extLst>
          </p:nvPr>
        </p:nvGraphicFramePr>
        <p:xfrm>
          <a:off x="286884" y="1134523"/>
          <a:ext cx="8454382" cy="3078083"/>
        </p:xfrm>
        <a:graphic>
          <a:graphicData uri="http://schemas.openxmlformats.org/drawingml/2006/table">
            <a:tbl>
              <a:tblPr firstRow="1" bandRow="1">
                <a:tableStyleId>{F5AB1C69-6EDB-4FF4-983F-18BD219EF322}</a:tableStyleId>
              </a:tblPr>
              <a:tblGrid>
                <a:gridCol w="892709"/>
                <a:gridCol w="1585519"/>
                <a:gridCol w="1895912"/>
                <a:gridCol w="4080242"/>
              </a:tblGrid>
              <a:tr h="190845">
                <a:tc>
                  <a:txBody>
                    <a:bodyPr/>
                    <a:lstStyle/>
                    <a:p>
                      <a:pPr latinLnBrk="1"/>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Solutions</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err="1" smtClean="0">
                          <a:latin typeface="Arial" panose="020B0604020202020204" pitchFamily="34" charset="0"/>
                          <a:cs typeface="Arial" panose="020B0604020202020204" pitchFamily="34" charset="0"/>
                        </a:rPr>
                        <a:t>OpenFlow</a:t>
                      </a:r>
                      <a:r>
                        <a:rPr lang="en-US" altLang="ko-KR" sz="1200" dirty="0" smtClean="0">
                          <a:latin typeface="Arial" panose="020B0604020202020204" pitchFamily="34" charset="0"/>
                          <a:cs typeface="Arial" panose="020B0604020202020204" pitchFamily="34" charset="0"/>
                        </a:rPr>
                        <a:t> version</a:t>
                      </a:r>
                      <a:endParaRPr lang="ko-KR" altLang="en-US" sz="1200" dirty="0">
                        <a:latin typeface="Arial" panose="020B0604020202020204" pitchFamily="34" charset="0"/>
                        <a:cs typeface="Arial" panose="020B0604020202020204" pitchFamily="34" charset="0"/>
                      </a:endParaRPr>
                    </a:p>
                  </a:txBody>
                  <a:tcPr/>
                </a:tc>
                <a:tc>
                  <a:txBody>
                    <a:bodyPr/>
                    <a:lstStyle/>
                    <a:p>
                      <a:pPr latinLnBrk="1"/>
                      <a:endParaRPr lang="ko-KR" altLang="en-US" sz="1200" dirty="0">
                        <a:latin typeface="Arial" panose="020B0604020202020204" pitchFamily="34" charset="0"/>
                        <a:cs typeface="Arial" panose="020B0604020202020204" pitchFamily="34" charset="0"/>
                      </a:endParaRPr>
                    </a:p>
                  </a:txBody>
                  <a:tcPr/>
                </a:tc>
              </a:tr>
              <a:tr h="324436">
                <a:tc rowSpan="5">
                  <a:txBody>
                    <a:bodyPr/>
                    <a:lstStyle/>
                    <a:p>
                      <a:pPr latinLnBrk="1"/>
                      <a:r>
                        <a:rPr lang="en-US" altLang="ko-KR" sz="1200" dirty="0" smtClean="0">
                          <a:latin typeface="Arial" panose="020B0604020202020204" pitchFamily="34" charset="0"/>
                          <a:cs typeface="Arial" panose="020B0604020202020204" pitchFamily="34" charset="0"/>
                        </a:rPr>
                        <a:t>Controller</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b="1" dirty="0" smtClean="0">
                          <a:latin typeface="Arial" panose="020B0604020202020204" pitchFamily="34" charset="0"/>
                          <a:cs typeface="Arial" panose="020B0604020202020204" pitchFamily="34" charset="0"/>
                        </a:rPr>
                        <a:t>NOX</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Support </a:t>
                      </a:r>
                      <a:r>
                        <a:rPr lang="en-US" altLang="ko-KR" sz="1200" dirty="0" err="1" smtClean="0">
                          <a:latin typeface="Arial" panose="020B0604020202020204" pitchFamily="34" charset="0"/>
                          <a:cs typeface="Arial" panose="020B0604020202020204" pitchFamily="34" charset="0"/>
                        </a:rPr>
                        <a:t>OpenFlow</a:t>
                      </a:r>
                      <a:r>
                        <a:rPr lang="ko-KR" altLang="en-US" sz="1200" dirty="0" smtClean="0">
                          <a:latin typeface="Arial" panose="020B0604020202020204" pitchFamily="34" charset="0"/>
                          <a:cs typeface="Arial" panose="020B0604020202020204" pitchFamily="34" charset="0"/>
                        </a:rPr>
                        <a:t> </a:t>
                      </a:r>
                      <a:r>
                        <a:rPr lang="en-US" altLang="ko-KR" sz="1200" dirty="0" smtClean="0">
                          <a:latin typeface="Arial" panose="020B0604020202020204" pitchFamily="34" charset="0"/>
                          <a:cs typeface="Arial" panose="020B0604020202020204" pitchFamily="34" charset="0"/>
                        </a:rPr>
                        <a:t>1.3 </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C++</a:t>
                      </a:r>
                      <a:r>
                        <a:rPr lang="en-US" altLang="ko-KR" sz="1200" baseline="0" dirty="0" smtClean="0">
                          <a:latin typeface="Arial" panose="020B0604020202020204" pitchFamily="34" charset="0"/>
                          <a:cs typeface="Arial" panose="020B0604020202020204" pitchFamily="34" charset="0"/>
                        </a:rPr>
                        <a:t> API</a:t>
                      </a:r>
                      <a:endParaRPr lang="ko-KR" altLang="en-US" sz="1200" dirty="0">
                        <a:latin typeface="Arial" panose="020B0604020202020204" pitchFamily="34" charset="0"/>
                        <a:cs typeface="Arial" panose="020B0604020202020204" pitchFamily="34" charset="0"/>
                      </a:endParaRPr>
                    </a:p>
                  </a:txBody>
                  <a:tcPr anchor="ctr"/>
                </a:tc>
              </a:tr>
              <a:tr h="591619">
                <a:tc vMerge="1">
                  <a:txBody>
                    <a:bodyPr/>
                    <a:lstStyle/>
                    <a:p>
                      <a:pPr latinLnBrk="1"/>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200" b="1" dirty="0" smtClean="0">
                          <a:latin typeface="Arial" panose="020B0604020202020204" pitchFamily="34" charset="0"/>
                          <a:cs typeface="Arial" panose="020B0604020202020204" pitchFamily="34" charset="0"/>
                        </a:rPr>
                        <a:t>POX</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Python version of NOX, </a:t>
                      </a:r>
                    </a:p>
                    <a:p>
                      <a:pPr latinLnBrk="1"/>
                      <a:r>
                        <a:rPr lang="en-US" altLang="ko-KR" sz="1200" dirty="0" smtClean="0">
                          <a:latin typeface="Arial" panose="020B0604020202020204" pitchFamily="34" charset="0"/>
                          <a:cs typeface="Arial" panose="020B0604020202020204" pitchFamily="34" charset="0"/>
                        </a:rPr>
                        <a:t>Support</a:t>
                      </a:r>
                      <a:r>
                        <a:rPr lang="en-US" altLang="ko-KR" sz="1200" baseline="0" dirty="0" smtClean="0">
                          <a:latin typeface="Arial" panose="020B0604020202020204" pitchFamily="34" charset="0"/>
                          <a:cs typeface="Arial" panose="020B0604020202020204" pitchFamily="34" charset="0"/>
                        </a:rPr>
                        <a:t> </a:t>
                      </a:r>
                      <a:r>
                        <a:rPr lang="en-US" altLang="ko-KR" sz="1200" dirty="0" err="1" smtClean="0">
                          <a:latin typeface="Arial" panose="020B0604020202020204" pitchFamily="34" charset="0"/>
                          <a:cs typeface="Arial" panose="020B0604020202020204" pitchFamily="34" charset="0"/>
                        </a:rPr>
                        <a:t>OpenFlow</a:t>
                      </a:r>
                      <a:r>
                        <a:rPr lang="en-US" altLang="ko-KR" sz="1200" dirty="0" smtClean="0">
                          <a:latin typeface="Arial" panose="020B0604020202020204" pitchFamily="34" charset="0"/>
                          <a:cs typeface="Arial" panose="020B0604020202020204" pitchFamily="34" charset="0"/>
                        </a:rPr>
                        <a:t> 1.1</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Python API</a:t>
                      </a:r>
                      <a:endParaRPr lang="ko-KR" altLang="en-US" sz="1200" dirty="0">
                        <a:latin typeface="Arial" panose="020B0604020202020204" pitchFamily="34" charset="0"/>
                        <a:cs typeface="Arial" panose="020B0604020202020204" pitchFamily="34" charset="0"/>
                      </a:endParaRPr>
                    </a:p>
                  </a:txBody>
                  <a:tcPr anchor="ctr"/>
                </a:tc>
              </a:tr>
              <a:tr h="324436">
                <a:tc vMerge="1">
                  <a:txBody>
                    <a:bodyPr/>
                    <a:lstStyle/>
                    <a:p>
                      <a:pPr latinLnBrk="1"/>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200" b="1" dirty="0" smtClean="0">
                          <a:latin typeface="Arial" panose="020B0604020202020204" pitchFamily="34" charset="0"/>
                          <a:cs typeface="Arial" panose="020B0604020202020204" pitchFamily="34" charset="0"/>
                        </a:rPr>
                        <a:t>Floodlight</a:t>
                      </a:r>
                      <a:endParaRPr lang="ko-KR" altLang="en-US" sz="1200" b="1" dirty="0">
                        <a:latin typeface="Arial" panose="020B0604020202020204" pitchFamily="34" charset="0"/>
                        <a:cs typeface="Arial" panose="020B0604020202020204" pitchFamily="34"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Arial" panose="020B0604020202020204" pitchFamily="34" charset="0"/>
                          <a:cs typeface="Arial" panose="020B0604020202020204" pitchFamily="34" charset="0"/>
                        </a:rPr>
                        <a:t>Support</a:t>
                      </a:r>
                      <a:r>
                        <a:rPr lang="en-US" altLang="ko-KR" sz="1200" baseline="0" dirty="0" smtClean="0">
                          <a:latin typeface="Arial" panose="020B0604020202020204" pitchFamily="34" charset="0"/>
                          <a:cs typeface="Arial" panose="020B0604020202020204" pitchFamily="34" charset="0"/>
                        </a:rPr>
                        <a:t> </a:t>
                      </a:r>
                      <a:r>
                        <a:rPr lang="en-US" altLang="ko-KR" sz="1200" dirty="0" err="1" smtClean="0">
                          <a:latin typeface="Arial" panose="020B0604020202020204" pitchFamily="34" charset="0"/>
                          <a:cs typeface="Arial" panose="020B0604020202020204" pitchFamily="34" charset="0"/>
                        </a:rPr>
                        <a:t>OpenFlow</a:t>
                      </a:r>
                      <a:r>
                        <a:rPr lang="en-US" altLang="ko-KR" sz="1200" dirty="0" smtClean="0">
                          <a:latin typeface="Arial" panose="020B0604020202020204" pitchFamily="34" charset="0"/>
                          <a:cs typeface="Arial" panose="020B0604020202020204" pitchFamily="34" charset="0"/>
                        </a:rPr>
                        <a:t> 1.3</a:t>
                      </a:r>
                    </a:p>
                  </a:txBody>
                  <a:tcPr anchor="ctr"/>
                </a:tc>
                <a:tc>
                  <a:txBody>
                    <a:bodyPr/>
                    <a:lstStyle/>
                    <a:p>
                      <a:pPr latinLnBrk="1"/>
                      <a:r>
                        <a:rPr lang="en-US" altLang="ko-KR" sz="1200" dirty="0" err="1" smtClean="0">
                          <a:latin typeface="Arial" panose="020B0604020202020204" pitchFamily="34" charset="0"/>
                          <a:cs typeface="Arial" panose="020B0604020202020204" pitchFamily="34" charset="0"/>
                        </a:rPr>
                        <a:t>BigSwitch</a:t>
                      </a:r>
                      <a:r>
                        <a:rPr lang="en-US" altLang="ko-KR" sz="1200" dirty="0" smtClean="0">
                          <a:latin typeface="Arial" panose="020B0604020202020204" pitchFamily="34" charset="0"/>
                          <a:cs typeface="Arial" panose="020B0604020202020204" pitchFamily="34" charset="0"/>
                        </a:rPr>
                        <a:t> joined </a:t>
                      </a:r>
                      <a:r>
                        <a:rPr lang="en-US" altLang="ko-KR" sz="1200" dirty="0" err="1" smtClean="0">
                          <a:latin typeface="Arial" panose="020B0604020202020204" pitchFamily="34" charset="0"/>
                          <a:cs typeface="Arial" panose="020B0604020202020204" pitchFamily="34" charset="0"/>
                        </a:rPr>
                        <a:t>OpenDaylight</a:t>
                      </a:r>
                      <a:r>
                        <a:rPr lang="ko-KR" altLang="en-US" sz="1200" dirty="0" smtClean="0">
                          <a:latin typeface="Arial" panose="020B0604020202020204" pitchFamily="34" charset="0"/>
                          <a:cs typeface="Arial" panose="020B0604020202020204" pitchFamily="34" charset="0"/>
                        </a:rPr>
                        <a:t> </a:t>
                      </a:r>
                      <a:r>
                        <a:rPr lang="en-US" altLang="ko-KR" sz="1200" dirty="0" smtClean="0">
                          <a:latin typeface="Arial" panose="020B0604020202020204" pitchFamily="34" charset="0"/>
                          <a:cs typeface="Arial" panose="020B0604020202020204" pitchFamily="34" charset="0"/>
                        </a:rPr>
                        <a:t>but left</a:t>
                      </a:r>
                      <a:r>
                        <a:rPr lang="en-US" altLang="ko-KR" sz="1200" baseline="0" dirty="0" smtClean="0">
                          <a:latin typeface="Arial" panose="020B0604020202020204" pitchFamily="34" charset="0"/>
                          <a:cs typeface="Arial" panose="020B0604020202020204" pitchFamily="34" charset="0"/>
                        </a:rPr>
                        <a:t> it on June 2013</a:t>
                      </a:r>
                      <a:endParaRPr lang="ko-KR" altLang="en-US" sz="1200" dirty="0" smtClean="0">
                        <a:latin typeface="Arial" panose="020B0604020202020204" pitchFamily="34" charset="0"/>
                        <a:cs typeface="Arial" panose="020B0604020202020204" pitchFamily="34" charset="0"/>
                      </a:endParaRPr>
                    </a:p>
                  </a:txBody>
                  <a:tcPr anchor="ctr"/>
                </a:tc>
              </a:tr>
              <a:tr h="324436">
                <a:tc vMerge="1">
                  <a:txBody>
                    <a:bodyPr/>
                    <a:lstStyle/>
                    <a:p>
                      <a:pPr latinLnBrk="1"/>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200" b="1" dirty="0" err="1" smtClean="0">
                          <a:latin typeface="Arial" panose="020B0604020202020204" pitchFamily="34" charset="0"/>
                          <a:cs typeface="Arial" panose="020B0604020202020204" pitchFamily="34" charset="0"/>
                        </a:rPr>
                        <a:t>Ryu</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Support </a:t>
                      </a:r>
                      <a:r>
                        <a:rPr lang="en-US" altLang="ko-KR" sz="1200" dirty="0" err="1" smtClean="0">
                          <a:latin typeface="Arial" panose="020B0604020202020204" pitchFamily="34" charset="0"/>
                          <a:cs typeface="Arial" panose="020B0604020202020204" pitchFamily="34" charset="0"/>
                        </a:rPr>
                        <a:t>OpenFlow</a:t>
                      </a:r>
                      <a:r>
                        <a:rPr lang="en-US" altLang="ko-KR" sz="1200" dirty="0" smtClean="0">
                          <a:latin typeface="Arial" panose="020B0604020202020204" pitchFamily="34" charset="0"/>
                          <a:cs typeface="Arial" panose="020B0604020202020204" pitchFamily="34" charset="0"/>
                        </a:rPr>
                        <a:t> 1.4</a:t>
                      </a:r>
                      <a:endParaRPr lang="ko-KR" altLang="en-US" sz="1200" dirty="0">
                        <a:solidFill>
                          <a:srgbClr val="FF0000"/>
                        </a:solidFill>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Python API</a:t>
                      </a:r>
                      <a:endParaRPr lang="ko-KR" altLang="en-US" sz="1200" dirty="0" smtClean="0">
                        <a:latin typeface="Arial" panose="020B0604020202020204" pitchFamily="34" charset="0"/>
                        <a:cs typeface="Arial" panose="020B0604020202020204" pitchFamily="34" charset="0"/>
                      </a:endParaRPr>
                    </a:p>
                  </a:txBody>
                  <a:tcPr anchor="ctr"/>
                </a:tc>
              </a:tr>
              <a:tr h="324436">
                <a:tc vMerge="1">
                  <a:txBody>
                    <a:bodyPr/>
                    <a:lstStyle/>
                    <a:p>
                      <a:pPr latinLnBrk="1"/>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200" b="1" dirty="0" err="1" smtClean="0">
                          <a:latin typeface="Arial" panose="020B0604020202020204" pitchFamily="34" charset="0"/>
                          <a:cs typeface="Arial" panose="020B0604020202020204" pitchFamily="34" charset="0"/>
                        </a:rPr>
                        <a:t>OpenDayLight</a:t>
                      </a:r>
                      <a:r>
                        <a:rPr lang="en-US" altLang="ko-KR" sz="1200" b="1" baseline="0" dirty="0" smtClean="0">
                          <a:latin typeface="Arial" panose="020B0604020202020204" pitchFamily="34" charset="0"/>
                          <a:cs typeface="Arial" panose="020B0604020202020204" pitchFamily="34" charset="0"/>
                        </a:rPr>
                        <a:t> (ODL)</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solidFill>
                            <a:schemeClr val="tx1"/>
                          </a:solidFill>
                          <a:latin typeface="Arial" panose="020B0604020202020204" pitchFamily="34" charset="0"/>
                          <a:cs typeface="Arial" panose="020B0604020202020204" pitchFamily="34" charset="0"/>
                        </a:rPr>
                        <a:t>Support </a:t>
                      </a:r>
                      <a:r>
                        <a:rPr lang="en-US" altLang="ko-KR" sz="1200" dirty="0" err="1" smtClean="0">
                          <a:solidFill>
                            <a:schemeClr val="tx1"/>
                          </a:solidFill>
                          <a:latin typeface="Arial" panose="020B0604020202020204" pitchFamily="34" charset="0"/>
                          <a:cs typeface="Arial" panose="020B0604020202020204" pitchFamily="34" charset="0"/>
                        </a:rPr>
                        <a:t>OpenFlow</a:t>
                      </a:r>
                      <a:r>
                        <a:rPr lang="en-US" altLang="ko-KR" sz="1200" dirty="0" smtClean="0">
                          <a:solidFill>
                            <a:schemeClr val="tx1"/>
                          </a:solidFill>
                          <a:latin typeface="Arial" panose="020B0604020202020204" pitchFamily="34" charset="0"/>
                          <a:cs typeface="Arial" panose="020B0604020202020204" pitchFamily="34" charset="0"/>
                        </a:rPr>
                        <a:t> 1.3</a:t>
                      </a:r>
                      <a:endParaRPr lang="ko-KR" altLang="en-US" sz="1200" dirty="0">
                        <a:solidFill>
                          <a:schemeClr val="tx1"/>
                        </a:solidFill>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2014.2</a:t>
                      </a:r>
                      <a:endParaRPr lang="ko-KR" altLang="en-US" sz="1200" dirty="0" smtClean="0">
                        <a:latin typeface="Arial" panose="020B0604020202020204" pitchFamily="34" charset="0"/>
                        <a:cs typeface="Arial" panose="020B0604020202020204" pitchFamily="34" charset="0"/>
                      </a:endParaRPr>
                    </a:p>
                  </a:txBody>
                  <a:tcPr anchor="ctr"/>
                </a:tc>
              </a:tr>
              <a:tr h="324436">
                <a:tc rowSpan="2">
                  <a:txBody>
                    <a:bodyPr/>
                    <a:lstStyle/>
                    <a:p>
                      <a:pPr latinLnBrk="1"/>
                      <a:r>
                        <a:rPr lang="en-US" altLang="ko-KR" sz="1200" dirty="0" smtClean="0">
                          <a:latin typeface="Arial" panose="020B0604020202020204" pitchFamily="34" charset="0"/>
                          <a:cs typeface="Arial" panose="020B0604020202020204" pitchFamily="34" charset="0"/>
                        </a:rPr>
                        <a:t>Switch</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b="1" dirty="0" smtClean="0">
                          <a:latin typeface="Arial" panose="020B0604020202020204" pitchFamily="34" charset="0"/>
                          <a:cs typeface="Arial" panose="020B0604020202020204" pitchFamily="34" charset="0"/>
                        </a:rPr>
                        <a:t>Open </a:t>
                      </a:r>
                      <a:r>
                        <a:rPr lang="en-US" altLang="ko-KR" sz="1200" b="1" dirty="0" err="1" smtClean="0">
                          <a:latin typeface="Arial" panose="020B0604020202020204" pitchFamily="34" charset="0"/>
                          <a:cs typeface="Arial" panose="020B0604020202020204" pitchFamily="34" charset="0"/>
                        </a:rPr>
                        <a:t>vSwitch</a:t>
                      </a:r>
                      <a:endParaRPr lang="ko-KR" altLang="en-US" sz="1200" b="1" dirty="0">
                        <a:latin typeface="Arial" panose="020B0604020202020204" pitchFamily="34" charset="0"/>
                        <a:cs typeface="Arial" panose="020B0604020202020204" pitchFamily="34" charset="0"/>
                      </a:endParaRPr>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Tx/>
                        <a:buNone/>
                        <a:tabLst/>
                        <a:defRPr/>
                      </a:pPr>
                      <a:r>
                        <a:rPr lang="en-US" altLang="ko-KR" sz="1200" dirty="0" smtClean="0">
                          <a:latin typeface="Arial" panose="020B0604020202020204" pitchFamily="34" charset="0"/>
                          <a:cs typeface="Arial" panose="020B0604020202020204" pitchFamily="34" charset="0"/>
                        </a:rPr>
                        <a:t>Support </a:t>
                      </a:r>
                      <a:r>
                        <a:rPr lang="en-US" altLang="ko-KR" sz="1200" dirty="0" err="1" smtClean="0">
                          <a:latin typeface="Arial" panose="020B0604020202020204" pitchFamily="34" charset="0"/>
                          <a:cs typeface="Arial" panose="020B0604020202020204" pitchFamily="34" charset="0"/>
                        </a:rPr>
                        <a:t>OpenFlow</a:t>
                      </a:r>
                      <a:r>
                        <a:rPr lang="en-US" altLang="ko-KR" sz="1200" dirty="0" smtClean="0">
                          <a:latin typeface="Arial" panose="020B0604020202020204" pitchFamily="34" charset="0"/>
                          <a:cs typeface="Arial" panose="020B0604020202020204" pitchFamily="34" charset="0"/>
                        </a:rPr>
                        <a:t> 1.3</a:t>
                      </a:r>
                    </a:p>
                  </a:txBody>
                  <a:tcPr anchor="ctr"/>
                </a:tc>
                <a:tc>
                  <a:txBody>
                    <a:bodyPr/>
                    <a:lstStyle/>
                    <a:p>
                      <a:pPr latinLnBrk="1"/>
                      <a:endParaRPr lang="ko-KR" altLang="en-US" sz="1200" dirty="0" smtClean="0">
                        <a:latin typeface="Arial" panose="020B0604020202020204" pitchFamily="34" charset="0"/>
                        <a:cs typeface="Arial" panose="020B0604020202020204" pitchFamily="34" charset="0"/>
                      </a:endParaRPr>
                    </a:p>
                  </a:txBody>
                  <a:tcPr anchor="ctr"/>
                </a:tc>
              </a:tr>
              <a:tr h="324436">
                <a:tc vMerge="1">
                  <a:txBody>
                    <a:bodyPr/>
                    <a:lstStyle/>
                    <a:p>
                      <a:pPr latinLnBrk="1"/>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200" b="1" dirty="0" smtClean="0">
                          <a:latin typeface="Arial" panose="020B0604020202020204" pitchFamily="34" charset="0"/>
                          <a:cs typeface="Arial" panose="020B0604020202020204" pitchFamily="34" charset="0"/>
                        </a:rPr>
                        <a:t>Ericsson</a:t>
                      </a:r>
                      <a:r>
                        <a:rPr lang="en-US" altLang="ko-KR" sz="1200" b="1" baseline="0" dirty="0" smtClean="0">
                          <a:latin typeface="Arial" panose="020B0604020202020204" pitchFamily="34" charset="0"/>
                          <a:cs typeface="Arial" panose="020B0604020202020204" pitchFamily="34" charset="0"/>
                        </a:rPr>
                        <a:t> soft switch</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Support </a:t>
                      </a:r>
                      <a:r>
                        <a:rPr lang="en-US" altLang="ko-KR" sz="1200" dirty="0" err="1" smtClean="0">
                          <a:latin typeface="Arial" panose="020B0604020202020204" pitchFamily="34" charset="0"/>
                          <a:cs typeface="Arial" panose="020B0604020202020204" pitchFamily="34" charset="0"/>
                        </a:rPr>
                        <a:t>OpenFlow</a:t>
                      </a:r>
                      <a:r>
                        <a:rPr lang="en-US" altLang="ko-KR" sz="1200" dirty="0" smtClean="0">
                          <a:latin typeface="Arial" panose="020B0604020202020204" pitchFamily="34" charset="0"/>
                          <a:cs typeface="Arial" panose="020B0604020202020204" pitchFamily="34" charset="0"/>
                        </a:rPr>
                        <a:t> 1.3</a:t>
                      </a:r>
                      <a:endParaRPr lang="ko-KR" altLang="en-US" sz="1200" dirty="0">
                        <a:latin typeface="Arial" panose="020B0604020202020204" pitchFamily="34" charset="0"/>
                        <a:cs typeface="Arial" panose="020B0604020202020204" pitchFamily="34" charset="0"/>
                      </a:endParaRPr>
                    </a:p>
                  </a:txBody>
                  <a:tcPr anchor="ctr"/>
                </a:tc>
                <a:tc>
                  <a:txBody>
                    <a:bodyPr/>
                    <a:lstStyle/>
                    <a:p>
                      <a:pPr marL="0" lvl="2" indent="0"/>
                      <a:r>
                        <a:rPr lang="en-US" altLang="ko-KR" sz="1200" dirty="0" smtClean="0">
                          <a:latin typeface="Arial" panose="020B0604020202020204" pitchFamily="34" charset="0"/>
                          <a:cs typeface="Arial" panose="020B0604020202020204" pitchFamily="34" charset="0"/>
                        </a:rPr>
                        <a:t>Compatible</a:t>
                      </a:r>
                      <a:r>
                        <a:rPr lang="en-US" altLang="ko-KR" sz="1200" baseline="0" dirty="0" smtClean="0">
                          <a:latin typeface="Arial" panose="020B0604020202020204" pitchFamily="34" charset="0"/>
                          <a:cs typeface="Arial" panose="020B0604020202020204" pitchFamily="34" charset="0"/>
                        </a:rPr>
                        <a:t> with </a:t>
                      </a:r>
                      <a:r>
                        <a:rPr lang="en-US" altLang="ko-KR" sz="1200" dirty="0" err="1" smtClean="0">
                          <a:latin typeface="Arial" panose="020B0604020202020204" pitchFamily="34" charset="0"/>
                          <a:cs typeface="Arial" panose="020B0604020202020204" pitchFamily="34" charset="0"/>
                        </a:rPr>
                        <a:t>Mininet</a:t>
                      </a:r>
                      <a:endParaRPr lang="en-US" altLang="ko-KR" sz="1200" dirty="0" smtClean="0">
                        <a:latin typeface="Arial" panose="020B0604020202020204" pitchFamily="34" charset="0"/>
                        <a:cs typeface="Arial" panose="020B0604020202020204" pitchFamily="34" charset="0"/>
                      </a:endParaRPr>
                    </a:p>
                    <a:p>
                      <a:pPr marL="0" lvl="2" indent="0"/>
                      <a:r>
                        <a:rPr lang="en-US" altLang="ko-KR" sz="1200" dirty="0" smtClean="0">
                          <a:latin typeface="Arial" panose="020B0604020202020204" pitchFamily="34" charset="0"/>
                          <a:cs typeface="Arial" panose="020B0604020202020204" pitchFamily="34" charset="0"/>
                        </a:rPr>
                        <a:t>Controller:</a:t>
                      </a:r>
                      <a:r>
                        <a:rPr lang="ko-KR" altLang="en-US" sz="1200" dirty="0" smtClean="0">
                          <a:latin typeface="Arial" panose="020B0604020202020204" pitchFamily="34" charset="0"/>
                          <a:cs typeface="Arial" panose="020B0604020202020204" pitchFamily="34" charset="0"/>
                        </a:rPr>
                        <a:t> </a:t>
                      </a:r>
                      <a:r>
                        <a:rPr lang="en-US" altLang="ko-KR" sz="1200" dirty="0" smtClean="0">
                          <a:latin typeface="Arial" panose="020B0604020202020204" pitchFamily="34" charset="0"/>
                          <a:cs typeface="Arial" panose="020B0604020202020204" pitchFamily="34" charset="0"/>
                        </a:rPr>
                        <a:t>NOX 1.3</a:t>
                      </a:r>
                      <a:endParaRPr lang="ko-KR" altLang="en-US" sz="1200" dirty="0" smtClean="0">
                        <a:latin typeface="Arial" panose="020B0604020202020204" pitchFamily="34" charset="0"/>
                        <a:cs typeface="Arial" panose="020B0604020202020204" pitchFamily="34" charset="0"/>
                      </a:endParaRPr>
                    </a:p>
                  </a:txBody>
                  <a:tcPr anchor="ctr"/>
                </a:tc>
              </a:tr>
            </a:tbl>
          </a:graphicData>
        </a:graphic>
      </p:graphicFrame>
      <p:sp>
        <p:nvSpPr>
          <p:cNvPr id="5" name="내용 개체 틀 2"/>
          <p:cNvSpPr txBox="1">
            <a:spLocks/>
          </p:cNvSpPr>
          <p:nvPr/>
        </p:nvSpPr>
        <p:spPr>
          <a:xfrm>
            <a:off x="163776" y="697795"/>
            <a:ext cx="8512822" cy="489559"/>
          </a:xfrm>
          <a:prstGeom prst="rect">
            <a:avLst/>
          </a:prstGeom>
        </p:spPr>
        <p:txBody>
          <a:bodyPr vert="horz" lIns="91440" tIns="45720" rIns="91440" bIns="45720" rtlCol="0">
            <a:normAutofit/>
          </a:bodyPr>
          <a:lstStyle>
            <a:lvl1pPr marL="449263" indent="-449263" algn="l" defTabSz="914400" rtl="0" eaLnBrk="1" latinLnBrk="1" hangingPunct="1">
              <a:lnSpc>
                <a:spcPct val="90000"/>
              </a:lnSpc>
              <a:spcBef>
                <a:spcPts val="1000"/>
              </a:spcBef>
              <a:buFont typeface="Wingdings" panose="05000000000000000000" pitchFamily="2" charset="2"/>
              <a:buChar char="v"/>
              <a:defRPr sz="2800" b="1" kern="1200">
                <a:solidFill>
                  <a:schemeClr val="accent3">
                    <a:lumMod val="75000"/>
                  </a:schemeClr>
                </a:solidFill>
                <a:latin typeface="Arial" panose="020B0604020202020204" pitchFamily="34" charset="0"/>
                <a:ea typeface="+mn-ea"/>
                <a:cs typeface="Arial" panose="020B0604020202020204" pitchFamily="34" charset="0"/>
              </a:defRPr>
            </a:lvl1pPr>
            <a:lvl2pPr marL="714375" indent="-265113" algn="l" defTabSz="914400" rtl="0" eaLnBrk="1" latinLnBrk="1"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989013"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58888"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27175"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400" dirty="0" smtClean="0"/>
              <a:t>Open Source</a:t>
            </a:r>
            <a:endParaRPr lang="ko-KR" altLang="en-US" sz="2400" dirty="0"/>
          </a:p>
        </p:txBody>
      </p:sp>
    </p:spTree>
    <p:extLst>
      <p:ext uri="{BB962C8B-B14F-4D97-AF65-F5344CB8AC3E}">
        <p14:creationId xmlns:p14="http://schemas.microsoft.com/office/powerpoint/2010/main" val="25559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a:t>OpenFlow</a:t>
            </a:r>
            <a:r>
              <a:rPr lang="en-US" altLang="ko-KR" dirty="0"/>
              <a:t> </a:t>
            </a:r>
            <a:r>
              <a:rPr lang="en-US" altLang="ko-KR" dirty="0" smtClean="0"/>
              <a:t>Protocol Format</a:t>
            </a:r>
            <a:endParaRPr lang="ko-KR" altLang="en-US" dirty="0"/>
          </a:p>
        </p:txBody>
      </p:sp>
      <p:sp>
        <p:nvSpPr>
          <p:cNvPr id="3" name="내용 개체 틀 2"/>
          <p:cNvSpPr>
            <a:spLocks noGrp="1"/>
          </p:cNvSpPr>
          <p:nvPr>
            <p:ph idx="1"/>
          </p:nvPr>
        </p:nvSpPr>
        <p:spPr>
          <a:xfrm>
            <a:off x="291838" y="788609"/>
            <a:ext cx="8828411" cy="3978647"/>
          </a:xfrm>
        </p:spPr>
        <p:txBody>
          <a:bodyPr>
            <a:normAutofit lnSpcReduction="10000"/>
          </a:bodyPr>
          <a:lstStyle/>
          <a:p>
            <a:r>
              <a:rPr lang="en-US" altLang="ko-KR" sz="2400" dirty="0" smtClean="0"/>
              <a:t>Protocol Layer</a:t>
            </a:r>
          </a:p>
          <a:p>
            <a:pPr lvl="1"/>
            <a:r>
              <a:rPr lang="en-US" altLang="ko-KR" sz="2000" dirty="0" err="1" smtClean="0"/>
              <a:t>OpenFlow</a:t>
            </a:r>
            <a:r>
              <a:rPr lang="en-US" altLang="ko-KR" sz="2000" dirty="0" smtClean="0"/>
              <a:t> control message relies on TCP protocol</a:t>
            </a:r>
          </a:p>
          <a:p>
            <a:pPr lvl="1"/>
            <a:r>
              <a:rPr lang="en-US" altLang="ko-KR" sz="2000" dirty="0" smtClean="0"/>
              <a:t>Controllers listen on </a:t>
            </a:r>
            <a:r>
              <a:rPr lang="en-US" altLang="ko-KR" sz="2000" dirty="0" smtClean="0">
                <a:solidFill>
                  <a:srgbClr val="0000FF"/>
                </a:solidFill>
              </a:rPr>
              <a:t>TCP port 6633/6653 </a:t>
            </a:r>
            <a:r>
              <a:rPr lang="en-US" altLang="ko-KR" sz="2000" dirty="0" smtClean="0"/>
              <a:t>to setup conn. with switch</a:t>
            </a:r>
          </a:p>
          <a:p>
            <a:pPr lvl="2"/>
            <a:r>
              <a:rPr lang="en-US" altLang="ko-KR" sz="1600" dirty="0" smtClean="0"/>
              <a:t>6633/6653 became the official </a:t>
            </a:r>
            <a:r>
              <a:rPr lang="en-US" altLang="ko-KR" sz="1600" dirty="0" smtClean="0">
                <a:hlinkClick r:id="rId3"/>
              </a:rPr>
              <a:t>IANA</a:t>
            </a:r>
            <a:r>
              <a:rPr lang="en-US" altLang="ko-KR" sz="1600" dirty="0" smtClean="0"/>
              <a:t> port since 2013-07-18</a:t>
            </a:r>
          </a:p>
          <a:p>
            <a:pPr lvl="1"/>
            <a:r>
              <a:rPr lang="en-US" altLang="ko-KR" sz="2000" dirty="0" err="1" smtClean="0"/>
              <a:t>OpenFlow</a:t>
            </a:r>
            <a:r>
              <a:rPr lang="en-US" altLang="ko-KR" sz="2000" dirty="0" smtClean="0"/>
              <a:t> message structure</a:t>
            </a:r>
          </a:p>
          <a:p>
            <a:pPr lvl="2"/>
            <a:r>
              <a:rPr lang="en-US" altLang="ko-KR" sz="1600" dirty="0" smtClean="0"/>
              <a:t>Version</a:t>
            </a:r>
          </a:p>
          <a:p>
            <a:pPr lvl="3"/>
            <a:r>
              <a:rPr lang="en-US" altLang="ko-KR" sz="1400" dirty="0" smtClean="0"/>
              <a:t>Indicates the version of </a:t>
            </a:r>
            <a:r>
              <a:rPr lang="en-US" altLang="ko-KR" sz="1400" dirty="0" err="1" smtClean="0"/>
              <a:t>OpenFlow</a:t>
            </a:r>
            <a:r>
              <a:rPr lang="en-US" altLang="ko-KR" sz="1400" dirty="0" smtClean="0"/>
              <a:t> which this message belongs</a:t>
            </a:r>
          </a:p>
          <a:p>
            <a:pPr lvl="2"/>
            <a:r>
              <a:rPr lang="en-US" altLang="ko-KR" sz="1600" dirty="0" smtClean="0"/>
              <a:t>Type</a:t>
            </a:r>
          </a:p>
          <a:p>
            <a:pPr lvl="3"/>
            <a:r>
              <a:rPr lang="en-US" altLang="ko-KR" sz="1400" dirty="0" smtClean="0"/>
              <a:t>Indicates what type of message is present and how to interpret the payload (version dependent)</a:t>
            </a:r>
          </a:p>
          <a:p>
            <a:pPr lvl="2"/>
            <a:r>
              <a:rPr lang="en-US" altLang="ko-KR" sz="1600" dirty="0" smtClean="0"/>
              <a:t>Message length</a:t>
            </a:r>
          </a:p>
          <a:p>
            <a:pPr lvl="3"/>
            <a:r>
              <a:rPr lang="en-US" altLang="ko-KR" sz="1400" dirty="0" smtClean="0"/>
              <a:t>Indicates where this message will be end, starting from the first byte of header</a:t>
            </a:r>
          </a:p>
          <a:p>
            <a:pPr lvl="2"/>
            <a:r>
              <a:rPr lang="en-US" altLang="ko-KR" sz="1600" dirty="0" smtClean="0"/>
              <a:t>Transaction ID (</a:t>
            </a:r>
            <a:r>
              <a:rPr lang="en-US" altLang="ko-KR" sz="1600" dirty="0" err="1" smtClean="0"/>
              <a:t>xid</a:t>
            </a:r>
            <a:r>
              <a:rPr lang="en-US" altLang="ko-KR" sz="1600" dirty="0" smtClean="0"/>
              <a:t>)</a:t>
            </a:r>
          </a:p>
          <a:p>
            <a:pPr lvl="3"/>
            <a:r>
              <a:rPr lang="en-US" altLang="ko-KR" sz="1400" dirty="0" smtClean="0"/>
              <a:t>A unique value used to match requests to response</a:t>
            </a:r>
          </a:p>
        </p:txBody>
      </p:sp>
      <p:graphicFrame>
        <p:nvGraphicFramePr>
          <p:cNvPr id="4" name="내용 개체 틀 3"/>
          <p:cNvGraphicFramePr>
            <a:graphicFrameLocks/>
          </p:cNvGraphicFramePr>
          <p:nvPr>
            <p:extLst>
              <p:ext uri="{D42A27DB-BD31-4B8C-83A1-F6EECF244321}">
                <p14:modId xmlns:p14="http://schemas.microsoft.com/office/powerpoint/2010/main" val="215755429"/>
              </p:ext>
            </p:extLst>
          </p:nvPr>
        </p:nvGraphicFramePr>
        <p:xfrm>
          <a:off x="285750" y="5035559"/>
          <a:ext cx="8572502" cy="1341120"/>
        </p:xfrm>
        <a:graphic>
          <a:graphicData uri="http://schemas.openxmlformats.org/drawingml/2006/table">
            <a:tbl>
              <a:tblPr firstRow="1">
                <a:tableStyleId>{073A0DAA-6AF3-43AB-8588-CEC1D06C72B9}</a:tableStyleId>
              </a:tblPr>
              <a:tblGrid>
                <a:gridCol w="1428750"/>
                <a:gridCol w="1785938"/>
                <a:gridCol w="1785938"/>
                <a:gridCol w="1785938"/>
                <a:gridCol w="1785938"/>
              </a:tblGrid>
              <a:tr h="158418">
                <a:tc>
                  <a:txBody>
                    <a:bodyPr/>
                    <a:lstStyle/>
                    <a:p>
                      <a:pPr algn="ctr" latinLnBrk="1"/>
                      <a:r>
                        <a:rPr lang="en-US" altLang="ko-KR" sz="1600" dirty="0" smtClean="0">
                          <a:latin typeface="Arial" panose="020B0604020202020204" pitchFamily="34" charset="0"/>
                          <a:cs typeface="Arial" panose="020B0604020202020204" pitchFamily="34" charset="0"/>
                        </a:rPr>
                        <a:t>Bit</a:t>
                      </a:r>
                      <a:r>
                        <a:rPr lang="ko-KR" altLang="en-US" sz="1600" baseline="0" dirty="0" smtClean="0">
                          <a:latin typeface="Arial" panose="020B0604020202020204" pitchFamily="34" charset="0"/>
                          <a:cs typeface="Arial" panose="020B0604020202020204" pitchFamily="34" charset="0"/>
                        </a:rPr>
                        <a:t> </a:t>
                      </a:r>
                      <a:r>
                        <a:rPr lang="en-US" altLang="ko-KR" sz="1600" baseline="0" dirty="0" smtClean="0">
                          <a:latin typeface="Arial" panose="020B0604020202020204" pitchFamily="34" charset="0"/>
                          <a:cs typeface="Arial" panose="020B0604020202020204" pitchFamily="34" charset="0"/>
                        </a:rPr>
                        <a:t>Offset</a:t>
                      </a:r>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600" dirty="0" smtClean="0">
                          <a:latin typeface="Arial" panose="020B0604020202020204" pitchFamily="34" charset="0"/>
                          <a:cs typeface="Arial" panose="020B0604020202020204" pitchFamily="34" charset="0"/>
                        </a:rPr>
                        <a:t>0 ~ 7</a:t>
                      </a:r>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600" dirty="0" smtClean="0">
                          <a:latin typeface="Arial" panose="020B0604020202020204" pitchFamily="34" charset="0"/>
                          <a:cs typeface="Arial" panose="020B0604020202020204" pitchFamily="34" charset="0"/>
                        </a:rPr>
                        <a:t>8 ~ 15</a:t>
                      </a:r>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600" dirty="0" smtClean="0">
                          <a:latin typeface="Arial" panose="020B0604020202020204" pitchFamily="34" charset="0"/>
                          <a:cs typeface="Arial" panose="020B0604020202020204" pitchFamily="34" charset="0"/>
                        </a:rPr>
                        <a:t>16 ~ 23</a:t>
                      </a:r>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latinLnBrk="1"/>
                      <a:r>
                        <a:rPr lang="en-US" altLang="ko-KR" sz="1600" dirty="0" smtClean="0">
                          <a:latin typeface="Arial" panose="020B0604020202020204" pitchFamily="34" charset="0"/>
                          <a:cs typeface="Arial" panose="020B0604020202020204" pitchFamily="34" charset="0"/>
                        </a:rPr>
                        <a:t>24 ~ 31</a:t>
                      </a:r>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418">
                <a:tc>
                  <a:txBody>
                    <a:bodyPr/>
                    <a:lstStyle/>
                    <a:p>
                      <a:pPr algn="ctr" latinLnBrk="1"/>
                      <a:r>
                        <a:rPr lang="en-US" altLang="ko-KR" sz="1600" dirty="0" smtClean="0">
                          <a:latin typeface="Arial" panose="020B0604020202020204" pitchFamily="34" charset="0"/>
                          <a:cs typeface="Arial" panose="020B0604020202020204" pitchFamily="34" charset="0"/>
                        </a:rPr>
                        <a:t>0</a:t>
                      </a:r>
                      <a:r>
                        <a:rPr lang="en-US" altLang="ko-KR" sz="1600" baseline="0" dirty="0" smtClean="0">
                          <a:latin typeface="Arial" panose="020B0604020202020204" pitchFamily="34" charset="0"/>
                          <a:cs typeface="Arial" panose="020B0604020202020204" pitchFamily="34" charset="0"/>
                        </a:rPr>
                        <a:t> ~ 31</a:t>
                      </a:r>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dirty="0" smtClean="0">
                          <a:latin typeface="Arial" panose="020B0604020202020204" pitchFamily="34" charset="0"/>
                          <a:cs typeface="Arial" panose="020B0604020202020204" pitchFamily="34" charset="0"/>
                        </a:rPr>
                        <a:t>Version</a:t>
                      </a:r>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600" dirty="0" smtClean="0">
                          <a:latin typeface="Arial" panose="020B0604020202020204" pitchFamily="34" charset="0"/>
                          <a:cs typeface="Arial" panose="020B0604020202020204" pitchFamily="34" charset="0"/>
                        </a:rPr>
                        <a:t>Type</a:t>
                      </a:r>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latinLnBrk="1"/>
                      <a:r>
                        <a:rPr lang="en-US" altLang="ko-KR" sz="1600" dirty="0" smtClean="0">
                          <a:latin typeface="Arial" panose="020B0604020202020204" pitchFamily="34" charset="0"/>
                          <a:cs typeface="Arial" panose="020B0604020202020204" pitchFamily="34" charset="0"/>
                        </a:rPr>
                        <a:t>Message</a:t>
                      </a:r>
                      <a:r>
                        <a:rPr lang="en-US" altLang="ko-KR" sz="1600" baseline="0" dirty="0" smtClean="0">
                          <a:latin typeface="Arial" panose="020B0604020202020204" pitchFamily="34" charset="0"/>
                          <a:cs typeface="Arial" panose="020B0604020202020204" pitchFamily="34" charset="0"/>
                        </a:rPr>
                        <a:t> Length</a:t>
                      </a:r>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latinLnBrk="1"/>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8418">
                <a:tc>
                  <a:txBody>
                    <a:bodyPr/>
                    <a:lstStyle/>
                    <a:p>
                      <a:pPr algn="ctr" latinLnBrk="1"/>
                      <a:r>
                        <a:rPr lang="en-US" altLang="ko-KR" sz="1600" dirty="0" smtClean="0">
                          <a:latin typeface="Arial" panose="020B0604020202020204" pitchFamily="34" charset="0"/>
                          <a:cs typeface="Arial" panose="020B0604020202020204" pitchFamily="34" charset="0"/>
                        </a:rPr>
                        <a:t>32 ~ 63</a:t>
                      </a:r>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latinLnBrk="1"/>
                      <a:r>
                        <a:rPr lang="en-US" altLang="ko-KR" sz="1600" dirty="0" smtClean="0">
                          <a:latin typeface="Arial" panose="020B0604020202020204" pitchFamily="34" charset="0"/>
                          <a:cs typeface="Arial" panose="020B0604020202020204" pitchFamily="34" charset="0"/>
                        </a:rPr>
                        <a:t>Transaction ID</a:t>
                      </a:r>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r h="158418">
                <a:tc>
                  <a:txBody>
                    <a:bodyPr/>
                    <a:lstStyle/>
                    <a:p>
                      <a:pPr algn="ctr" latinLnBrk="1"/>
                      <a:r>
                        <a:rPr lang="en-US" altLang="ko-KR" sz="1600" dirty="0" smtClean="0">
                          <a:latin typeface="Arial" panose="020B0604020202020204" pitchFamily="34" charset="0"/>
                          <a:cs typeface="Arial" panose="020B0604020202020204" pitchFamily="34" charset="0"/>
                        </a:rPr>
                        <a:t>64 ~ ?</a:t>
                      </a:r>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latinLnBrk="1"/>
                      <a:r>
                        <a:rPr lang="en-US" altLang="ko-KR" sz="1600" dirty="0" smtClean="0">
                          <a:latin typeface="Arial" panose="020B0604020202020204" pitchFamily="34" charset="0"/>
                          <a:cs typeface="Arial" panose="020B0604020202020204" pitchFamily="34" charset="0"/>
                        </a:rPr>
                        <a:t>Payload</a:t>
                      </a:r>
                      <a:endParaRPr lang="ko-KR" alt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r>
            </a:tbl>
          </a:graphicData>
        </a:graphic>
      </p:graphicFrame>
      <p:sp>
        <p:nvSpPr>
          <p:cNvPr id="5" name="Rectangle 9"/>
          <p:cNvSpPr>
            <a:spLocks/>
          </p:cNvSpPr>
          <p:nvPr/>
        </p:nvSpPr>
        <p:spPr bwMode="auto">
          <a:xfrm>
            <a:off x="3085166" y="4722609"/>
            <a:ext cx="2973668" cy="246221"/>
          </a:xfrm>
          <a:prstGeom prst="rect">
            <a:avLst/>
          </a:prstGeom>
          <a:noFill/>
          <a:ln w="12700">
            <a:noFill/>
            <a:miter lim="800000"/>
            <a:headEnd/>
            <a:tailEnd/>
          </a:ln>
        </p:spPr>
        <p:txBody>
          <a:bodyPr wrap="square" lIns="0" tIns="0" rIns="41464" bIns="0">
            <a:spAutoFit/>
          </a:bodyPr>
          <a:lstStyle/>
          <a:p>
            <a:pPr marL="41275" algn="ctr" defTabSz="914400"/>
            <a:r>
              <a:rPr lang="en-US" altLang="ko-KR" sz="1600" b="1" dirty="0" err="1">
                <a:solidFill>
                  <a:srgbClr val="FF0000"/>
                </a:solidFill>
                <a:latin typeface="Arial" panose="020B0604020202020204" pitchFamily="34" charset="0"/>
                <a:cs typeface="Arial" panose="020B0604020202020204" pitchFamily="34" charset="0"/>
                <a:sym typeface="Gill Sans" charset="0"/>
              </a:rPr>
              <a:t>OpenFlow</a:t>
            </a:r>
            <a:r>
              <a:rPr lang="en-US" altLang="ko-KR" sz="1600" b="1" dirty="0">
                <a:solidFill>
                  <a:srgbClr val="FF0000"/>
                </a:solidFill>
                <a:latin typeface="Arial" panose="020B0604020202020204" pitchFamily="34" charset="0"/>
                <a:cs typeface="Arial" panose="020B0604020202020204" pitchFamily="34" charset="0"/>
                <a:sym typeface="Gill Sans" charset="0"/>
              </a:rPr>
              <a:t> </a:t>
            </a:r>
            <a:r>
              <a:rPr lang="en-US" altLang="ko-KR" sz="1600" b="1" dirty="0" smtClean="0">
                <a:solidFill>
                  <a:srgbClr val="FF0000"/>
                </a:solidFill>
                <a:latin typeface="Arial" panose="020B0604020202020204" pitchFamily="34" charset="0"/>
                <a:cs typeface="Arial" panose="020B0604020202020204" pitchFamily="34" charset="0"/>
                <a:sym typeface="Gill Sans" charset="0"/>
              </a:rPr>
              <a:t>Message Structure</a:t>
            </a:r>
            <a:endParaRPr lang="en-US" altLang="ko-KR" sz="1600" b="1" dirty="0">
              <a:solidFill>
                <a:srgbClr val="FF0000"/>
              </a:solidFill>
              <a:latin typeface="Arial" panose="020B0604020202020204" pitchFamily="34" charset="0"/>
              <a:cs typeface="Arial" panose="020B0604020202020204" pitchFamily="34" charset="0"/>
              <a:sym typeface="Gill Sans" charset="0"/>
            </a:endParaRPr>
          </a:p>
        </p:txBody>
      </p:sp>
    </p:spTree>
    <p:extLst>
      <p:ext uri="{BB962C8B-B14F-4D97-AF65-F5344CB8AC3E}">
        <p14:creationId xmlns:p14="http://schemas.microsoft.com/office/powerpoint/2010/main" val="42647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OpenFlow</a:t>
            </a:r>
            <a:r>
              <a:rPr lang="en-US" altLang="ko-KR" dirty="0" smtClean="0"/>
              <a:t> Protocol Messages</a:t>
            </a:r>
            <a:endParaRPr lang="ko-KR" altLang="en-US" dirty="0"/>
          </a:p>
        </p:txBody>
      </p:sp>
      <p:graphicFrame>
        <p:nvGraphicFramePr>
          <p:cNvPr id="5" name="내용 개체 틀 3"/>
          <p:cNvGraphicFramePr>
            <a:graphicFrameLocks noGrp="1"/>
          </p:cNvGraphicFramePr>
          <p:nvPr>
            <p:ph idx="1"/>
            <p:extLst>
              <p:ext uri="{D42A27DB-BD31-4B8C-83A1-F6EECF244321}">
                <p14:modId xmlns:p14="http://schemas.microsoft.com/office/powerpoint/2010/main" val="3348626346"/>
              </p:ext>
            </p:extLst>
          </p:nvPr>
        </p:nvGraphicFramePr>
        <p:xfrm>
          <a:off x="285750" y="1629666"/>
          <a:ext cx="8572500" cy="4511040"/>
        </p:xfrm>
        <a:graphic>
          <a:graphicData uri="http://schemas.openxmlformats.org/drawingml/2006/table">
            <a:tbl>
              <a:tblPr firstRow="1" bandRow="1">
                <a:tableStyleId>{F5AB1C69-6EDB-4FF4-983F-18BD219EF322}</a:tableStyleId>
              </a:tblPr>
              <a:tblGrid>
                <a:gridCol w="1261914"/>
                <a:gridCol w="1944216"/>
                <a:gridCol w="720080"/>
                <a:gridCol w="4646290"/>
              </a:tblGrid>
              <a:tr h="370840">
                <a:tc>
                  <a:txBody>
                    <a:bodyPr/>
                    <a:lstStyle/>
                    <a:p>
                      <a:pPr algn="l" latinLnBrk="1"/>
                      <a:r>
                        <a:rPr lang="en-US" altLang="ko-KR" sz="1400" dirty="0" smtClean="0">
                          <a:latin typeface="Arial" panose="020B0604020202020204" pitchFamily="34" charset="0"/>
                          <a:cs typeface="Arial" panose="020B0604020202020204" pitchFamily="34" charset="0"/>
                        </a:rPr>
                        <a:t>Category</a:t>
                      </a:r>
                      <a:endParaRPr lang="ko-KR" altLang="en-US" sz="1400" dirty="0">
                        <a:latin typeface="Arial" panose="020B0604020202020204" pitchFamily="34" charset="0"/>
                        <a:cs typeface="Arial" panose="020B0604020202020204" pitchFamily="34" charset="0"/>
                      </a:endParaRPr>
                    </a:p>
                  </a:txBody>
                  <a:tcPr anchor="ctr"/>
                </a:tc>
                <a:tc>
                  <a:txBody>
                    <a:bodyPr/>
                    <a:lstStyle/>
                    <a:p>
                      <a:pPr latinLnBrk="1"/>
                      <a:r>
                        <a:rPr lang="en-US" altLang="ko-KR" sz="1400" dirty="0" smtClean="0">
                          <a:latin typeface="Arial" panose="020B0604020202020204" pitchFamily="34" charset="0"/>
                          <a:cs typeface="Arial" panose="020B0604020202020204" pitchFamily="34" charset="0"/>
                        </a:rPr>
                        <a:t>Message</a:t>
                      </a:r>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400" dirty="0" smtClean="0">
                          <a:latin typeface="Arial" panose="020B0604020202020204" pitchFamily="34" charset="0"/>
                          <a:cs typeface="Arial" panose="020B0604020202020204" pitchFamily="34" charset="0"/>
                        </a:rPr>
                        <a:t>Type</a:t>
                      </a:r>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400" dirty="0" smtClean="0">
                          <a:latin typeface="Arial" panose="020B0604020202020204" pitchFamily="34" charset="0"/>
                          <a:cs typeface="Arial" panose="020B0604020202020204" pitchFamily="34" charset="0"/>
                        </a:rPr>
                        <a:t>Description</a:t>
                      </a:r>
                      <a:endParaRPr lang="ko-KR" altLang="en-US" sz="1400" dirty="0">
                        <a:latin typeface="Arial" panose="020B0604020202020204" pitchFamily="34" charset="0"/>
                        <a:cs typeface="Arial" panose="020B0604020202020204" pitchFamily="34" charset="0"/>
                      </a:endParaRPr>
                    </a:p>
                  </a:txBody>
                  <a:tcPr/>
                </a:tc>
              </a:tr>
              <a:tr h="370840">
                <a:tc rowSpan="6">
                  <a:txBody>
                    <a:bodyPr/>
                    <a:lstStyle/>
                    <a:p>
                      <a:pPr algn="ctr" latinLnBrk="1"/>
                      <a:r>
                        <a:rPr lang="en-US" altLang="ko-KR" sz="1200" dirty="0" smtClean="0">
                          <a:latin typeface="Arial" panose="020B0604020202020204" pitchFamily="34" charset="0"/>
                          <a:cs typeface="Arial" panose="020B0604020202020204" pitchFamily="34" charset="0"/>
                        </a:rPr>
                        <a:t>Meta</a:t>
                      </a:r>
                      <a:r>
                        <a:rPr lang="en-US" altLang="ko-KR" sz="1200" baseline="0" dirty="0" smtClean="0">
                          <a:latin typeface="Arial" panose="020B0604020202020204" pitchFamily="34" charset="0"/>
                          <a:cs typeface="Arial" panose="020B0604020202020204" pitchFamily="34" charset="0"/>
                        </a:rPr>
                        <a:t> Info.</a:t>
                      </a:r>
                    </a:p>
                    <a:p>
                      <a:pPr algn="ctr" latinLnBrk="1"/>
                      <a:r>
                        <a:rPr lang="en-US" altLang="ko-KR" sz="1200" baseline="0" dirty="0" smtClean="0">
                          <a:latin typeface="Arial" panose="020B0604020202020204" pitchFamily="34" charset="0"/>
                          <a:cs typeface="Arial" panose="020B0604020202020204" pitchFamily="34" charset="0"/>
                        </a:rPr>
                        <a:t>Configuration</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b="1" dirty="0" smtClean="0">
                          <a:latin typeface="Arial" panose="020B0604020202020204" pitchFamily="34" charset="0"/>
                          <a:cs typeface="Arial" panose="020B0604020202020204" pitchFamily="34" charset="0"/>
                        </a:rPr>
                        <a:t>Hello (SM)</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C </a:t>
                      </a:r>
                      <a:r>
                        <a:rPr lang="en-US" altLang="ko-KR" sz="1200" dirty="0" smtClean="0">
                          <a:latin typeface="Arial" panose="020B0604020202020204" pitchFamily="34" charset="0"/>
                          <a:cs typeface="Arial" panose="020B0604020202020204" pitchFamily="34" charset="0"/>
                          <a:sym typeface="Wingdings" panose="05000000000000000000" pitchFamily="2" charset="2"/>
                        </a:rPr>
                        <a:t> S</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following </a:t>
                      </a:r>
                      <a:r>
                        <a:rPr lang="en-US" altLang="ko-KR" sz="1200" dirty="0" smtClean="0">
                          <a:latin typeface="Arial" panose="020B0604020202020204" pitchFamily="34" charset="0"/>
                          <a:cs typeface="Arial" panose="020B0604020202020204" pitchFamily="34" charset="0"/>
                        </a:rPr>
                        <a:t>a </a:t>
                      </a:r>
                      <a:r>
                        <a:rPr lang="en-US" altLang="ko-KR" sz="1200" dirty="0" smtClean="0">
                          <a:latin typeface="Arial" panose="020B0604020202020204" pitchFamily="34" charset="0"/>
                          <a:cs typeface="Arial" panose="020B0604020202020204" pitchFamily="34" charset="0"/>
                        </a:rPr>
                        <a:t>TCP handshake, the controller sends its version number to the switch.</a:t>
                      </a:r>
                      <a:endParaRPr lang="ko-KR" altLang="en-US" sz="1200" dirty="0">
                        <a:latin typeface="Arial" panose="020B0604020202020204" pitchFamily="34" charset="0"/>
                        <a:cs typeface="Arial" panose="020B0604020202020204" pitchFamily="34" charset="0"/>
                      </a:endParaRPr>
                    </a:p>
                  </a:txBody>
                  <a:tcPr anchor="ctr"/>
                </a:tc>
              </a:tr>
              <a:tr h="370840">
                <a:tc vMerge="1">
                  <a:txBody>
                    <a:bodyPr/>
                    <a:lstStyle/>
                    <a:p>
                      <a:pPr latinLnBrk="1"/>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200" b="1" dirty="0" smtClean="0">
                          <a:latin typeface="Arial" panose="020B0604020202020204" pitchFamily="34" charset="0"/>
                          <a:cs typeface="Arial" panose="020B0604020202020204" pitchFamily="34" charset="0"/>
                        </a:rPr>
                        <a:t>Hello (SM)</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S </a:t>
                      </a:r>
                      <a:r>
                        <a:rPr lang="en-US" altLang="ko-KR" sz="1200" dirty="0" smtClean="0">
                          <a:latin typeface="Arial" panose="020B0604020202020204" pitchFamily="34" charset="0"/>
                          <a:cs typeface="Arial" panose="020B0604020202020204" pitchFamily="34" charset="0"/>
                          <a:sym typeface="Wingdings" panose="05000000000000000000" pitchFamily="2" charset="2"/>
                        </a:rPr>
                        <a:t> C</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the switch replies with its supported version number.</a:t>
                      </a:r>
                    </a:p>
                  </a:txBody>
                  <a:tcPr anchor="ctr"/>
                </a:tc>
              </a:tr>
              <a:tr h="370840">
                <a:tc vMerge="1">
                  <a:txBody>
                    <a:bodyPr/>
                    <a:lstStyle/>
                    <a:p>
                      <a:pPr latinLnBrk="1"/>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200" b="1" dirty="0" smtClean="0">
                          <a:latin typeface="Arial" panose="020B0604020202020204" pitchFamily="34" charset="0"/>
                          <a:cs typeface="Arial" panose="020B0604020202020204" pitchFamily="34" charset="0"/>
                        </a:rPr>
                        <a:t>Features Request</a:t>
                      </a:r>
                      <a:br>
                        <a:rPr lang="en-US" altLang="ko-KR" sz="1200" b="1" dirty="0" smtClean="0">
                          <a:latin typeface="Arial" panose="020B0604020202020204" pitchFamily="34" charset="0"/>
                          <a:cs typeface="Arial" panose="020B0604020202020204" pitchFamily="34" charset="0"/>
                        </a:rPr>
                      </a:br>
                      <a:r>
                        <a:rPr lang="en-US" altLang="ko-KR" sz="1200" b="1" dirty="0" smtClean="0">
                          <a:latin typeface="Arial" panose="020B0604020202020204" pitchFamily="34" charset="0"/>
                          <a:cs typeface="Arial" panose="020B0604020202020204" pitchFamily="34" charset="0"/>
                        </a:rPr>
                        <a:t>(CSM)</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C </a:t>
                      </a:r>
                      <a:r>
                        <a:rPr lang="en-US" altLang="ko-KR" sz="1200" dirty="0" smtClean="0">
                          <a:latin typeface="Arial" panose="020B0604020202020204" pitchFamily="34" charset="0"/>
                          <a:cs typeface="Arial" panose="020B0604020202020204" pitchFamily="34" charset="0"/>
                          <a:sym typeface="Wingdings" panose="05000000000000000000" pitchFamily="2" charset="2"/>
                        </a:rPr>
                        <a:t> S</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the controller asks to see which ports are available.</a:t>
                      </a:r>
                    </a:p>
                  </a:txBody>
                  <a:tcPr anchor="ctr"/>
                </a:tc>
              </a:tr>
              <a:tr h="370840">
                <a:tc vMerge="1">
                  <a:txBody>
                    <a:bodyPr/>
                    <a:lstStyle/>
                    <a:p>
                      <a:pPr latinLnBrk="1"/>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200" b="1" dirty="0" smtClean="0">
                          <a:latin typeface="Arial" panose="020B0604020202020204" pitchFamily="34" charset="0"/>
                          <a:cs typeface="Arial" panose="020B0604020202020204" pitchFamily="34" charset="0"/>
                        </a:rPr>
                        <a:t>Set </a:t>
                      </a:r>
                      <a:r>
                        <a:rPr lang="en-US" altLang="ko-KR" sz="1200" b="1" dirty="0" err="1" smtClean="0">
                          <a:latin typeface="Arial" panose="020B0604020202020204" pitchFamily="34" charset="0"/>
                          <a:cs typeface="Arial" panose="020B0604020202020204" pitchFamily="34" charset="0"/>
                        </a:rPr>
                        <a:t>Config</a:t>
                      </a:r>
                      <a:r>
                        <a:rPr lang="en-US" altLang="ko-KR" sz="1200" b="1" dirty="0" smtClean="0">
                          <a:latin typeface="Arial" panose="020B0604020202020204" pitchFamily="34" charset="0"/>
                          <a:cs typeface="Arial" panose="020B0604020202020204" pitchFamily="34" charset="0"/>
                        </a:rPr>
                        <a:t> (CSM)</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C </a:t>
                      </a:r>
                      <a:r>
                        <a:rPr lang="en-US" altLang="ko-KR" sz="1200" dirty="0" smtClean="0">
                          <a:latin typeface="Arial" panose="020B0604020202020204" pitchFamily="34" charset="0"/>
                          <a:cs typeface="Arial" panose="020B0604020202020204" pitchFamily="34" charset="0"/>
                          <a:sym typeface="Wingdings" panose="05000000000000000000" pitchFamily="2" charset="2"/>
                        </a:rPr>
                        <a:t> S</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in this case, the controller asks the switch to send flow expirations.</a:t>
                      </a:r>
                    </a:p>
                  </a:txBody>
                  <a:tcPr anchor="ctr"/>
                </a:tc>
              </a:tr>
              <a:tr h="370840">
                <a:tc vMerge="1">
                  <a:txBody>
                    <a:bodyPr/>
                    <a:lstStyle/>
                    <a:p>
                      <a:pPr latinLnBrk="1"/>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200" b="1" dirty="0" smtClean="0">
                          <a:latin typeface="Arial" panose="020B0604020202020204" pitchFamily="34" charset="0"/>
                          <a:cs typeface="Arial" panose="020B0604020202020204" pitchFamily="34" charset="0"/>
                        </a:rPr>
                        <a:t>Features Reply</a:t>
                      </a:r>
                      <a:r>
                        <a:rPr lang="en-US" altLang="ko-KR" sz="1200" b="1" baseline="0" dirty="0" smtClean="0">
                          <a:latin typeface="Arial" panose="020B0604020202020204" pitchFamily="34" charset="0"/>
                          <a:cs typeface="Arial" panose="020B0604020202020204" pitchFamily="34" charset="0"/>
                        </a:rPr>
                        <a:t> </a:t>
                      </a:r>
                      <a:r>
                        <a:rPr lang="en-US" altLang="ko-KR" sz="1200" b="1" dirty="0" smtClean="0">
                          <a:latin typeface="Arial" panose="020B0604020202020204" pitchFamily="34" charset="0"/>
                          <a:cs typeface="Arial" panose="020B0604020202020204" pitchFamily="34" charset="0"/>
                        </a:rPr>
                        <a:t>(CSM)</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S </a:t>
                      </a:r>
                      <a:r>
                        <a:rPr lang="en-US" altLang="ko-KR" sz="1200" dirty="0" smtClean="0">
                          <a:latin typeface="Arial" panose="020B0604020202020204" pitchFamily="34" charset="0"/>
                          <a:cs typeface="Arial" panose="020B0604020202020204" pitchFamily="34" charset="0"/>
                          <a:sym typeface="Wingdings" panose="05000000000000000000" pitchFamily="2" charset="2"/>
                        </a:rPr>
                        <a:t> C</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the switch replies with a list of ports, port speeds, and supported tables and actions.</a:t>
                      </a:r>
                    </a:p>
                  </a:txBody>
                  <a:tcPr anchor="ctr"/>
                </a:tc>
              </a:tr>
              <a:tr h="370840">
                <a:tc vMerge="1">
                  <a:txBody>
                    <a:bodyPr/>
                    <a:lstStyle/>
                    <a:p>
                      <a:pPr latinLnBrk="1"/>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200" b="1" dirty="0" smtClean="0">
                          <a:latin typeface="Arial" panose="020B0604020202020204" pitchFamily="34" charset="0"/>
                          <a:cs typeface="Arial" panose="020B0604020202020204" pitchFamily="34" charset="0"/>
                        </a:rPr>
                        <a:t>Port</a:t>
                      </a:r>
                      <a:r>
                        <a:rPr lang="en-US" altLang="ko-KR" sz="1200" b="1" baseline="0" dirty="0" smtClean="0">
                          <a:latin typeface="Arial" panose="020B0604020202020204" pitchFamily="34" charset="0"/>
                          <a:cs typeface="Arial" panose="020B0604020202020204" pitchFamily="34" charset="0"/>
                        </a:rPr>
                        <a:t> Status</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S </a:t>
                      </a:r>
                      <a:r>
                        <a:rPr lang="en-US" altLang="ko-KR" sz="1200" dirty="0" smtClean="0">
                          <a:latin typeface="Arial" panose="020B0604020202020204" pitchFamily="34" charset="0"/>
                          <a:cs typeface="Arial" panose="020B0604020202020204" pitchFamily="34" charset="0"/>
                          <a:sym typeface="Wingdings" panose="05000000000000000000" pitchFamily="2" charset="2"/>
                        </a:rPr>
                        <a:t> C</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enables the switch to inform that controller of changes to port speeds or connectivity..</a:t>
                      </a:r>
                    </a:p>
                  </a:txBody>
                  <a:tcPr anchor="ctr"/>
                </a:tc>
              </a:tr>
              <a:tr h="370840">
                <a:tc rowSpan="4">
                  <a:txBody>
                    <a:bodyPr/>
                    <a:lstStyle/>
                    <a:p>
                      <a:pPr algn="ctr" latinLnBrk="1"/>
                      <a:r>
                        <a:rPr lang="en-US" altLang="ko-KR" sz="1200" dirty="0" smtClean="0">
                          <a:latin typeface="Arial" panose="020B0604020202020204" pitchFamily="34" charset="0"/>
                          <a:cs typeface="Arial" panose="020B0604020202020204" pitchFamily="34" charset="0"/>
                        </a:rPr>
                        <a:t>Flow Processing</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b="1" dirty="0" smtClean="0">
                          <a:latin typeface="Arial" panose="020B0604020202020204" pitchFamily="34" charset="0"/>
                          <a:cs typeface="Arial" panose="020B0604020202020204" pitchFamily="34" charset="0"/>
                        </a:rPr>
                        <a:t>Packet-In (AM)</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S </a:t>
                      </a:r>
                      <a:r>
                        <a:rPr lang="en-US" altLang="ko-KR" sz="1200" dirty="0" smtClean="0">
                          <a:latin typeface="Arial" panose="020B0604020202020204" pitchFamily="34" charset="0"/>
                          <a:cs typeface="Arial" panose="020B0604020202020204" pitchFamily="34" charset="0"/>
                          <a:sym typeface="Wingdings" panose="05000000000000000000" pitchFamily="2" charset="2"/>
                        </a:rPr>
                        <a:t> C</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a packet was received and it didn't match any entry in the switch's flow table, causing the packet to be sent to the controller.</a:t>
                      </a:r>
                    </a:p>
                  </a:txBody>
                  <a:tcPr anchor="ctr"/>
                </a:tc>
              </a:tr>
              <a:tr h="370840">
                <a:tc vMerge="1">
                  <a:txBody>
                    <a:bodyPr/>
                    <a:lstStyle/>
                    <a:p>
                      <a:pPr latinLnBrk="1"/>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200" b="1" dirty="0" smtClean="0">
                          <a:latin typeface="Arial" panose="020B0604020202020204" pitchFamily="34" charset="0"/>
                          <a:cs typeface="Arial" panose="020B0604020202020204" pitchFamily="34" charset="0"/>
                        </a:rPr>
                        <a:t>Packet-Out (CSM)</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C </a:t>
                      </a:r>
                      <a:r>
                        <a:rPr lang="en-US" altLang="ko-KR" sz="1200" dirty="0" smtClean="0">
                          <a:latin typeface="Arial" panose="020B0604020202020204" pitchFamily="34" charset="0"/>
                          <a:cs typeface="Arial" panose="020B0604020202020204" pitchFamily="34" charset="0"/>
                          <a:sym typeface="Wingdings" panose="05000000000000000000" pitchFamily="2" charset="2"/>
                        </a:rPr>
                        <a:t> S</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Instructs</a:t>
                      </a:r>
                      <a:r>
                        <a:rPr lang="en-US" altLang="ko-KR" sz="1200" baseline="0" dirty="0" smtClean="0">
                          <a:latin typeface="Arial" panose="020B0604020202020204" pitchFamily="34" charset="0"/>
                          <a:cs typeface="Arial" panose="020B0604020202020204" pitchFamily="34" charset="0"/>
                        </a:rPr>
                        <a:t> a switch to send </a:t>
                      </a:r>
                      <a:r>
                        <a:rPr lang="en-US" altLang="ko-KR" sz="1200" dirty="0" smtClean="0">
                          <a:latin typeface="Arial" panose="020B0604020202020204" pitchFamily="34" charset="0"/>
                          <a:cs typeface="Arial" panose="020B0604020202020204" pitchFamily="34" charset="0"/>
                        </a:rPr>
                        <a:t>a </a:t>
                      </a:r>
                      <a:r>
                        <a:rPr lang="en-US" altLang="ko-KR" sz="1200" dirty="0" smtClean="0">
                          <a:latin typeface="Arial" panose="020B0604020202020204" pitchFamily="34" charset="0"/>
                          <a:cs typeface="Arial" panose="020B0604020202020204" pitchFamily="34" charset="0"/>
                        </a:rPr>
                        <a:t>packet out </a:t>
                      </a:r>
                      <a:r>
                        <a:rPr lang="en-US" altLang="ko-KR" sz="1200" dirty="0" smtClean="0">
                          <a:latin typeface="Arial" panose="020B0604020202020204" pitchFamily="34" charset="0"/>
                          <a:cs typeface="Arial" panose="020B0604020202020204" pitchFamily="34" charset="0"/>
                        </a:rPr>
                        <a:t>to</a:t>
                      </a:r>
                      <a:r>
                        <a:rPr lang="en-US" altLang="ko-KR" sz="1200" baseline="0" dirty="0" smtClean="0">
                          <a:latin typeface="Arial" panose="020B0604020202020204" pitchFamily="34" charset="0"/>
                          <a:cs typeface="Arial" panose="020B0604020202020204" pitchFamily="34" charset="0"/>
                        </a:rPr>
                        <a:t> </a:t>
                      </a:r>
                      <a:r>
                        <a:rPr lang="en-US" altLang="ko-KR" sz="1200" dirty="0" smtClean="0">
                          <a:latin typeface="Arial" panose="020B0604020202020204" pitchFamily="34" charset="0"/>
                          <a:cs typeface="Arial" panose="020B0604020202020204" pitchFamily="34" charset="0"/>
                        </a:rPr>
                        <a:t>one </a:t>
                      </a:r>
                      <a:r>
                        <a:rPr lang="en-US" altLang="ko-KR" sz="1200" dirty="0" smtClean="0">
                          <a:latin typeface="Arial" panose="020B0604020202020204" pitchFamily="34" charset="0"/>
                          <a:cs typeface="Arial" panose="020B0604020202020204" pitchFamily="34" charset="0"/>
                        </a:rPr>
                        <a:t>or more switch ports.</a:t>
                      </a:r>
                    </a:p>
                  </a:txBody>
                  <a:tcPr anchor="ctr"/>
                </a:tc>
              </a:tr>
              <a:tr h="370840">
                <a:tc vMerge="1">
                  <a:txBody>
                    <a:bodyPr/>
                    <a:lstStyle/>
                    <a:p>
                      <a:pPr latinLnBrk="1"/>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200" b="1" dirty="0" smtClean="0">
                          <a:latin typeface="Arial" panose="020B0604020202020204" pitchFamily="34" charset="0"/>
                          <a:cs typeface="Arial" panose="020B0604020202020204" pitchFamily="34" charset="0"/>
                        </a:rPr>
                        <a:t>Flow-Mod (CSM)</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C </a:t>
                      </a:r>
                      <a:r>
                        <a:rPr lang="en-US" altLang="ko-KR" sz="1200" dirty="0" smtClean="0">
                          <a:latin typeface="Arial" panose="020B0604020202020204" pitchFamily="34" charset="0"/>
                          <a:cs typeface="Arial" panose="020B0604020202020204" pitchFamily="34" charset="0"/>
                          <a:sym typeface="Wingdings" panose="05000000000000000000" pitchFamily="2" charset="2"/>
                        </a:rPr>
                        <a:t> S</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instructs a switch to add a particular flow to its flow table.</a:t>
                      </a:r>
                    </a:p>
                  </a:txBody>
                  <a:tcPr anchor="ctr"/>
                </a:tc>
              </a:tr>
              <a:tr h="370840">
                <a:tc vMerge="1">
                  <a:txBody>
                    <a:bodyPr/>
                    <a:lstStyle/>
                    <a:p>
                      <a:pPr latinLnBrk="1"/>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200" b="1" dirty="0" smtClean="0">
                          <a:latin typeface="Arial" panose="020B0604020202020204" pitchFamily="34" charset="0"/>
                          <a:cs typeface="Arial" panose="020B0604020202020204" pitchFamily="34" charset="0"/>
                        </a:rPr>
                        <a:t>Flow-Expired (CSM)</a:t>
                      </a:r>
                      <a:endParaRPr lang="ko-KR" altLang="en-US" sz="1200" b="1"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S </a:t>
                      </a:r>
                      <a:r>
                        <a:rPr lang="en-US" altLang="ko-KR" sz="1200" dirty="0" smtClean="0">
                          <a:latin typeface="Arial" panose="020B0604020202020204" pitchFamily="34" charset="0"/>
                          <a:cs typeface="Arial" panose="020B0604020202020204" pitchFamily="34" charset="0"/>
                          <a:sym typeface="Wingdings" panose="05000000000000000000" pitchFamily="2" charset="2"/>
                        </a:rPr>
                        <a:t> C</a:t>
                      </a:r>
                      <a:endParaRPr lang="ko-KR" altLang="en-US" sz="1200" dirty="0">
                        <a:latin typeface="Arial" panose="020B0604020202020204" pitchFamily="34" charset="0"/>
                        <a:cs typeface="Arial" panose="020B0604020202020204" pitchFamily="34" charset="0"/>
                      </a:endParaRPr>
                    </a:p>
                  </a:txBody>
                  <a:tcPr anchor="ctr"/>
                </a:tc>
                <a:tc>
                  <a:txBody>
                    <a:bodyPr/>
                    <a:lstStyle/>
                    <a:p>
                      <a:pPr latinLnBrk="1"/>
                      <a:r>
                        <a:rPr lang="en-US" altLang="ko-KR" sz="1200" dirty="0" smtClean="0">
                          <a:latin typeface="Arial" panose="020B0604020202020204" pitchFamily="34" charset="0"/>
                          <a:cs typeface="Arial" panose="020B0604020202020204" pitchFamily="34" charset="0"/>
                        </a:rPr>
                        <a:t>a flow timed out after a period of inactivity.</a:t>
                      </a:r>
                    </a:p>
                  </a:txBody>
                  <a:tcPr anchor="ctr"/>
                </a:tc>
              </a:tr>
            </a:tbl>
          </a:graphicData>
        </a:graphic>
      </p:graphicFrame>
      <p:sp>
        <p:nvSpPr>
          <p:cNvPr id="7" name="TextBox 6"/>
          <p:cNvSpPr txBox="1"/>
          <p:nvPr/>
        </p:nvSpPr>
        <p:spPr>
          <a:xfrm>
            <a:off x="251520" y="847039"/>
            <a:ext cx="2326278" cy="584775"/>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C: </a:t>
            </a:r>
            <a:r>
              <a:rPr lang="en-US" altLang="ko-KR" sz="1600" dirty="0" err="1" smtClean="0">
                <a:latin typeface="Arial" panose="020B0604020202020204" pitchFamily="34" charset="0"/>
                <a:cs typeface="Arial" panose="020B0604020202020204" pitchFamily="34" charset="0"/>
              </a:rPr>
              <a:t>OpenFlow</a:t>
            </a:r>
            <a:r>
              <a:rPr lang="en-US" altLang="ko-KR" sz="1600" dirty="0" smtClean="0">
                <a:latin typeface="Arial" panose="020B0604020202020204" pitchFamily="34" charset="0"/>
                <a:cs typeface="Arial" panose="020B0604020202020204" pitchFamily="34" charset="0"/>
              </a:rPr>
              <a:t> Controller</a:t>
            </a:r>
          </a:p>
          <a:p>
            <a:r>
              <a:rPr lang="en-US" altLang="ko-KR" sz="1600" dirty="0" smtClean="0">
                <a:latin typeface="Arial" panose="020B0604020202020204" pitchFamily="34" charset="0"/>
                <a:cs typeface="Arial" panose="020B0604020202020204" pitchFamily="34" charset="0"/>
              </a:rPr>
              <a:t>S: </a:t>
            </a:r>
            <a:r>
              <a:rPr lang="en-US" altLang="ko-KR" sz="1600" dirty="0" err="1" smtClean="0">
                <a:latin typeface="Arial" panose="020B0604020202020204" pitchFamily="34" charset="0"/>
                <a:cs typeface="Arial" panose="020B0604020202020204" pitchFamily="34" charset="0"/>
              </a:rPr>
              <a:t>OpenFlow</a:t>
            </a:r>
            <a:r>
              <a:rPr lang="en-US" altLang="ko-KR" sz="1600" dirty="0" smtClean="0">
                <a:latin typeface="Arial" panose="020B0604020202020204" pitchFamily="34" charset="0"/>
                <a:cs typeface="Arial" panose="020B0604020202020204" pitchFamily="34" charset="0"/>
              </a:rPr>
              <a:t> Switch</a:t>
            </a:r>
            <a:endParaRPr lang="ko-KR" altLang="en-US" sz="1600" dirty="0">
              <a:latin typeface="Arial" panose="020B0604020202020204" pitchFamily="34" charset="0"/>
              <a:cs typeface="Arial" panose="020B0604020202020204" pitchFamily="34" charset="0"/>
            </a:endParaRPr>
          </a:p>
        </p:txBody>
      </p:sp>
      <p:sp>
        <p:nvSpPr>
          <p:cNvPr id="8" name="TextBox 7"/>
          <p:cNvSpPr txBox="1"/>
          <p:nvPr/>
        </p:nvSpPr>
        <p:spPr>
          <a:xfrm>
            <a:off x="2574846" y="847038"/>
            <a:ext cx="5894413" cy="584775"/>
          </a:xfrm>
          <a:prstGeom prst="rect">
            <a:avLst/>
          </a:prstGeom>
          <a:noFill/>
        </p:spPr>
        <p:txBody>
          <a:bodyPr wrap="square" rtlCol="0">
            <a:spAutoFit/>
          </a:bodyPr>
          <a:lstStyle/>
          <a:p>
            <a:r>
              <a:rPr lang="en-US" altLang="ko-KR" sz="1600" dirty="0" smtClean="0">
                <a:latin typeface="Arial" panose="020B0604020202020204" pitchFamily="34" charset="0"/>
                <a:cs typeface="Arial" panose="020B0604020202020204" pitchFamily="34" charset="0"/>
              </a:rPr>
              <a:t>AM: Asynchronous message     CSM: Control/Switch Message</a:t>
            </a:r>
            <a:br>
              <a:rPr lang="en-US" altLang="ko-KR" sz="1600" dirty="0" smtClean="0">
                <a:latin typeface="Arial" panose="020B0604020202020204" pitchFamily="34" charset="0"/>
                <a:cs typeface="Arial" panose="020B0604020202020204" pitchFamily="34" charset="0"/>
              </a:rPr>
            </a:br>
            <a:r>
              <a:rPr lang="en-US" altLang="ko-KR" sz="1600" dirty="0" smtClean="0">
                <a:latin typeface="Arial" panose="020B0604020202020204" pitchFamily="34" charset="0"/>
                <a:cs typeface="Arial" panose="020B0604020202020204" pitchFamily="34" charset="0"/>
              </a:rPr>
              <a:t>SM: Symmetric Message</a:t>
            </a:r>
            <a:endParaRPr lang="ko-KR"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21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OpenFlow</a:t>
            </a:r>
            <a:r>
              <a:rPr lang="en-US" altLang="ko-KR" dirty="0"/>
              <a:t> </a:t>
            </a:r>
            <a:r>
              <a:rPr lang="en-US" altLang="ko-KR" dirty="0" smtClean="0"/>
              <a:t>Communication</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Connection Setup</a:t>
            </a:r>
            <a:endParaRPr lang="ko-KR" altLang="en-US" sz="2400" dirty="0"/>
          </a:p>
        </p:txBody>
      </p:sp>
      <p:pic>
        <p:nvPicPr>
          <p:cNvPr id="4" name="그림 3" descr="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250107" y="2199530"/>
            <a:ext cx="7085421" cy="4438348"/>
          </a:xfrm>
          <a:prstGeom prst="rect">
            <a:avLst/>
          </a:prstGeom>
        </p:spPr>
      </p:pic>
      <p:pic>
        <p:nvPicPr>
          <p:cNvPr id="5" name="Picture 46"/>
          <p:cNvPicPr>
            <a:picLocks noChangeAspect="1" noChangeArrowheads="1"/>
          </p:cNvPicPr>
          <p:nvPr/>
        </p:nvPicPr>
        <p:blipFill>
          <a:blip r:embed="rId3" cstate="print"/>
          <a:srcRect/>
          <a:stretch>
            <a:fillRect/>
          </a:stretch>
        </p:blipFill>
        <p:spPr bwMode="auto">
          <a:xfrm>
            <a:off x="3515934" y="1561000"/>
            <a:ext cx="887995" cy="417399"/>
          </a:xfrm>
          <a:prstGeom prst="rect">
            <a:avLst/>
          </a:prstGeom>
          <a:noFill/>
          <a:ln w="3175" algn="ctr">
            <a:noFill/>
            <a:miter lim="800000"/>
            <a:headEnd/>
            <a:tailEnd/>
          </a:ln>
          <a:effectLst/>
        </p:spPr>
      </p:pic>
      <p:cxnSp>
        <p:nvCxnSpPr>
          <p:cNvPr id="6" name="직선 연결선 5"/>
          <p:cNvCxnSpPr/>
          <p:nvPr/>
        </p:nvCxnSpPr>
        <p:spPr>
          <a:xfrm>
            <a:off x="4355976" y="1909774"/>
            <a:ext cx="1368152" cy="7382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4175956" y="2790453"/>
            <a:ext cx="129614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8" name="Picture 46"/>
          <p:cNvPicPr>
            <a:picLocks noChangeAspect="1" noChangeArrowheads="1"/>
          </p:cNvPicPr>
          <p:nvPr/>
        </p:nvPicPr>
        <p:blipFill>
          <a:blip r:embed="rId3" cstate="print"/>
          <a:srcRect/>
          <a:stretch>
            <a:fillRect/>
          </a:stretch>
        </p:blipFill>
        <p:spPr bwMode="auto">
          <a:xfrm>
            <a:off x="2100602" y="1632562"/>
            <a:ext cx="887995" cy="417399"/>
          </a:xfrm>
          <a:prstGeom prst="rect">
            <a:avLst/>
          </a:prstGeom>
          <a:noFill/>
          <a:ln w="3175" algn="ctr">
            <a:noFill/>
            <a:miter lim="800000"/>
            <a:headEnd/>
            <a:tailEnd/>
          </a:ln>
          <a:effectLst/>
        </p:spPr>
      </p:pic>
      <p:cxnSp>
        <p:nvCxnSpPr>
          <p:cNvPr id="9" name="직선 연결선 8"/>
          <p:cNvCxnSpPr>
            <a:stCxn id="8" idx="3"/>
            <a:endCxn id="5" idx="1"/>
          </p:cNvCxnSpPr>
          <p:nvPr/>
        </p:nvCxnSpPr>
        <p:spPr>
          <a:xfrm flipV="1">
            <a:off x="2988597" y="1769700"/>
            <a:ext cx="527337" cy="715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2734155" y="1968483"/>
            <a:ext cx="527337" cy="749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flipH="1">
            <a:off x="3707904" y="1944629"/>
            <a:ext cx="401827" cy="703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a:endCxn id="8" idx="1"/>
          </p:cNvCxnSpPr>
          <p:nvPr/>
        </p:nvCxnSpPr>
        <p:spPr>
          <a:xfrm>
            <a:off x="1525557" y="1721992"/>
            <a:ext cx="575045" cy="1192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flipV="1">
            <a:off x="1597119" y="1978399"/>
            <a:ext cx="575045" cy="268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2598983" y="2668197"/>
            <a:ext cx="575045" cy="1192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a:stCxn id="5" idx="3"/>
          </p:cNvCxnSpPr>
          <p:nvPr/>
        </p:nvCxnSpPr>
        <p:spPr>
          <a:xfrm flipV="1">
            <a:off x="4403929" y="1619965"/>
            <a:ext cx="821566" cy="149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2988597" y="1968483"/>
            <a:ext cx="2551524" cy="75934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직선 연결선 21"/>
          <p:cNvCxnSpPr>
            <a:stCxn id="5" idx="3"/>
          </p:cNvCxnSpPr>
          <p:nvPr/>
        </p:nvCxnSpPr>
        <p:spPr>
          <a:xfrm>
            <a:off x="4403929" y="1769700"/>
            <a:ext cx="829517" cy="208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40" descr="ICON_Laptop_Q308"/>
          <p:cNvPicPr>
            <a:picLocks noChangeAspect="1" noChangeArrowheads="1"/>
          </p:cNvPicPr>
          <p:nvPr/>
        </p:nvPicPr>
        <p:blipFill>
          <a:blip r:embed="rId4"/>
          <a:srcRect/>
          <a:stretch>
            <a:fillRect/>
          </a:stretch>
        </p:blipFill>
        <p:spPr bwMode="auto">
          <a:xfrm>
            <a:off x="946485" y="1402209"/>
            <a:ext cx="626657" cy="686912"/>
          </a:xfrm>
          <a:prstGeom prst="rect">
            <a:avLst/>
          </a:prstGeom>
          <a:noFill/>
          <a:ln w="9525">
            <a:noFill/>
            <a:miter lim="800000"/>
            <a:headEnd/>
            <a:tailEnd/>
          </a:ln>
        </p:spPr>
      </p:pic>
      <p:pic>
        <p:nvPicPr>
          <p:cNvPr id="24" name="Picture 41" descr="ICON_ThinClient_Q308"/>
          <p:cNvPicPr>
            <a:picLocks noChangeAspect="1" noChangeArrowheads="1"/>
          </p:cNvPicPr>
          <p:nvPr/>
        </p:nvPicPr>
        <p:blipFill>
          <a:blip r:embed="rId5"/>
          <a:srcRect/>
          <a:stretch>
            <a:fillRect/>
          </a:stretch>
        </p:blipFill>
        <p:spPr bwMode="auto">
          <a:xfrm>
            <a:off x="5040052" y="1044936"/>
            <a:ext cx="648177" cy="744586"/>
          </a:xfrm>
          <a:prstGeom prst="rect">
            <a:avLst/>
          </a:prstGeom>
          <a:noFill/>
          <a:ln w="9525">
            <a:noFill/>
            <a:miter lim="800000"/>
            <a:headEnd/>
            <a:tailEnd/>
          </a:ln>
        </p:spPr>
      </p:pic>
      <p:pic>
        <p:nvPicPr>
          <p:cNvPr id="25" name="Picture 42" descr="ICON_Desktop_Q308"/>
          <p:cNvPicPr>
            <a:picLocks noChangeAspect="1" noChangeArrowheads="1"/>
          </p:cNvPicPr>
          <p:nvPr/>
        </p:nvPicPr>
        <p:blipFill>
          <a:blip r:embed="rId6"/>
          <a:srcRect/>
          <a:stretch>
            <a:fillRect/>
          </a:stretch>
        </p:blipFill>
        <p:spPr bwMode="auto">
          <a:xfrm>
            <a:off x="1213097" y="2067149"/>
            <a:ext cx="519058" cy="552629"/>
          </a:xfrm>
          <a:prstGeom prst="rect">
            <a:avLst/>
          </a:prstGeom>
          <a:noFill/>
          <a:ln w="9525">
            <a:noFill/>
            <a:miter lim="800000"/>
            <a:headEnd/>
            <a:tailEnd/>
          </a:ln>
        </p:spPr>
      </p:pic>
      <p:pic>
        <p:nvPicPr>
          <p:cNvPr id="26" name="Picture 41" descr="ICON_ThinClient_Q308"/>
          <p:cNvPicPr>
            <a:picLocks noChangeAspect="1" noChangeArrowheads="1"/>
          </p:cNvPicPr>
          <p:nvPr/>
        </p:nvPicPr>
        <p:blipFill>
          <a:blip r:embed="rId5"/>
          <a:srcRect/>
          <a:stretch>
            <a:fillRect/>
          </a:stretch>
        </p:blipFill>
        <p:spPr bwMode="auto">
          <a:xfrm>
            <a:off x="2116177" y="2179577"/>
            <a:ext cx="648177" cy="744586"/>
          </a:xfrm>
          <a:prstGeom prst="rect">
            <a:avLst/>
          </a:prstGeom>
          <a:noFill/>
          <a:ln w="9525">
            <a:noFill/>
            <a:miter lim="800000"/>
            <a:headEnd/>
            <a:tailEnd/>
          </a:ln>
        </p:spPr>
      </p:pic>
      <p:pic>
        <p:nvPicPr>
          <p:cNvPr id="27" name="Picture 40" descr="ICON_Laptop_Q308"/>
          <p:cNvPicPr>
            <a:picLocks noChangeAspect="1" noChangeArrowheads="1"/>
          </p:cNvPicPr>
          <p:nvPr/>
        </p:nvPicPr>
        <p:blipFill>
          <a:blip r:embed="rId4"/>
          <a:srcRect/>
          <a:stretch>
            <a:fillRect/>
          </a:stretch>
        </p:blipFill>
        <p:spPr bwMode="auto">
          <a:xfrm>
            <a:off x="5005467" y="1661884"/>
            <a:ext cx="626657" cy="686912"/>
          </a:xfrm>
          <a:prstGeom prst="rect">
            <a:avLst/>
          </a:prstGeom>
          <a:noFill/>
          <a:ln w="9525">
            <a:noFill/>
            <a:miter lim="800000"/>
            <a:headEnd/>
            <a:tailEnd/>
          </a:ln>
        </p:spPr>
      </p:pic>
      <p:pic>
        <p:nvPicPr>
          <p:cNvPr id="13" name="그림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4136" y="4024644"/>
            <a:ext cx="1698168" cy="326920"/>
          </a:xfrm>
          <a:prstGeom prst="rect">
            <a:avLst/>
          </a:prstGeom>
        </p:spPr>
      </p:pic>
      <p:pic>
        <p:nvPicPr>
          <p:cNvPr id="16" name="그림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73660" y="3840144"/>
            <a:ext cx="1806904" cy="339796"/>
          </a:xfrm>
          <a:prstGeom prst="rect">
            <a:avLst/>
          </a:prstGeom>
        </p:spPr>
      </p:pic>
    </p:spTree>
    <p:extLst>
      <p:ext uri="{BB962C8B-B14F-4D97-AF65-F5344CB8AC3E}">
        <p14:creationId xmlns:p14="http://schemas.microsoft.com/office/powerpoint/2010/main" val="117193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OpenFlow</a:t>
            </a:r>
            <a:r>
              <a:rPr lang="en-US" altLang="ko-KR" dirty="0" smtClean="0"/>
              <a:t>: Flow Table</a:t>
            </a:r>
            <a:endParaRPr lang="ko-KR" altLang="en-US" dirty="0"/>
          </a:p>
        </p:txBody>
      </p:sp>
      <p:sp>
        <p:nvSpPr>
          <p:cNvPr id="3" name="내용 개체 틀 2"/>
          <p:cNvSpPr>
            <a:spLocks noGrp="1"/>
          </p:cNvSpPr>
          <p:nvPr>
            <p:ph idx="1"/>
          </p:nvPr>
        </p:nvSpPr>
        <p:spPr>
          <a:xfrm>
            <a:off x="315589" y="954860"/>
            <a:ext cx="8512822" cy="630659"/>
          </a:xfrm>
        </p:spPr>
        <p:txBody>
          <a:bodyPr>
            <a:normAutofit/>
          </a:bodyPr>
          <a:lstStyle/>
          <a:p>
            <a:r>
              <a:rPr lang="en-US" altLang="ko-KR" sz="2400" dirty="0" smtClean="0"/>
              <a:t>Flow Table</a:t>
            </a:r>
            <a:endParaRPr lang="ko-KR" altLang="en-US" sz="2400" dirty="0"/>
          </a:p>
        </p:txBody>
      </p:sp>
      <p:sp>
        <p:nvSpPr>
          <p:cNvPr id="4" name="타원형 설명선 3"/>
          <p:cNvSpPr/>
          <p:nvPr/>
        </p:nvSpPr>
        <p:spPr>
          <a:xfrm>
            <a:off x="3380439" y="754154"/>
            <a:ext cx="2124236" cy="864096"/>
          </a:xfrm>
          <a:prstGeom prst="wedgeEllipseCallout">
            <a:avLst>
              <a:gd name="adj1" fmla="val -42403"/>
              <a:gd name="adj2" fmla="val 62133"/>
            </a:avLst>
          </a:prstGeom>
          <a:solidFill>
            <a:srgbClr val="FFCC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latin typeface="Arial" panose="020B0604020202020204" pitchFamily="34" charset="0"/>
                <a:cs typeface="Arial" panose="020B0604020202020204" pitchFamily="34" charset="0"/>
              </a:rPr>
              <a:t>Counters used when controller calculates paths</a:t>
            </a:r>
            <a:endParaRPr lang="ko-KR" altLang="en-US" sz="1200" dirty="0">
              <a:solidFill>
                <a:schemeClr val="tx1"/>
              </a:solidFill>
              <a:latin typeface="Arial" panose="020B0604020202020204" pitchFamily="34" charset="0"/>
              <a:cs typeface="Arial" panose="020B0604020202020204" pitchFamily="34" charset="0"/>
            </a:endParaRPr>
          </a:p>
        </p:txBody>
      </p:sp>
      <p:sp>
        <p:nvSpPr>
          <p:cNvPr id="6" name="Rectangle 28"/>
          <p:cNvSpPr>
            <a:spLocks/>
          </p:cNvSpPr>
          <p:nvPr/>
        </p:nvSpPr>
        <p:spPr bwMode="auto">
          <a:xfrm>
            <a:off x="5009103" y="2579389"/>
            <a:ext cx="3185328" cy="1476615"/>
          </a:xfrm>
          <a:prstGeom prst="rect">
            <a:avLst/>
          </a:prstGeom>
          <a:solidFill>
            <a:srgbClr val="CBE97B"/>
          </a:solidFill>
          <a:ln w="12700">
            <a:solidFill>
              <a:srgbClr val="697D3A"/>
            </a:solidFill>
            <a:miter lim="800000"/>
            <a:headEnd/>
            <a:tailEnd/>
          </a:ln>
        </p:spPr>
        <p:txBody>
          <a:bodyPr wrap="none" lIns="0" tIns="0" rIns="0" bIns="0" anchor="ctr"/>
          <a:lstStyle/>
          <a:p>
            <a:pPr marL="357188" indent="-330200" defTabSz="457200"/>
            <a:r>
              <a:rPr lang="en-US" sz="1200" b="1" dirty="0" smtClean="0">
                <a:latin typeface="Arial" panose="020B0604020202020204" pitchFamily="34" charset="0"/>
                <a:cs typeface="Arial" panose="020B0604020202020204" pitchFamily="34" charset="0"/>
              </a:rPr>
              <a:t>Actions(Instructions)</a:t>
            </a:r>
          </a:p>
          <a:p>
            <a:pPr marL="361950" indent="-180975" defTabSz="457200">
              <a:buFontTx/>
              <a:buAutoNum type="arabicPeriod"/>
            </a:pPr>
            <a:r>
              <a:rPr lang="en-US" sz="1200" b="1" dirty="0" smtClean="0">
                <a:latin typeface="Arial" panose="020B0604020202020204" pitchFamily="34" charset="0"/>
                <a:cs typeface="Arial" panose="020B0604020202020204" pitchFamily="34" charset="0"/>
              </a:rPr>
              <a:t>Forward </a:t>
            </a:r>
            <a:r>
              <a:rPr lang="en-US" sz="1200" b="1" dirty="0">
                <a:latin typeface="Arial" panose="020B0604020202020204" pitchFamily="34" charset="0"/>
                <a:cs typeface="Arial" panose="020B0604020202020204" pitchFamily="34" charset="0"/>
              </a:rPr>
              <a:t>packet to port(s)</a:t>
            </a:r>
          </a:p>
          <a:p>
            <a:pPr marL="361950" indent="-180975" defTabSz="457200">
              <a:buFontTx/>
              <a:buAutoNum type="arabicPeriod"/>
            </a:pPr>
            <a:r>
              <a:rPr lang="en-US" sz="1200" b="1" dirty="0">
                <a:latin typeface="Arial" panose="020B0604020202020204" pitchFamily="34" charset="0"/>
                <a:cs typeface="Arial" panose="020B0604020202020204" pitchFamily="34" charset="0"/>
              </a:rPr>
              <a:t>Encapsulate and forward to controller</a:t>
            </a:r>
          </a:p>
          <a:p>
            <a:pPr marL="361950" indent="-180975" defTabSz="457200">
              <a:buFontTx/>
              <a:buAutoNum type="arabicPeriod"/>
            </a:pPr>
            <a:r>
              <a:rPr lang="en-US" sz="1200" b="1" dirty="0">
                <a:latin typeface="Arial" panose="020B0604020202020204" pitchFamily="34" charset="0"/>
                <a:cs typeface="Arial" panose="020B0604020202020204" pitchFamily="34" charset="0"/>
              </a:rPr>
              <a:t>Drop packet</a:t>
            </a:r>
          </a:p>
          <a:p>
            <a:pPr marL="361950" indent="-180975" defTabSz="457200">
              <a:buFontTx/>
              <a:buAutoNum type="arabicPeriod"/>
            </a:pPr>
            <a:r>
              <a:rPr lang="en-US" sz="1200" b="1" dirty="0">
                <a:latin typeface="Arial" panose="020B0604020202020204" pitchFamily="34" charset="0"/>
                <a:cs typeface="Arial" panose="020B0604020202020204" pitchFamily="34" charset="0"/>
              </a:rPr>
              <a:t>Send to normal processing pipeline</a:t>
            </a:r>
          </a:p>
          <a:p>
            <a:pPr marL="361950" indent="-180975" defTabSz="457200">
              <a:buFontTx/>
              <a:buAutoNum type="arabicPeriod"/>
            </a:pPr>
            <a:r>
              <a:rPr lang="en-US" sz="1200" b="1" dirty="0">
                <a:latin typeface="Arial" panose="020B0604020202020204" pitchFamily="34" charset="0"/>
                <a:cs typeface="Arial" panose="020B0604020202020204" pitchFamily="34" charset="0"/>
              </a:rPr>
              <a:t>Modify </a:t>
            </a:r>
            <a:r>
              <a:rPr lang="en-US" sz="1200" b="1" dirty="0" smtClean="0">
                <a:latin typeface="Arial" panose="020B0604020202020204" pitchFamily="34" charset="0"/>
                <a:cs typeface="Arial" panose="020B0604020202020204" pitchFamily="34" charset="0"/>
              </a:rPr>
              <a:t>Fields</a:t>
            </a:r>
          </a:p>
          <a:p>
            <a:pPr marL="361950" indent="-180975" defTabSz="457200">
              <a:buFontTx/>
              <a:buAutoNum type="arabicPeriod"/>
            </a:pPr>
            <a:r>
              <a:rPr lang="en-US" sz="1200" b="1" dirty="0" smtClean="0">
                <a:latin typeface="Arial" panose="020B0604020202020204" pitchFamily="34" charset="0"/>
                <a:cs typeface="Arial" panose="020B0604020202020204" pitchFamily="34" charset="0"/>
              </a:rPr>
              <a:t>Etc.</a:t>
            </a:r>
            <a:endParaRPr lang="en-US" sz="1200" b="1" dirty="0">
              <a:latin typeface="Arial" panose="020B0604020202020204" pitchFamily="34" charset="0"/>
              <a:cs typeface="Arial" panose="020B0604020202020204" pitchFamily="34" charset="0"/>
            </a:endParaRPr>
          </a:p>
        </p:txBody>
      </p:sp>
      <p:sp>
        <p:nvSpPr>
          <p:cNvPr id="7" name="위로 굽은 화살표 6"/>
          <p:cNvSpPr/>
          <p:nvPr/>
        </p:nvSpPr>
        <p:spPr>
          <a:xfrm rot="5400000">
            <a:off x="4421785" y="2624422"/>
            <a:ext cx="571528" cy="603107"/>
          </a:xfrm>
          <a:prstGeom prst="bentUpArrow">
            <a:avLst>
              <a:gd name="adj1" fmla="val 12313"/>
              <a:gd name="adj2" fmla="val 25000"/>
              <a:gd name="adj3" fmla="val 19379"/>
            </a:avLst>
          </a:prstGeom>
          <a:solidFill>
            <a:srgbClr val="AFDC7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sz="1600" dirty="0">
              <a:latin typeface="Arial" panose="020B0604020202020204" pitchFamily="34" charset="0"/>
              <a:cs typeface="Arial" panose="020B0604020202020204" pitchFamily="34" charset="0"/>
            </a:endParaRPr>
          </a:p>
        </p:txBody>
      </p:sp>
      <p:grpSp>
        <p:nvGrpSpPr>
          <p:cNvPr id="8" name="그룹 7"/>
          <p:cNvGrpSpPr/>
          <p:nvPr/>
        </p:nvGrpSpPr>
        <p:grpSpPr>
          <a:xfrm>
            <a:off x="467544" y="5409983"/>
            <a:ext cx="8244915" cy="1068242"/>
            <a:chOff x="467544" y="5229200"/>
            <a:chExt cx="8244915" cy="1068242"/>
          </a:xfrm>
        </p:grpSpPr>
        <p:sp>
          <p:nvSpPr>
            <p:cNvPr id="9" name="직사각형 8"/>
            <p:cNvSpPr/>
            <p:nvPr/>
          </p:nvSpPr>
          <p:spPr>
            <a:xfrm>
              <a:off x="467544" y="5487906"/>
              <a:ext cx="8244915" cy="615579"/>
            </a:xfrm>
            <a:prstGeom prst="rect">
              <a:avLst/>
            </a:prstGeom>
            <a:solidFill>
              <a:schemeClr val="accent5">
                <a:lumMod val="60000"/>
                <a:lumOff val="40000"/>
              </a:schemeClr>
            </a:solidFill>
            <a:ln w="3175">
              <a:solidFill>
                <a:srgbClr val="0102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latin typeface="Arial" panose="020B0604020202020204" pitchFamily="34" charset="0"/>
                <a:cs typeface="Arial" panose="020B0604020202020204" pitchFamily="34" charset="0"/>
              </a:endParaRPr>
            </a:p>
          </p:txBody>
        </p:sp>
        <p:sp>
          <p:nvSpPr>
            <p:cNvPr id="10" name="Rectangle 29"/>
            <p:cNvSpPr>
              <a:spLocks/>
            </p:cNvSpPr>
            <p:nvPr/>
          </p:nvSpPr>
          <p:spPr bwMode="auto">
            <a:xfrm>
              <a:off x="6421515" y="6081998"/>
              <a:ext cx="2168752" cy="215444"/>
            </a:xfrm>
            <a:prstGeom prst="rect">
              <a:avLst/>
            </a:prstGeom>
            <a:noFill/>
            <a:ln w="12700">
              <a:noFill/>
              <a:miter lim="800000"/>
              <a:headEnd/>
              <a:tailEnd/>
            </a:ln>
          </p:spPr>
          <p:txBody>
            <a:bodyPr wrap="square" lIns="0" tIns="0" rIns="0" bIns="0" anchor="ctr">
              <a:spAutoFit/>
            </a:bodyPr>
            <a:lstStyle/>
            <a:p>
              <a:pPr defTabSz="457200"/>
              <a:endParaRPr lang="en-US" sz="1400" dirty="0">
                <a:latin typeface="Arial" panose="020B0604020202020204" pitchFamily="34" charset="0"/>
                <a:cs typeface="Arial" panose="020B0604020202020204" pitchFamily="34" charset="0"/>
              </a:endParaRPr>
            </a:p>
          </p:txBody>
        </p:sp>
        <p:sp>
          <p:nvSpPr>
            <p:cNvPr id="11" name="Rectangle 2"/>
            <p:cNvSpPr>
              <a:spLocks/>
            </p:cNvSpPr>
            <p:nvPr/>
          </p:nvSpPr>
          <p:spPr bwMode="auto">
            <a:xfrm>
              <a:off x="503979" y="5537886"/>
              <a:ext cx="552723" cy="516689"/>
            </a:xfrm>
            <a:prstGeom prst="rect">
              <a:avLst/>
            </a:prstGeom>
            <a:solidFill>
              <a:schemeClr val="bg1"/>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12" name="Rectangle 3"/>
            <p:cNvSpPr>
              <a:spLocks/>
            </p:cNvSpPr>
            <p:nvPr/>
          </p:nvSpPr>
          <p:spPr bwMode="auto">
            <a:xfrm>
              <a:off x="540981" y="5606944"/>
              <a:ext cx="499093" cy="344942"/>
            </a:xfrm>
            <a:prstGeom prst="rect">
              <a:avLst/>
            </a:prstGeom>
            <a:noFill/>
            <a:ln w="12700">
              <a:noFill/>
              <a:miter lim="800000"/>
              <a:headEnd/>
              <a:tailEnd/>
            </a:ln>
          </p:spPr>
          <p:txBody>
            <a:bodyPr wrap="square" lIns="0" tIns="0" rIns="0" bIns="0" anchor="ctr">
              <a:spAutoFit/>
            </a:bodyPr>
            <a:lstStyle/>
            <a:p>
              <a:pPr algn="ctr" defTabSz="457200"/>
              <a:r>
                <a:rPr lang="en-US" sz="1100" dirty="0">
                  <a:latin typeface="Arial" panose="020B0604020202020204" pitchFamily="34" charset="0"/>
                  <a:cs typeface="Arial" panose="020B0604020202020204" pitchFamily="34" charset="0"/>
                </a:rPr>
                <a:t>Switch</a:t>
              </a:r>
            </a:p>
            <a:p>
              <a:pPr algn="ctr" defTabSz="457200"/>
              <a:r>
                <a:rPr lang="en-US" sz="1100" dirty="0">
                  <a:latin typeface="Arial" panose="020B0604020202020204" pitchFamily="34" charset="0"/>
                  <a:cs typeface="Arial" panose="020B0604020202020204" pitchFamily="34" charset="0"/>
                </a:rPr>
                <a:t>Port</a:t>
              </a:r>
            </a:p>
          </p:txBody>
        </p:sp>
        <p:sp>
          <p:nvSpPr>
            <p:cNvPr id="13" name="Rectangle 2"/>
            <p:cNvSpPr>
              <a:spLocks/>
            </p:cNvSpPr>
            <p:nvPr/>
          </p:nvSpPr>
          <p:spPr bwMode="auto">
            <a:xfrm>
              <a:off x="1056702" y="5538526"/>
              <a:ext cx="552723" cy="516689"/>
            </a:xfrm>
            <a:prstGeom prst="rect">
              <a:avLst/>
            </a:prstGeom>
            <a:solidFill>
              <a:schemeClr val="bg1"/>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14" name="Rectangle 3"/>
            <p:cNvSpPr>
              <a:spLocks/>
            </p:cNvSpPr>
            <p:nvPr/>
          </p:nvSpPr>
          <p:spPr bwMode="auto">
            <a:xfrm>
              <a:off x="1040073" y="5636583"/>
              <a:ext cx="499093" cy="344942"/>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MAC      src</a:t>
              </a:r>
              <a:endParaRPr lang="en-US" sz="1100" dirty="0">
                <a:latin typeface="Arial" panose="020B0604020202020204" pitchFamily="34" charset="0"/>
                <a:cs typeface="Arial" panose="020B0604020202020204" pitchFamily="34" charset="0"/>
              </a:endParaRPr>
            </a:p>
          </p:txBody>
        </p:sp>
        <p:sp>
          <p:nvSpPr>
            <p:cNvPr id="15" name="Rectangle 2"/>
            <p:cNvSpPr>
              <a:spLocks/>
            </p:cNvSpPr>
            <p:nvPr/>
          </p:nvSpPr>
          <p:spPr bwMode="auto">
            <a:xfrm>
              <a:off x="1609425" y="5538526"/>
              <a:ext cx="552723" cy="516689"/>
            </a:xfrm>
            <a:prstGeom prst="rect">
              <a:avLst/>
            </a:prstGeom>
            <a:solidFill>
              <a:schemeClr val="bg1"/>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16" name="Rectangle 3"/>
            <p:cNvSpPr>
              <a:spLocks/>
            </p:cNvSpPr>
            <p:nvPr/>
          </p:nvSpPr>
          <p:spPr bwMode="auto">
            <a:xfrm>
              <a:off x="1619013" y="5608776"/>
              <a:ext cx="499093" cy="344942"/>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MAC</a:t>
              </a:r>
            </a:p>
            <a:p>
              <a:pPr algn="ctr" defTabSz="457200"/>
              <a:r>
                <a:rPr lang="en-US" sz="1100" dirty="0" smtClean="0">
                  <a:latin typeface="Arial" panose="020B0604020202020204" pitchFamily="34" charset="0"/>
                  <a:cs typeface="Arial" panose="020B0604020202020204" pitchFamily="34" charset="0"/>
                </a:rPr>
                <a:t>dst</a:t>
              </a:r>
              <a:endParaRPr lang="en-US" sz="1100" dirty="0">
                <a:latin typeface="Arial" panose="020B0604020202020204" pitchFamily="34" charset="0"/>
                <a:cs typeface="Arial" panose="020B0604020202020204" pitchFamily="34" charset="0"/>
              </a:endParaRPr>
            </a:p>
          </p:txBody>
        </p:sp>
        <p:sp>
          <p:nvSpPr>
            <p:cNvPr id="17" name="Rectangle 2"/>
            <p:cNvSpPr>
              <a:spLocks/>
            </p:cNvSpPr>
            <p:nvPr/>
          </p:nvSpPr>
          <p:spPr bwMode="auto">
            <a:xfrm>
              <a:off x="2118106" y="5536888"/>
              <a:ext cx="552723" cy="516689"/>
            </a:xfrm>
            <a:prstGeom prst="rect">
              <a:avLst/>
            </a:prstGeom>
            <a:solidFill>
              <a:schemeClr val="bg1"/>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18" name="Rectangle 3"/>
            <p:cNvSpPr>
              <a:spLocks/>
            </p:cNvSpPr>
            <p:nvPr/>
          </p:nvSpPr>
          <p:spPr bwMode="auto">
            <a:xfrm>
              <a:off x="2118106" y="5637254"/>
              <a:ext cx="499093" cy="344942"/>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Ether     type</a:t>
              </a:r>
              <a:endParaRPr lang="en-US" sz="1100" dirty="0">
                <a:latin typeface="Arial" panose="020B0604020202020204" pitchFamily="34" charset="0"/>
                <a:cs typeface="Arial" panose="020B0604020202020204" pitchFamily="34" charset="0"/>
              </a:endParaRPr>
            </a:p>
          </p:txBody>
        </p:sp>
        <p:sp>
          <p:nvSpPr>
            <p:cNvPr id="19" name="Rectangle 2"/>
            <p:cNvSpPr>
              <a:spLocks/>
            </p:cNvSpPr>
            <p:nvPr/>
          </p:nvSpPr>
          <p:spPr bwMode="auto">
            <a:xfrm>
              <a:off x="2656634" y="5536053"/>
              <a:ext cx="552723" cy="516689"/>
            </a:xfrm>
            <a:prstGeom prst="rect">
              <a:avLst/>
            </a:prstGeom>
            <a:solidFill>
              <a:schemeClr val="bg1"/>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20" name="Rectangle 3"/>
            <p:cNvSpPr>
              <a:spLocks/>
            </p:cNvSpPr>
            <p:nvPr/>
          </p:nvSpPr>
          <p:spPr bwMode="auto">
            <a:xfrm>
              <a:off x="2656634" y="5633590"/>
              <a:ext cx="499093" cy="344942"/>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VLAN     ID</a:t>
              </a:r>
              <a:endParaRPr lang="en-US" sz="1100" dirty="0">
                <a:latin typeface="Arial" panose="020B0604020202020204" pitchFamily="34" charset="0"/>
                <a:cs typeface="Arial" panose="020B0604020202020204" pitchFamily="34" charset="0"/>
              </a:endParaRPr>
            </a:p>
          </p:txBody>
        </p:sp>
        <p:sp>
          <p:nvSpPr>
            <p:cNvPr id="21" name="Rectangle 2"/>
            <p:cNvSpPr>
              <a:spLocks/>
            </p:cNvSpPr>
            <p:nvPr/>
          </p:nvSpPr>
          <p:spPr bwMode="auto">
            <a:xfrm>
              <a:off x="3192729" y="5538526"/>
              <a:ext cx="552723" cy="516689"/>
            </a:xfrm>
            <a:prstGeom prst="rect">
              <a:avLst/>
            </a:prstGeom>
            <a:solidFill>
              <a:schemeClr val="bg1"/>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22" name="Rectangle 3"/>
            <p:cNvSpPr>
              <a:spLocks/>
            </p:cNvSpPr>
            <p:nvPr/>
          </p:nvSpPr>
          <p:spPr bwMode="auto">
            <a:xfrm>
              <a:off x="3192729" y="5633590"/>
              <a:ext cx="499093" cy="344942"/>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VLAN    Priority</a:t>
              </a:r>
              <a:endParaRPr lang="en-US" sz="1100" dirty="0">
                <a:latin typeface="Arial" panose="020B0604020202020204" pitchFamily="34" charset="0"/>
                <a:cs typeface="Arial" panose="020B0604020202020204" pitchFamily="34" charset="0"/>
              </a:endParaRPr>
            </a:p>
          </p:txBody>
        </p:sp>
        <p:sp>
          <p:nvSpPr>
            <p:cNvPr id="23" name="Rectangle 2"/>
            <p:cNvSpPr>
              <a:spLocks/>
            </p:cNvSpPr>
            <p:nvPr/>
          </p:nvSpPr>
          <p:spPr bwMode="auto">
            <a:xfrm>
              <a:off x="3734666" y="5537886"/>
              <a:ext cx="552723" cy="516689"/>
            </a:xfrm>
            <a:prstGeom prst="rect">
              <a:avLst/>
            </a:prstGeom>
            <a:solidFill>
              <a:srgbClr val="BBE0E3"/>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24" name="Rectangle 3"/>
            <p:cNvSpPr>
              <a:spLocks/>
            </p:cNvSpPr>
            <p:nvPr/>
          </p:nvSpPr>
          <p:spPr bwMode="auto">
            <a:xfrm>
              <a:off x="3788297" y="5633590"/>
              <a:ext cx="499093" cy="344942"/>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MPLS     Label</a:t>
              </a:r>
              <a:endParaRPr lang="en-US" sz="1100" dirty="0">
                <a:latin typeface="Arial" panose="020B0604020202020204" pitchFamily="34" charset="0"/>
                <a:cs typeface="Arial" panose="020B0604020202020204" pitchFamily="34" charset="0"/>
              </a:endParaRPr>
            </a:p>
          </p:txBody>
        </p:sp>
        <p:sp>
          <p:nvSpPr>
            <p:cNvPr id="25" name="Rectangle 2"/>
            <p:cNvSpPr>
              <a:spLocks/>
            </p:cNvSpPr>
            <p:nvPr/>
          </p:nvSpPr>
          <p:spPr bwMode="auto">
            <a:xfrm>
              <a:off x="4287390" y="5537886"/>
              <a:ext cx="558241" cy="515691"/>
            </a:xfrm>
            <a:prstGeom prst="rect">
              <a:avLst/>
            </a:prstGeom>
            <a:solidFill>
              <a:srgbClr val="BBE0E3"/>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26" name="Rectangle 3"/>
            <p:cNvSpPr>
              <a:spLocks/>
            </p:cNvSpPr>
            <p:nvPr/>
          </p:nvSpPr>
          <p:spPr bwMode="auto">
            <a:xfrm>
              <a:off x="4313282" y="5559717"/>
              <a:ext cx="499093" cy="478852"/>
            </a:xfrm>
            <a:prstGeom prst="rect">
              <a:avLst/>
            </a:prstGeom>
            <a:noFill/>
            <a:ln w="12700">
              <a:noFill/>
              <a:miter lim="800000"/>
              <a:headEnd/>
              <a:tailEnd/>
            </a:ln>
          </p:spPr>
          <p:txBody>
            <a:bodyPr wrap="square" lIns="0" tIns="0" rIns="0" bIns="0" anchor="ctr">
              <a:normAutofit lnSpcReduction="10000"/>
            </a:bodyPr>
            <a:lstStyle/>
            <a:p>
              <a:pPr algn="ctr" defTabSz="457200"/>
              <a:r>
                <a:rPr lang="en-US" sz="1100" dirty="0" smtClean="0">
                  <a:latin typeface="Arial" panose="020B0604020202020204" pitchFamily="34" charset="0"/>
                  <a:cs typeface="Arial" panose="020B0604020202020204" pitchFamily="34" charset="0"/>
                </a:rPr>
                <a:t>MPLS      traffic    class</a:t>
              </a:r>
              <a:endParaRPr lang="en-US" sz="1000" dirty="0">
                <a:latin typeface="Arial" panose="020B0604020202020204" pitchFamily="34" charset="0"/>
                <a:cs typeface="Arial" panose="020B0604020202020204" pitchFamily="34" charset="0"/>
              </a:endParaRPr>
            </a:p>
          </p:txBody>
        </p:sp>
        <p:sp>
          <p:nvSpPr>
            <p:cNvPr id="27" name="Rectangle 2"/>
            <p:cNvSpPr>
              <a:spLocks/>
            </p:cNvSpPr>
            <p:nvPr/>
          </p:nvSpPr>
          <p:spPr bwMode="auto">
            <a:xfrm>
              <a:off x="4829003" y="5537886"/>
              <a:ext cx="552723" cy="510918"/>
            </a:xfrm>
            <a:prstGeom prst="rect">
              <a:avLst/>
            </a:prstGeom>
            <a:solidFill>
              <a:schemeClr val="accent1">
                <a:lumMod val="20000"/>
                <a:lumOff val="80000"/>
              </a:schemeClr>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28" name="Rectangle 3"/>
            <p:cNvSpPr>
              <a:spLocks/>
            </p:cNvSpPr>
            <p:nvPr/>
          </p:nvSpPr>
          <p:spPr bwMode="auto">
            <a:xfrm>
              <a:off x="4845631" y="5623227"/>
              <a:ext cx="499093" cy="369332"/>
            </a:xfrm>
            <a:prstGeom prst="rect">
              <a:avLst/>
            </a:prstGeom>
            <a:noFill/>
            <a:ln w="12700">
              <a:noFill/>
              <a:miter lim="800000"/>
              <a:headEnd/>
              <a:tailEnd/>
            </a:ln>
          </p:spPr>
          <p:txBody>
            <a:bodyPr wrap="square" lIns="0" tIns="0" rIns="0" bIns="0" anchor="ctr">
              <a:spAutoFit/>
            </a:bodyPr>
            <a:lstStyle/>
            <a:p>
              <a:pPr algn="ctr" defTabSz="457200"/>
              <a:r>
                <a:rPr lang="en-US" sz="1200" dirty="0" smtClean="0">
                  <a:latin typeface="Arial" panose="020B0604020202020204" pitchFamily="34" charset="0"/>
                  <a:cs typeface="Arial" panose="020B0604020202020204" pitchFamily="34" charset="0"/>
                </a:rPr>
                <a:t>Src</a:t>
              </a:r>
            </a:p>
            <a:p>
              <a:pPr algn="ctr" defTabSz="457200"/>
              <a:r>
                <a:rPr lang="en-US" sz="1200" dirty="0" smtClean="0">
                  <a:latin typeface="Arial" panose="020B0604020202020204" pitchFamily="34" charset="0"/>
                  <a:cs typeface="Arial" panose="020B0604020202020204" pitchFamily="34" charset="0"/>
                </a:rPr>
                <a:t>IP</a:t>
              </a:r>
              <a:endParaRPr lang="en-US" sz="1200" dirty="0">
                <a:latin typeface="Arial" panose="020B0604020202020204" pitchFamily="34" charset="0"/>
                <a:cs typeface="Arial" panose="020B0604020202020204" pitchFamily="34" charset="0"/>
              </a:endParaRPr>
            </a:p>
          </p:txBody>
        </p:sp>
        <p:sp>
          <p:nvSpPr>
            <p:cNvPr id="29" name="Rectangle 2"/>
            <p:cNvSpPr>
              <a:spLocks/>
            </p:cNvSpPr>
            <p:nvPr/>
          </p:nvSpPr>
          <p:spPr bwMode="auto">
            <a:xfrm>
              <a:off x="5365098" y="5535055"/>
              <a:ext cx="552723" cy="516689"/>
            </a:xfrm>
            <a:prstGeom prst="rect">
              <a:avLst/>
            </a:prstGeom>
            <a:solidFill>
              <a:schemeClr val="accent1">
                <a:lumMod val="20000"/>
                <a:lumOff val="80000"/>
              </a:schemeClr>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30" name="Rectangle 3"/>
            <p:cNvSpPr>
              <a:spLocks/>
            </p:cNvSpPr>
            <p:nvPr/>
          </p:nvSpPr>
          <p:spPr bwMode="auto">
            <a:xfrm>
              <a:off x="5365098" y="5623227"/>
              <a:ext cx="499093" cy="369332"/>
            </a:xfrm>
            <a:prstGeom prst="rect">
              <a:avLst/>
            </a:prstGeom>
            <a:noFill/>
            <a:ln w="12700">
              <a:noFill/>
              <a:miter lim="800000"/>
              <a:headEnd/>
              <a:tailEnd/>
            </a:ln>
          </p:spPr>
          <p:txBody>
            <a:bodyPr wrap="square" lIns="0" tIns="0" rIns="0" bIns="0" anchor="ctr">
              <a:spAutoFit/>
            </a:bodyPr>
            <a:lstStyle/>
            <a:p>
              <a:pPr algn="ctr" defTabSz="457200"/>
              <a:r>
                <a:rPr lang="en-US" sz="1200" dirty="0" smtClean="0">
                  <a:latin typeface="Arial" panose="020B0604020202020204" pitchFamily="34" charset="0"/>
                  <a:cs typeface="Arial" panose="020B0604020202020204" pitchFamily="34" charset="0"/>
                </a:rPr>
                <a:t>Dst</a:t>
              </a:r>
            </a:p>
            <a:p>
              <a:pPr algn="ctr" defTabSz="457200"/>
              <a:r>
                <a:rPr lang="en-US" sz="1200" dirty="0" smtClean="0">
                  <a:latin typeface="Arial" panose="020B0604020202020204" pitchFamily="34" charset="0"/>
                  <a:cs typeface="Arial" panose="020B0604020202020204" pitchFamily="34" charset="0"/>
                </a:rPr>
                <a:t>IP</a:t>
              </a:r>
              <a:endParaRPr lang="en-US" sz="1200" dirty="0">
                <a:latin typeface="Arial" panose="020B0604020202020204" pitchFamily="34" charset="0"/>
                <a:cs typeface="Arial" panose="020B0604020202020204" pitchFamily="34" charset="0"/>
              </a:endParaRPr>
            </a:p>
          </p:txBody>
        </p:sp>
        <p:sp>
          <p:nvSpPr>
            <p:cNvPr id="31" name="Rectangle 2"/>
            <p:cNvSpPr>
              <a:spLocks/>
            </p:cNvSpPr>
            <p:nvPr/>
          </p:nvSpPr>
          <p:spPr bwMode="auto">
            <a:xfrm>
              <a:off x="5917821" y="5537424"/>
              <a:ext cx="552723" cy="516689"/>
            </a:xfrm>
            <a:prstGeom prst="rect">
              <a:avLst/>
            </a:prstGeom>
            <a:solidFill>
              <a:schemeClr val="accent1">
                <a:lumMod val="20000"/>
                <a:lumOff val="80000"/>
              </a:schemeClr>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32" name="Rectangle 3"/>
            <p:cNvSpPr>
              <a:spLocks/>
            </p:cNvSpPr>
            <p:nvPr/>
          </p:nvSpPr>
          <p:spPr bwMode="auto">
            <a:xfrm>
              <a:off x="5937458" y="5608775"/>
              <a:ext cx="499093" cy="344942"/>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Protocol No.</a:t>
              </a:r>
              <a:endParaRPr lang="en-US" sz="1100" dirty="0">
                <a:latin typeface="Arial" panose="020B0604020202020204" pitchFamily="34" charset="0"/>
                <a:cs typeface="Arial" panose="020B0604020202020204" pitchFamily="34" charset="0"/>
              </a:endParaRPr>
            </a:p>
          </p:txBody>
        </p:sp>
        <p:sp>
          <p:nvSpPr>
            <p:cNvPr id="33" name="Rectangle 2"/>
            <p:cNvSpPr>
              <a:spLocks/>
            </p:cNvSpPr>
            <p:nvPr/>
          </p:nvSpPr>
          <p:spPr bwMode="auto">
            <a:xfrm>
              <a:off x="6443130" y="5536887"/>
              <a:ext cx="552723" cy="516689"/>
            </a:xfrm>
            <a:prstGeom prst="rect">
              <a:avLst/>
            </a:prstGeom>
            <a:solidFill>
              <a:schemeClr val="accent1">
                <a:lumMod val="20000"/>
                <a:lumOff val="80000"/>
              </a:schemeClr>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34" name="Rectangle 3"/>
            <p:cNvSpPr>
              <a:spLocks/>
            </p:cNvSpPr>
            <p:nvPr/>
          </p:nvSpPr>
          <p:spPr bwMode="auto">
            <a:xfrm>
              <a:off x="6443130" y="5717391"/>
              <a:ext cx="499093" cy="184666"/>
            </a:xfrm>
            <a:prstGeom prst="rect">
              <a:avLst/>
            </a:prstGeom>
            <a:noFill/>
            <a:ln w="12700">
              <a:noFill/>
              <a:miter lim="800000"/>
              <a:headEnd/>
              <a:tailEnd/>
            </a:ln>
          </p:spPr>
          <p:txBody>
            <a:bodyPr wrap="square" lIns="0" tIns="0" rIns="0" bIns="0" anchor="ctr">
              <a:spAutoFit/>
            </a:bodyPr>
            <a:lstStyle/>
            <a:p>
              <a:pPr algn="ctr" defTabSz="457200"/>
              <a:r>
                <a:rPr lang="en-US" sz="1200" dirty="0" smtClean="0">
                  <a:latin typeface="Arial" panose="020B0604020202020204" pitchFamily="34" charset="0"/>
                  <a:cs typeface="Arial" panose="020B0604020202020204" pitchFamily="34" charset="0"/>
                </a:rPr>
                <a:t>ToS</a:t>
              </a:r>
              <a:endParaRPr lang="en-US" sz="1200" dirty="0">
                <a:latin typeface="Arial" panose="020B0604020202020204" pitchFamily="34" charset="0"/>
                <a:cs typeface="Arial" panose="020B0604020202020204" pitchFamily="34" charset="0"/>
              </a:endParaRPr>
            </a:p>
          </p:txBody>
        </p:sp>
        <p:sp>
          <p:nvSpPr>
            <p:cNvPr id="35" name="Rectangle 2"/>
            <p:cNvSpPr>
              <a:spLocks/>
            </p:cNvSpPr>
            <p:nvPr/>
          </p:nvSpPr>
          <p:spPr bwMode="auto">
            <a:xfrm>
              <a:off x="6981659" y="5535055"/>
              <a:ext cx="552723" cy="516561"/>
            </a:xfrm>
            <a:prstGeom prst="rect">
              <a:avLst/>
            </a:prstGeom>
            <a:solidFill>
              <a:schemeClr val="accent2">
                <a:lumMod val="20000"/>
                <a:lumOff val="80000"/>
              </a:schemeClr>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36" name="Rectangle 3"/>
            <p:cNvSpPr>
              <a:spLocks/>
            </p:cNvSpPr>
            <p:nvPr/>
          </p:nvSpPr>
          <p:spPr bwMode="auto">
            <a:xfrm>
              <a:off x="6948265" y="5520523"/>
              <a:ext cx="569490" cy="517413"/>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Src</a:t>
              </a:r>
            </a:p>
            <a:p>
              <a:pPr algn="ctr" defTabSz="457200"/>
              <a:r>
                <a:rPr lang="en-US" sz="1100" dirty="0" smtClean="0">
                  <a:latin typeface="Arial" panose="020B0604020202020204" pitchFamily="34" charset="0"/>
                  <a:cs typeface="Arial" panose="020B0604020202020204" pitchFamily="34" charset="0"/>
                </a:rPr>
                <a:t>TCP/UDP port</a:t>
              </a:r>
              <a:endParaRPr lang="en-US" sz="1100" dirty="0">
                <a:latin typeface="Arial" panose="020B0604020202020204" pitchFamily="34" charset="0"/>
                <a:cs typeface="Arial" panose="020B0604020202020204" pitchFamily="34" charset="0"/>
              </a:endParaRPr>
            </a:p>
          </p:txBody>
        </p:sp>
        <p:sp>
          <p:nvSpPr>
            <p:cNvPr id="37" name="Rectangle 2"/>
            <p:cNvSpPr>
              <a:spLocks/>
            </p:cNvSpPr>
            <p:nvPr/>
          </p:nvSpPr>
          <p:spPr bwMode="auto">
            <a:xfrm>
              <a:off x="7517753" y="5537424"/>
              <a:ext cx="552723" cy="520157"/>
            </a:xfrm>
            <a:prstGeom prst="rect">
              <a:avLst/>
            </a:prstGeom>
            <a:solidFill>
              <a:schemeClr val="accent2">
                <a:lumMod val="20000"/>
                <a:lumOff val="80000"/>
              </a:schemeClr>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38" name="Rectangle 3"/>
            <p:cNvSpPr>
              <a:spLocks/>
            </p:cNvSpPr>
            <p:nvPr/>
          </p:nvSpPr>
          <p:spPr bwMode="auto">
            <a:xfrm>
              <a:off x="7524328" y="5531390"/>
              <a:ext cx="535363" cy="517413"/>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Dst</a:t>
              </a:r>
            </a:p>
            <a:p>
              <a:pPr algn="ctr" defTabSz="457200"/>
              <a:r>
                <a:rPr lang="en-US" sz="1100" dirty="0" smtClean="0">
                  <a:latin typeface="Arial" panose="020B0604020202020204" pitchFamily="34" charset="0"/>
                  <a:cs typeface="Arial" panose="020B0604020202020204" pitchFamily="34" charset="0"/>
                </a:rPr>
                <a:t>TCP/UDP port</a:t>
              </a:r>
              <a:endParaRPr lang="en-US" sz="1100" dirty="0">
                <a:latin typeface="Arial" panose="020B0604020202020204" pitchFamily="34" charset="0"/>
                <a:cs typeface="Arial" panose="020B0604020202020204" pitchFamily="34" charset="0"/>
              </a:endParaRPr>
            </a:p>
          </p:txBody>
        </p:sp>
        <p:sp>
          <p:nvSpPr>
            <p:cNvPr id="39" name="Rectangle 2"/>
            <p:cNvSpPr>
              <a:spLocks/>
            </p:cNvSpPr>
            <p:nvPr/>
          </p:nvSpPr>
          <p:spPr bwMode="auto">
            <a:xfrm>
              <a:off x="8059691" y="5537885"/>
              <a:ext cx="552723" cy="516689"/>
            </a:xfrm>
            <a:prstGeom prst="rect">
              <a:avLst/>
            </a:prstGeom>
            <a:solidFill>
              <a:srgbClr val="BBE0E3"/>
            </a:solidFill>
            <a:ln w="12700">
              <a:solidFill>
                <a:schemeClr val="tx1"/>
              </a:solidFill>
              <a:miter lim="800000"/>
              <a:headEnd/>
              <a:tailEnd/>
            </a:ln>
          </p:spPr>
          <p:txBody>
            <a:bodyPr lIns="0" tIns="0" rIns="0" bIns="0"/>
            <a:lstStyle/>
            <a:p>
              <a:pPr algn="ctr" defTabSz="457200"/>
              <a:endParaRPr lang="ko-KR" altLang="ko-KR" sz="1200" dirty="0">
                <a:latin typeface="Arial" panose="020B0604020202020204" pitchFamily="34" charset="0"/>
                <a:cs typeface="Arial" panose="020B0604020202020204" pitchFamily="34" charset="0"/>
              </a:endParaRPr>
            </a:p>
          </p:txBody>
        </p:sp>
        <p:sp>
          <p:nvSpPr>
            <p:cNvPr id="40" name="Rectangle 3"/>
            <p:cNvSpPr>
              <a:spLocks/>
            </p:cNvSpPr>
            <p:nvPr/>
          </p:nvSpPr>
          <p:spPr bwMode="auto">
            <a:xfrm>
              <a:off x="8096693" y="5606943"/>
              <a:ext cx="499093" cy="344942"/>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Meta    data</a:t>
              </a:r>
              <a:r>
                <a:rPr lang="ko-KR" altLang="ko-KR" sz="1100" b="1" dirty="0" smtClean="0">
                  <a:latin typeface="Arial" panose="020B0604020202020204" pitchFamily="34" charset="0"/>
                  <a:cs typeface="Arial" panose="020B0604020202020204" pitchFamily="34" charset="0"/>
                </a:rPr>
                <a:t> </a:t>
              </a:r>
              <a:endParaRPr lang="en-US" sz="1050" dirty="0">
                <a:latin typeface="Arial" panose="020B0604020202020204" pitchFamily="34" charset="0"/>
                <a:cs typeface="Arial" panose="020B0604020202020204" pitchFamily="34" charset="0"/>
              </a:endParaRPr>
            </a:p>
          </p:txBody>
        </p:sp>
        <p:cxnSp>
          <p:nvCxnSpPr>
            <p:cNvPr id="41" name="직선 연결선 40"/>
            <p:cNvCxnSpPr/>
            <p:nvPr/>
          </p:nvCxnSpPr>
          <p:spPr>
            <a:xfrm>
              <a:off x="1056702" y="5315435"/>
              <a:ext cx="0" cy="21358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2" name="직선 연결선 41"/>
            <p:cNvCxnSpPr/>
            <p:nvPr/>
          </p:nvCxnSpPr>
          <p:spPr>
            <a:xfrm>
              <a:off x="3734666" y="5343763"/>
              <a:ext cx="0" cy="21358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4829003" y="5346128"/>
              <a:ext cx="0" cy="21358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4" name="직선 연결선 43"/>
            <p:cNvCxnSpPr/>
            <p:nvPr/>
          </p:nvCxnSpPr>
          <p:spPr>
            <a:xfrm>
              <a:off x="6981659" y="5346128"/>
              <a:ext cx="0" cy="21358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a:off x="8059691" y="5346128"/>
              <a:ext cx="0" cy="21358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6" name="직선 화살표 연결선 45"/>
            <p:cNvCxnSpPr/>
            <p:nvPr/>
          </p:nvCxnSpPr>
          <p:spPr>
            <a:xfrm>
              <a:off x="1045592" y="5407397"/>
              <a:ext cx="3766783" cy="0"/>
            </a:xfrm>
            <a:prstGeom prst="straightConnector1">
              <a:avLst/>
            </a:prstGeom>
            <a:ln>
              <a:solidFill>
                <a:srgbClr val="050A0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직선 화살표 연결선 46"/>
            <p:cNvCxnSpPr/>
            <p:nvPr/>
          </p:nvCxnSpPr>
          <p:spPr>
            <a:xfrm>
              <a:off x="3745452" y="5315435"/>
              <a:ext cx="3250401" cy="0"/>
            </a:xfrm>
            <a:prstGeom prst="straightConnector1">
              <a:avLst/>
            </a:prstGeom>
            <a:ln>
              <a:solidFill>
                <a:srgbClr val="050A0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직선 화살표 연결선 47"/>
            <p:cNvCxnSpPr/>
            <p:nvPr/>
          </p:nvCxnSpPr>
          <p:spPr>
            <a:xfrm>
              <a:off x="6981659" y="5407397"/>
              <a:ext cx="1078032" cy="0"/>
            </a:xfrm>
            <a:prstGeom prst="straightConnector1">
              <a:avLst/>
            </a:prstGeom>
            <a:ln>
              <a:solidFill>
                <a:srgbClr val="050A0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직선 화살표 연결선 48"/>
            <p:cNvCxnSpPr/>
            <p:nvPr/>
          </p:nvCxnSpPr>
          <p:spPr>
            <a:xfrm>
              <a:off x="520607" y="5407397"/>
              <a:ext cx="519467" cy="0"/>
            </a:xfrm>
            <a:prstGeom prst="straightConnector1">
              <a:avLst/>
            </a:prstGeom>
            <a:ln>
              <a:solidFill>
                <a:srgbClr val="050A0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Rectangle 3"/>
            <p:cNvSpPr>
              <a:spLocks/>
            </p:cNvSpPr>
            <p:nvPr/>
          </p:nvSpPr>
          <p:spPr bwMode="auto">
            <a:xfrm>
              <a:off x="2118106" y="5234926"/>
              <a:ext cx="499093" cy="172471"/>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L2</a:t>
              </a:r>
              <a:endParaRPr lang="en-US" sz="1100" dirty="0">
                <a:latin typeface="Arial" panose="020B0604020202020204" pitchFamily="34" charset="0"/>
                <a:cs typeface="Arial" panose="020B0604020202020204" pitchFamily="34" charset="0"/>
              </a:endParaRPr>
            </a:p>
          </p:txBody>
        </p:sp>
        <p:sp>
          <p:nvSpPr>
            <p:cNvPr id="51" name="Rectangle 3"/>
            <p:cNvSpPr>
              <a:spLocks/>
            </p:cNvSpPr>
            <p:nvPr/>
          </p:nvSpPr>
          <p:spPr bwMode="auto">
            <a:xfrm>
              <a:off x="557609" y="5229200"/>
              <a:ext cx="499093" cy="172471"/>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L1</a:t>
              </a:r>
              <a:endParaRPr lang="en-US" sz="1100" dirty="0">
                <a:latin typeface="Arial" panose="020B0604020202020204" pitchFamily="34" charset="0"/>
                <a:cs typeface="Arial" panose="020B0604020202020204" pitchFamily="34" charset="0"/>
              </a:endParaRPr>
            </a:p>
          </p:txBody>
        </p:sp>
        <p:sp>
          <p:nvSpPr>
            <p:cNvPr id="52" name="Rectangle 3"/>
            <p:cNvSpPr>
              <a:spLocks/>
            </p:cNvSpPr>
            <p:nvPr/>
          </p:nvSpPr>
          <p:spPr bwMode="auto">
            <a:xfrm>
              <a:off x="5344724" y="5315435"/>
              <a:ext cx="499093" cy="172471"/>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L3</a:t>
              </a:r>
              <a:endParaRPr lang="en-US" sz="1100" dirty="0">
                <a:latin typeface="Arial" panose="020B0604020202020204" pitchFamily="34" charset="0"/>
                <a:cs typeface="Arial" panose="020B0604020202020204" pitchFamily="34" charset="0"/>
              </a:endParaRPr>
            </a:p>
          </p:txBody>
        </p:sp>
        <p:sp>
          <p:nvSpPr>
            <p:cNvPr id="53" name="Rectangle 3"/>
            <p:cNvSpPr>
              <a:spLocks/>
            </p:cNvSpPr>
            <p:nvPr/>
          </p:nvSpPr>
          <p:spPr bwMode="auto">
            <a:xfrm>
              <a:off x="7284835" y="5229200"/>
              <a:ext cx="499093" cy="172471"/>
            </a:xfrm>
            <a:prstGeom prst="rect">
              <a:avLst/>
            </a:prstGeom>
            <a:noFill/>
            <a:ln w="12700">
              <a:noFill/>
              <a:miter lim="800000"/>
              <a:headEnd/>
              <a:tailEnd/>
            </a:ln>
          </p:spPr>
          <p:txBody>
            <a:bodyPr wrap="square" lIns="0" tIns="0" rIns="0" bIns="0" anchor="ctr">
              <a:spAutoFit/>
            </a:bodyPr>
            <a:lstStyle/>
            <a:p>
              <a:pPr algn="ctr" defTabSz="457200"/>
              <a:r>
                <a:rPr lang="en-US" sz="1100" dirty="0" smtClean="0">
                  <a:latin typeface="Arial" panose="020B0604020202020204" pitchFamily="34" charset="0"/>
                  <a:cs typeface="Arial" panose="020B0604020202020204" pitchFamily="34" charset="0"/>
                </a:rPr>
                <a:t>L4</a:t>
              </a:r>
              <a:endParaRPr lang="en-US" sz="1100" dirty="0">
                <a:latin typeface="Arial" panose="020B0604020202020204" pitchFamily="34" charset="0"/>
                <a:cs typeface="Arial" panose="020B0604020202020204" pitchFamily="34" charset="0"/>
              </a:endParaRPr>
            </a:p>
          </p:txBody>
        </p:sp>
        <p:cxnSp>
          <p:nvCxnSpPr>
            <p:cNvPr id="54" name="직선 연결선 53"/>
            <p:cNvCxnSpPr/>
            <p:nvPr/>
          </p:nvCxnSpPr>
          <p:spPr>
            <a:xfrm>
              <a:off x="520607" y="5300602"/>
              <a:ext cx="0" cy="213589"/>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grpSp>
      <p:grpSp>
        <p:nvGrpSpPr>
          <p:cNvPr id="55" name="그룹 124"/>
          <p:cNvGrpSpPr/>
          <p:nvPr/>
        </p:nvGrpSpPr>
        <p:grpSpPr>
          <a:xfrm>
            <a:off x="1090716" y="1712318"/>
            <a:ext cx="5851507" cy="1085194"/>
            <a:chOff x="5360393" y="1497659"/>
            <a:chExt cx="6287772" cy="1161925"/>
          </a:xfrm>
        </p:grpSpPr>
        <p:sp>
          <p:nvSpPr>
            <p:cNvPr id="56" name="직사각형 55"/>
            <p:cNvSpPr/>
            <p:nvPr/>
          </p:nvSpPr>
          <p:spPr>
            <a:xfrm>
              <a:off x="5364089" y="1501302"/>
              <a:ext cx="1026159" cy="386094"/>
            </a:xfrm>
            <a:prstGeom prst="rect">
              <a:avLst/>
            </a:prstGeom>
            <a:no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100" b="1" dirty="0" smtClean="0">
                  <a:solidFill>
                    <a:schemeClr val="tx1"/>
                  </a:solidFill>
                  <a:latin typeface="Arial" panose="020B0604020202020204" pitchFamily="34" charset="0"/>
                  <a:cs typeface="Arial" panose="020B0604020202020204" pitchFamily="34" charset="0"/>
                </a:rPr>
                <a:t>Flow</a:t>
              </a:r>
              <a:r>
                <a:rPr lang="ko-KR" altLang="en-US" sz="1100" b="1" dirty="0" smtClean="0">
                  <a:solidFill>
                    <a:schemeClr val="tx1"/>
                  </a:solidFill>
                  <a:latin typeface="Arial" panose="020B0604020202020204" pitchFamily="34" charset="0"/>
                  <a:cs typeface="Arial" panose="020B0604020202020204" pitchFamily="34" charset="0"/>
                </a:rPr>
                <a:t> </a:t>
              </a:r>
              <a:r>
                <a:rPr lang="en-US" altLang="ko-KR" sz="1100" b="1" dirty="0" smtClean="0">
                  <a:solidFill>
                    <a:schemeClr val="tx1"/>
                  </a:solidFill>
                  <a:latin typeface="Arial" panose="020B0604020202020204" pitchFamily="34" charset="0"/>
                  <a:cs typeface="Arial" panose="020B0604020202020204" pitchFamily="34" charset="0"/>
                </a:rPr>
                <a:t>entry</a:t>
              </a:r>
            </a:p>
          </p:txBody>
        </p:sp>
        <p:sp>
          <p:nvSpPr>
            <p:cNvPr id="57" name="직사각형 56"/>
            <p:cNvSpPr/>
            <p:nvPr/>
          </p:nvSpPr>
          <p:spPr>
            <a:xfrm>
              <a:off x="6390248" y="1501302"/>
              <a:ext cx="1026159" cy="386094"/>
            </a:xfrm>
            <a:prstGeom prst="rect">
              <a:avLst/>
            </a:prstGeom>
            <a:solidFill>
              <a:schemeClr val="accent5">
                <a:lumMod val="40000"/>
                <a:lumOff val="60000"/>
              </a:schemeClr>
            </a:solid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050" b="1" dirty="0" smtClean="0">
                  <a:solidFill>
                    <a:schemeClr val="tx1"/>
                  </a:solidFill>
                  <a:latin typeface="Arial" panose="020B0604020202020204" pitchFamily="34" charset="0"/>
                  <a:cs typeface="Arial" panose="020B0604020202020204" pitchFamily="34" charset="0"/>
                </a:rPr>
                <a:t>match field</a:t>
              </a:r>
            </a:p>
          </p:txBody>
        </p:sp>
        <p:sp>
          <p:nvSpPr>
            <p:cNvPr id="58" name="직사각형 57"/>
            <p:cNvSpPr/>
            <p:nvPr/>
          </p:nvSpPr>
          <p:spPr>
            <a:xfrm>
              <a:off x="7416406" y="1501302"/>
              <a:ext cx="1026159" cy="386094"/>
            </a:xfrm>
            <a:prstGeom prst="rect">
              <a:avLst/>
            </a:prstGeom>
            <a:no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100" b="1" dirty="0" smtClean="0">
                  <a:solidFill>
                    <a:schemeClr val="tx1"/>
                  </a:solidFill>
                  <a:latin typeface="Arial" panose="020B0604020202020204" pitchFamily="34" charset="0"/>
                  <a:cs typeface="Arial" panose="020B0604020202020204" pitchFamily="34" charset="0"/>
                </a:rPr>
                <a:t>counter</a:t>
              </a:r>
            </a:p>
          </p:txBody>
        </p:sp>
        <p:sp>
          <p:nvSpPr>
            <p:cNvPr id="59" name="직사각형 58"/>
            <p:cNvSpPr/>
            <p:nvPr/>
          </p:nvSpPr>
          <p:spPr>
            <a:xfrm>
              <a:off x="8442565" y="1501302"/>
              <a:ext cx="1039055" cy="386094"/>
            </a:xfrm>
            <a:prstGeom prst="rect">
              <a:avLst/>
            </a:prstGeom>
            <a:solidFill>
              <a:schemeClr val="accent3">
                <a:lumMod val="60000"/>
                <a:lumOff val="40000"/>
              </a:schemeClr>
            </a:solid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100" b="1" dirty="0" smtClean="0">
                  <a:solidFill>
                    <a:schemeClr val="tx1"/>
                  </a:solidFill>
                  <a:latin typeface="Arial" panose="020B0604020202020204" pitchFamily="34" charset="0"/>
                  <a:cs typeface="Arial" panose="020B0604020202020204" pitchFamily="34" charset="0"/>
                </a:rPr>
                <a:t>Action </a:t>
              </a:r>
            </a:p>
            <a:p>
              <a:pPr algn="ctr"/>
              <a:r>
                <a:rPr lang="en-US" altLang="ko-KR" sz="1100" dirty="0" smtClean="0">
                  <a:solidFill>
                    <a:schemeClr val="tx1"/>
                  </a:solidFill>
                  <a:latin typeface="Arial" panose="020B0604020202020204" pitchFamily="34" charset="0"/>
                  <a:cs typeface="Arial" panose="020B0604020202020204" pitchFamily="34" charset="0"/>
                </a:rPr>
                <a:t>(Instruction) </a:t>
              </a:r>
            </a:p>
          </p:txBody>
        </p:sp>
        <p:sp>
          <p:nvSpPr>
            <p:cNvPr id="60" name="직사각형 59"/>
            <p:cNvSpPr/>
            <p:nvPr/>
          </p:nvSpPr>
          <p:spPr>
            <a:xfrm>
              <a:off x="6386553" y="1887396"/>
              <a:ext cx="1029853" cy="386094"/>
            </a:xfrm>
            <a:prstGeom prst="rect">
              <a:avLst/>
            </a:prstGeom>
            <a:no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ko-KR" sz="1000" dirty="0" smtClean="0">
                <a:solidFill>
                  <a:schemeClr val="tx1"/>
                </a:solidFill>
                <a:latin typeface="Arial" panose="020B0604020202020204" pitchFamily="34" charset="0"/>
                <a:cs typeface="Arial" panose="020B0604020202020204" pitchFamily="34" charset="0"/>
              </a:endParaRPr>
            </a:p>
          </p:txBody>
        </p:sp>
        <p:sp>
          <p:nvSpPr>
            <p:cNvPr id="61" name="직사각형 60"/>
            <p:cNvSpPr/>
            <p:nvPr/>
          </p:nvSpPr>
          <p:spPr>
            <a:xfrm>
              <a:off x="7416405" y="1887396"/>
              <a:ext cx="1026159" cy="386094"/>
            </a:xfrm>
            <a:prstGeom prst="rect">
              <a:avLst/>
            </a:prstGeom>
            <a:no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ko-KR" sz="1000" dirty="0" smtClean="0">
                <a:solidFill>
                  <a:schemeClr val="tx1"/>
                </a:solidFill>
                <a:latin typeface="Arial" panose="020B0604020202020204" pitchFamily="34" charset="0"/>
                <a:cs typeface="Arial" panose="020B0604020202020204" pitchFamily="34" charset="0"/>
              </a:endParaRPr>
            </a:p>
          </p:txBody>
        </p:sp>
        <p:sp>
          <p:nvSpPr>
            <p:cNvPr id="62" name="직사각형 61"/>
            <p:cNvSpPr/>
            <p:nvPr/>
          </p:nvSpPr>
          <p:spPr>
            <a:xfrm>
              <a:off x="8442562" y="1887396"/>
              <a:ext cx="1033733" cy="386094"/>
            </a:xfrm>
            <a:prstGeom prst="rect">
              <a:avLst/>
            </a:prstGeom>
            <a:no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ko-KR" sz="1000" dirty="0" smtClean="0">
                <a:solidFill>
                  <a:schemeClr val="tx1"/>
                </a:solidFill>
                <a:latin typeface="Arial" panose="020B0604020202020204" pitchFamily="34" charset="0"/>
                <a:cs typeface="Arial" panose="020B0604020202020204" pitchFamily="34" charset="0"/>
              </a:endParaRPr>
            </a:p>
          </p:txBody>
        </p:sp>
        <p:sp>
          <p:nvSpPr>
            <p:cNvPr id="63" name="직사각형 62"/>
            <p:cNvSpPr/>
            <p:nvPr/>
          </p:nvSpPr>
          <p:spPr>
            <a:xfrm>
              <a:off x="5364090" y="2273490"/>
              <a:ext cx="1026159" cy="386094"/>
            </a:xfrm>
            <a:prstGeom prst="rect">
              <a:avLst/>
            </a:prstGeom>
            <a:no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100" dirty="0" smtClean="0">
                  <a:solidFill>
                    <a:schemeClr val="tx1"/>
                  </a:solidFill>
                  <a:latin typeface="Arial" panose="020B0604020202020204" pitchFamily="34" charset="0"/>
                  <a:cs typeface="Arial" panose="020B0604020202020204" pitchFamily="34" charset="0"/>
                </a:rPr>
                <a:t>n</a:t>
              </a:r>
            </a:p>
          </p:txBody>
        </p:sp>
        <p:sp>
          <p:nvSpPr>
            <p:cNvPr id="64" name="직사각형 63"/>
            <p:cNvSpPr/>
            <p:nvPr/>
          </p:nvSpPr>
          <p:spPr>
            <a:xfrm>
              <a:off x="6390249" y="2273490"/>
              <a:ext cx="1026159" cy="386094"/>
            </a:xfrm>
            <a:prstGeom prst="rect">
              <a:avLst/>
            </a:prstGeom>
            <a:no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100" dirty="0" smtClean="0">
                  <a:solidFill>
                    <a:schemeClr val="tx1"/>
                  </a:solidFill>
                  <a:latin typeface="Arial" panose="020B0604020202020204" pitchFamily="34" charset="0"/>
                  <a:cs typeface="Arial" panose="020B0604020202020204" pitchFamily="34" charset="0"/>
                </a:rPr>
                <a:t>…</a:t>
              </a:r>
            </a:p>
          </p:txBody>
        </p:sp>
        <p:sp>
          <p:nvSpPr>
            <p:cNvPr id="65" name="직사각형 64"/>
            <p:cNvSpPr/>
            <p:nvPr/>
          </p:nvSpPr>
          <p:spPr>
            <a:xfrm>
              <a:off x="7416407" y="2273490"/>
              <a:ext cx="1026159" cy="386094"/>
            </a:xfrm>
            <a:prstGeom prst="rect">
              <a:avLst/>
            </a:prstGeom>
            <a:no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100" dirty="0" smtClean="0">
                  <a:solidFill>
                    <a:schemeClr val="tx1"/>
                  </a:solidFill>
                  <a:latin typeface="Arial" panose="020B0604020202020204" pitchFamily="34" charset="0"/>
                  <a:cs typeface="Arial" panose="020B0604020202020204" pitchFamily="34" charset="0"/>
                </a:rPr>
                <a:t>…</a:t>
              </a:r>
            </a:p>
          </p:txBody>
        </p:sp>
        <p:sp>
          <p:nvSpPr>
            <p:cNvPr id="66" name="직사각형 65"/>
            <p:cNvSpPr/>
            <p:nvPr/>
          </p:nvSpPr>
          <p:spPr>
            <a:xfrm>
              <a:off x="8442565" y="2273490"/>
              <a:ext cx="1033730" cy="386094"/>
            </a:xfrm>
            <a:prstGeom prst="rect">
              <a:avLst/>
            </a:prstGeom>
            <a:no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100" dirty="0" smtClean="0">
                  <a:solidFill>
                    <a:schemeClr val="tx1"/>
                  </a:solidFill>
                  <a:latin typeface="Arial" panose="020B0604020202020204" pitchFamily="34" charset="0"/>
                  <a:cs typeface="Arial" panose="020B0604020202020204" pitchFamily="34" charset="0"/>
                </a:rPr>
                <a:t>…</a:t>
              </a:r>
            </a:p>
          </p:txBody>
        </p:sp>
        <p:sp>
          <p:nvSpPr>
            <p:cNvPr id="67" name="직사각형 66"/>
            <p:cNvSpPr/>
            <p:nvPr/>
          </p:nvSpPr>
          <p:spPr>
            <a:xfrm>
              <a:off x="5360393" y="1888589"/>
              <a:ext cx="1026159" cy="386094"/>
            </a:xfrm>
            <a:prstGeom prst="rect">
              <a:avLst/>
            </a:prstGeom>
            <a:no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100" dirty="0" smtClean="0">
                  <a:solidFill>
                    <a:schemeClr val="tx1"/>
                  </a:solidFill>
                  <a:latin typeface="Arial" panose="020B0604020202020204" pitchFamily="34" charset="0"/>
                  <a:cs typeface="Arial" panose="020B0604020202020204" pitchFamily="34" charset="0"/>
                </a:rPr>
                <a:t>1</a:t>
              </a:r>
            </a:p>
          </p:txBody>
        </p:sp>
        <p:sp>
          <p:nvSpPr>
            <p:cNvPr id="68" name="직사각형 67"/>
            <p:cNvSpPr/>
            <p:nvPr/>
          </p:nvSpPr>
          <p:spPr>
            <a:xfrm>
              <a:off x="9481618" y="1498254"/>
              <a:ext cx="1121961" cy="390933"/>
            </a:xfrm>
            <a:prstGeom prst="rect">
              <a:avLst/>
            </a:prstGeom>
            <a:solidFill>
              <a:schemeClr val="accent3">
                <a:lumMod val="60000"/>
                <a:lumOff val="40000"/>
              </a:schemeClr>
            </a:solid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100" b="1" dirty="0" smtClean="0">
                  <a:solidFill>
                    <a:schemeClr val="tx1"/>
                  </a:solidFill>
                  <a:latin typeface="Arial" panose="020B0604020202020204" pitchFamily="34" charset="0"/>
                  <a:cs typeface="Arial" panose="020B0604020202020204" pitchFamily="34" charset="0"/>
                </a:rPr>
                <a:t>priority</a:t>
              </a:r>
            </a:p>
          </p:txBody>
        </p:sp>
        <p:sp>
          <p:nvSpPr>
            <p:cNvPr id="69" name="직사각형 68"/>
            <p:cNvSpPr/>
            <p:nvPr/>
          </p:nvSpPr>
          <p:spPr>
            <a:xfrm>
              <a:off x="10603579" y="1497659"/>
              <a:ext cx="1044584" cy="391527"/>
            </a:xfrm>
            <a:prstGeom prst="rect">
              <a:avLst/>
            </a:prstGeom>
            <a:solidFill>
              <a:schemeClr val="accent3">
                <a:lumMod val="60000"/>
                <a:lumOff val="40000"/>
              </a:schemeClr>
            </a:solid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100" b="1" dirty="0" smtClean="0">
                  <a:solidFill>
                    <a:schemeClr val="tx1"/>
                  </a:solidFill>
                  <a:latin typeface="Arial" panose="020B0604020202020204" pitchFamily="34" charset="0"/>
                  <a:cs typeface="Arial" panose="020B0604020202020204" pitchFamily="34" charset="0"/>
                </a:rPr>
                <a:t>Timeout</a:t>
              </a:r>
            </a:p>
          </p:txBody>
        </p:sp>
        <p:sp>
          <p:nvSpPr>
            <p:cNvPr id="70" name="직사각형 69"/>
            <p:cNvSpPr/>
            <p:nvPr/>
          </p:nvSpPr>
          <p:spPr>
            <a:xfrm>
              <a:off x="9476295" y="1888590"/>
              <a:ext cx="1127286" cy="384305"/>
            </a:xfrm>
            <a:prstGeom prst="rect">
              <a:avLst/>
            </a:prstGeom>
            <a:no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ko-KR" sz="900" dirty="0" smtClean="0">
                <a:solidFill>
                  <a:schemeClr val="tx1"/>
                </a:solidFill>
                <a:latin typeface="Arial" panose="020B0604020202020204" pitchFamily="34" charset="0"/>
                <a:cs typeface="Arial" panose="020B0604020202020204" pitchFamily="34" charset="0"/>
              </a:endParaRPr>
            </a:p>
          </p:txBody>
        </p:sp>
        <p:sp>
          <p:nvSpPr>
            <p:cNvPr id="71" name="직사각형 70"/>
            <p:cNvSpPr/>
            <p:nvPr/>
          </p:nvSpPr>
          <p:spPr>
            <a:xfrm>
              <a:off x="10603581" y="1888589"/>
              <a:ext cx="1044584" cy="384306"/>
            </a:xfrm>
            <a:prstGeom prst="rect">
              <a:avLst/>
            </a:prstGeom>
            <a:no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ko-KR" sz="900" dirty="0" smtClean="0">
                <a:solidFill>
                  <a:schemeClr val="tx1"/>
                </a:solidFill>
                <a:latin typeface="Arial" panose="020B0604020202020204" pitchFamily="34" charset="0"/>
                <a:cs typeface="Arial" panose="020B0604020202020204" pitchFamily="34" charset="0"/>
              </a:endParaRPr>
            </a:p>
          </p:txBody>
        </p:sp>
      </p:grpSp>
      <p:grpSp>
        <p:nvGrpSpPr>
          <p:cNvPr id="72" name="그룹 71"/>
          <p:cNvGrpSpPr/>
          <p:nvPr/>
        </p:nvGrpSpPr>
        <p:grpSpPr>
          <a:xfrm>
            <a:off x="361006" y="3041308"/>
            <a:ext cx="3090645" cy="1096023"/>
            <a:chOff x="5690409" y="2385648"/>
            <a:chExt cx="3090645" cy="1096023"/>
          </a:xfrm>
        </p:grpSpPr>
        <p:pic>
          <p:nvPicPr>
            <p:cNvPr id="73" name="Picture 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6981659" y="2385648"/>
              <a:ext cx="1799395" cy="792088"/>
            </a:xfrm>
            <a:prstGeom prst="rect">
              <a:avLst/>
            </a:prstGeom>
            <a:noFill/>
            <a:ln w="3175" algn="ctr">
              <a:noFill/>
              <a:miter lim="800000"/>
              <a:headEnd/>
              <a:tailEnd/>
            </a:ln>
            <a:effectLst/>
          </p:spPr>
        </p:pic>
        <p:cxnSp>
          <p:nvCxnSpPr>
            <p:cNvPr id="74" name="직선 화살표 연결선 73"/>
            <p:cNvCxnSpPr/>
            <p:nvPr/>
          </p:nvCxnSpPr>
          <p:spPr>
            <a:xfrm>
              <a:off x="6548874" y="2882949"/>
              <a:ext cx="52205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직사각형 74"/>
            <p:cNvSpPr/>
            <p:nvPr/>
          </p:nvSpPr>
          <p:spPr>
            <a:xfrm>
              <a:off x="7268265" y="2532949"/>
              <a:ext cx="755219"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bg1"/>
                  </a:solidFill>
                  <a:latin typeface="Arial" panose="020B0604020202020204" pitchFamily="34" charset="0"/>
                  <a:cs typeface="Arial" panose="020B0604020202020204" pitchFamily="34" charset="0"/>
                </a:rPr>
                <a:t>Flow table</a:t>
              </a:r>
              <a:endParaRPr lang="ko-KR" altLang="en-US" sz="1000" dirty="0">
                <a:solidFill>
                  <a:schemeClr val="bg1"/>
                </a:solidFill>
                <a:latin typeface="Arial" panose="020B0604020202020204" pitchFamily="34" charset="0"/>
                <a:cs typeface="Arial" panose="020B0604020202020204" pitchFamily="34" charset="0"/>
              </a:endParaRPr>
            </a:p>
          </p:txBody>
        </p:sp>
        <p:pic>
          <p:nvPicPr>
            <p:cNvPr id="76" name="Picture 22" descr="NOTEBOOK"/>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5690409" y="2675495"/>
              <a:ext cx="884539" cy="624496"/>
            </a:xfrm>
            <a:prstGeom prst="rect">
              <a:avLst/>
            </a:prstGeom>
            <a:noFill/>
            <a:ln w="9525">
              <a:noFill/>
              <a:miter lim="800000"/>
              <a:headEnd/>
              <a:tailEnd/>
            </a:ln>
          </p:spPr>
        </p:pic>
        <p:sp>
          <p:nvSpPr>
            <p:cNvPr id="77" name="직사각형 76"/>
            <p:cNvSpPr/>
            <p:nvPr/>
          </p:nvSpPr>
          <p:spPr>
            <a:xfrm>
              <a:off x="6511750" y="2961712"/>
              <a:ext cx="139975"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78" name="직사각형 77"/>
            <p:cNvSpPr/>
            <p:nvPr/>
          </p:nvSpPr>
          <p:spPr>
            <a:xfrm>
              <a:off x="6739915" y="2961712"/>
              <a:ext cx="139975"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cxnSp>
          <p:nvCxnSpPr>
            <p:cNvPr id="79" name="직선 화살표 연결선 78"/>
            <p:cNvCxnSpPr/>
            <p:nvPr/>
          </p:nvCxnSpPr>
          <p:spPr>
            <a:xfrm>
              <a:off x="7334454" y="2961712"/>
              <a:ext cx="196676"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0" name="직선 화살표 연결선 79"/>
            <p:cNvCxnSpPr/>
            <p:nvPr/>
          </p:nvCxnSpPr>
          <p:spPr>
            <a:xfrm>
              <a:off x="7477577" y="2977615"/>
              <a:ext cx="196676"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1" name="직사각형 80"/>
          <p:cNvSpPr/>
          <p:nvPr/>
        </p:nvSpPr>
        <p:spPr>
          <a:xfrm>
            <a:off x="4122417" y="6269046"/>
            <a:ext cx="1044116" cy="36059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100" dirty="0" smtClean="0">
                <a:solidFill>
                  <a:schemeClr val="tx1"/>
                </a:solidFill>
                <a:latin typeface="Arial" panose="020B0604020202020204" pitchFamily="34" charset="0"/>
                <a:cs typeface="Arial" panose="020B0604020202020204" pitchFamily="34" charset="0"/>
              </a:rPr>
              <a:t>Match fields of </a:t>
            </a:r>
            <a:r>
              <a:rPr lang="en-US" altLang="ko-KR" sz="1100" dirty="0" err="1" smtClean="0">
                <a:solidFill>
                  <a:schemeClr val="tx1"/>
                </a:solidFill>
                <a:latin typeface="Arial" panose="020B0604020202020204" pitchFamily="34" charset="0"/>
                <a:cs typeface="Arial" panose="020B0604020202020204" pitchFamily="34" charset="0"/>
              </a:rPr>
              <a:t>OpenFlow</a:t>
            </a:r>
            <a:r>
              <a:rPr lang="en-US" altLang="ko-KR" sz="1100" dirty="0" smtClean="0">
                <a:solidFill>
                  <a:schemeClr val="tx1"/>
                </a:solidFill>
                <a:latin typeface="Arial" panose="020B0604020202020204" pitchFamily="34" charset="0"/>
                <a:cs typeface="Arial" panose="020B0604020202020204" pitchFamily="34" charset="0"/>
              </a:rPr>
              <a:t> 1.1</a:t>
            </a:r>
          </a:p>
        </p:txBody>
      </p:sp>
      <p:sp>
        <p:nvSpPr>
          <p:cNvPr id="82" name="아래쪽 화살표 81"/>
          <p:cNvSpPr/>
          <p:nvPr/>
        </p:nvSpPr>
        <p:spPr>
          <a:xfrm>
            <a:off x="2240502" y="2217386"/>
            <a:ext cx="376697" cy="944597"/>
          </a:xfrm>
          <a:prstGeom prst="downArrow">
            <a:avLst>
              <a:gd name="adj1" fmla="val 50000"/>
              <a:gd name="adj2" fmla="val 90134"/>
            </a:avLst>
          </a:prstGeom>
          <a:solidFill>
            <a:srgbClr val="C6E6E8"/>
          </a:solidFill>
          <a:ln w="3175"/>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ko-KR" altLang="en-US" sz="1600" dirty="0">
              <a:latin typeface="Arial" panose="020B0604020202020204" pitchFamily="34" charset="0"/>
              <a:cs typeface="Arial" panose="020B0604020202020204" pitchFamily="34" charset="0"/>
            </a:endParaRPr>
          </a:p>
        </p:txBody>
      </p:sp>
      <p:sp>
        <p:nvSpPr>
          <p:cNvPr id="83" name="직사각형 82"/>
          <p:cNvSpPr/>
          <p:nvPr/>
        </p:nvSpPr>
        <p:spPr>
          <a:xfrm>
            <a:off x="6942411" y="1715721"/>
            <a:ext cx="972108" cy="359752"/>
          </a:xfrm>
          <a:prstGeom prst="rect">
            <a:avLst/>
          </a:prstGeom>
          <a:solidFill>
            <a:schemeClr val="accent3">
              <a:lumMod val="60000"/>
              <a:lumOff val="40000"/>
            </a:schemeClr>
          </a:solidFill>
          <a:ln w="6350">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ko-KR" sz="1100" b="1" dirty="0" smtClean="0">
                <a:solidFill>
                  <a:schemeClr val="tx1"/>
                </a:solidFill>
                <a:latin typeface="Arial" panose="020B0604020202020204" pitchFamily="34" charset="0"/>
                <a:cs typeface="Arial" panose="020B0604020202020204" pitchFamily="34" charset="0"/>
              </a:rPr>
              <a:t>cookie</a:t>
            </a:r>
          </a:p>
        </p:txBody>
      </p:sp>
      <p:sp>
        <p:nvSpPr>
          <p:cNvPr id="84" name="TextBox 83"/>
          <p:cNvSpPr txBox="1"/>
          <p:nvPr/>
        </p:nvSpPr>
        <p:spPr>
          <a:xfrm>
            <a:off x="803275" y="4150625"/>
            <a:ext cx="4443845" cy="1077218"/>
          </a:xfrm>
          <a:prstGeom prst="rect">
            <a:avLst/>
          </a:prstGeom>
          <a:noFill/>
        </p:spPr>
        <p:txBody>
          <a:bodyPr wrap="none" rtlCol="0">
            <a:spAutoFit/>
          </a:bodyPr>
          <a:lstStyle/>
          <a:p>
            <a:pPr marL="285750" indent="-285750">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Match field= L1~L4 header information</a:t>
            </a:r>
          </a:p>
          <a:p>
            <a:pPr marL="742950" lvl="1" indent="-285750">
              <a:buFont typeface="Arial" panose="020B0604020202020204" pitchFamily="34" charset="0"/>
              <a:buChar char="•"/>
            </a:pPr>
            <a:r>
              <a:rPr lang="en-US" altLang="ko-KR" sz="1600" dirty="0" err="1">
                <a:latin typeface="Arial" panose="020B0604020202020204" pitchFamily="34" charset="0"/>
                <a:cs typeface="Arial" panose="020B0604020202020204" pitchFamily="34" charset="0"/>
              </a:rPr>
              <a:t>OpenFlow</a:t>
            </a:r>
            <a:r>
              <a:rPr lang="en-US" altLang="ko-KR" sz="1600" dirty="0">
                <a:latin typeface="Arial" panose="020B0604020202020204" pitchFamily="34" charset="0"/>
                <a:cs typeface="Arial" panose="020B0604020202020204" pitchFamily="34" charset="0"/>
              </a:rPr>
              <a:t> 1.0 </a:t>
            </a:r>
            <a:r>
              <a:rPr lang="en-US" altLang="ko-KR" sz="1600" dirty="0" smtClean="0">
                <a:latin typeface="Arial" panose="020B0604020202020204" pitchFamily="34" charset="0"/>
                <a:cs typeface="Arial" panose="020B0604020202020204" pitchFamily="34" charset="0"/>
                <a:sym typeface="Wingdings" panose="05000000000000000000" pitchFamily="2" charset="2"/>
              </a:rPr>
              <a:t></a:t>
            </a:r>
            <a:r>
              <a:rPr lang="en-US" altLang="ko-KR" sz="1600" dirty="0" smtClean="0">
                <a:latin typeface="Arial" panose="020B0604020202020204" pitchFamily="34" charset="0"/>
                <a:cs typeface="Arial" panose="020B0604020202020204" pitchFamily="34" charset="0"/>
              </a:rPr>
              <a:t> 12 tuples</a:t>
            </a:r>
            <a:endParaRPr lang="en-US" altLang="ko-KR"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ko-KR" sz="1600" dirty="0" err="1">
                <a:latin typeface="Arial" panose="020B0604020202020204" pitchFamily="34" charset="0"/>
                <a:cs typeface="Arial" panose="020B0604020202020204" pitchFamily="34" charset="0"/>
              </a:rPr>
              <a:t>OpenFlow</a:t>
            </a:r>
            <a:r>
              <a:rPr lang="en-US" altLang="ko-KR" sz="1600" dirty="0">
                <a:latin typeface="Arial" panose="020B0604020202020204" pitchFamily="34" charset="0"/>
                <a:cs typeface="Arial" panose="020B0604020202020204" pitchFamily="34" charset="0"/>
              </a:rPr>
              <a:t> 1.1 </a:t>
            </a:r>
            <a:r>
              <a:rPr lang="en-US" altLang="ko-KR" sz="1600" dirty="0" smtClean="0">
                <a:latin typeface="Arial" panose="020B0604020202020204" pitchFamily="34" charset="0"/>
                <a:cs typeface="Arial" panose="020B0604020202020204" pitchFamily="34" charset="0"/>
                <a:sym typeface="Wingdings" panose="05000000000000000000" pitchFamily="2" charset="2"/>
              </a:rPr>
              <a:t></a:t>
            </a:r>
            <a:r>
              <a:rPr lang="en-US" altLang="ko-KR" sz="1600" dirty="0" smtClean="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15 tuples</a:t>
            </a:r>
          </a:p>
          <a:p>
            <a:pPr marL="742950" lvl="1" indent="-285750">
              <a:buFont typeface="Arial" panose="020B0604020202020204" pitchFamily="34" charset="0"/>
              <a:buChar char="•"/>
            </a:pPr>
            <a:r>
              <a:rPr lang="en-US" altLang="ko-KR" sz="1600" dirty="0" err="1">
                <a:latin typeface="Arial" panose="020B0604020202020204" pitchFamily="34" charset="0"/>
                <a:cs typeface="Arial" panose="020B0604020202020204" pitchFamily="34" charset="0"/>
              </a:rPr>
              <a:t>OpenFlow</a:t>
            </a:r>
            <a:r>
              <a:rPr lang="en-US" altLang="ko-KR" sz="1600" dirty="0">
                <a:latin typeface="Arial" panose="020B0604020202020204" pitchFamily="34" charset="0"/>
                <a:cs typeface="Arial" panose="020B0604020202020204" pitchFamily="34" charset="0"/>
              </a:rPr>
              <a:t> 1.3 </a:t>
            </a:r>
            <a:r>
              <a:rPr lang="en-US" altLang="ko-KR" sz="1600" dirty="0" smtClean="0">
                <a:latin typeface="Arial" panose="020B0604020202020204" pitchFamily="34" charset="0"/>
                <a:cs typeface="Arial" panose="020B0604020202020204" pitchFamily="34" charset="0"/>
                <a:sym typeface="Wingdings" panose="05000000000000000000" pitchFamily="2" charset="2"/>
              </a:rPr>
              <a:t></a:t>
            </a:r>
            <a:r>
              <a:rPr lang="en-US" altLang="ko-KR" sz="1600" dirty="0" smtClean="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40 tuples (158 bytes)</a:t>
            </a:r>
          </a:p>
        </p:txBody>
      </p:sp>
    </p:spTree>
    <p:extLst>
      <p:ext uri="{BB962C8B-B14F-4D97-AF65-F5344CB8AC3E}">
        <p14:creationId xmlns:p14="http://schemas.microsoft.com/office/powerpoint/2010/main" val="83974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OpenFlow</a:t>
            </a:r>
            <a:r>
              <a:rPr lang="en-US" altLang="ko-KR" dirty="0" smtClean="0"/>
              <a:t>: Flow Table</a:t>
            </a:r>
            <a:endParaRPr lang="ko-KR" altLang="en-US" dirty="0"/>
          </a:p>
        </p:txBody>
      </p:sp>
      <p:sp>
        <p:nvSpPr>
          <p:cNvPr id="3" name="내용 개체 틀 2"/>
          <p:cNvSpPr>
            <a:spLocks noGrp="1"/>
          </p:cNvSpPr>
          <p:nvPr>
            <p:ph idx="1"/>
          </p:nvPr>
        </p:nvSpPr>
        <p:spPr/>
        <p:txBody>
          <a:bodyPr>
            <a:normAutofit/>
          </a:bodyPr>
          <a:lstStyle/>
          <a:p>
            <a:r>
              <a:rPr lang="en-US" altLang="ko-KR" sz="2400" dirty="0"/>
              <a:t>Flow </a:t>
            </a:r>
            <a:r>
              <a:rPr lang="en-US" altLang="ko-KR" sz="2400" dirty="0" smtClean="0"/>
              <a:t>Table</a:t>
            </a:r>
          </a:p>
          <a:p>
            <a:pPr lvl="1"/>
            <a:r>
              <a:rPr lang="en-US" altLang="ko-KR" sz="2000" dirty="0" smtClean="0">
                <a:solidFill>
                  <a:srgbClr val="FF0000"/>
                </a:solidFill>
              </a:rPr>
              <a:t>Wild card (*) means “does not matter” – not important field</a:t>
            </a:r>
            <a:endParaRPr lang="ko-KR" altLang="en-US" sz="2000" dirty="0">
              <a:solidFill>
                <a:srgbClr val="FF0000"/>
              </a:solidFill>
            </a:endParaRPr>
          </a:p>
          <a:p>
            <a:endParaRPr lang="ko-KR" altLang="en-US" sz="2400" dirty="0"/>
          </a:p>
        </p:txBody>
      </p:sp>
      <p:pic>
        <p:nvPicPr>
          <p:cNvPr id="4" name="그림 3" descr="1.jpg"/>
          <p:cNvPicPr>
            <a:picLocks noChangeAspect="1"/>
          </p:cNvPicPr>
          <p:nvPr/>
        </p:nvPicPr>
        <p:blipFill>
          <a:blip r:embed="rId2" cstate="print"/>
          <a:stretch>
            <a:fillRect/>
          </a:stretch>
        </p:blipFill>
        <p:spPr>
          <a:xfrm>
            <a:off x="359532" y="1911685"/>
            <a:ext cx="8496436" cy="4078919"/>
          </a:xfrm>
          <a:prstGeom prst="rect">
            <a:avLst/>
          </a:prstGeom>
        </p:spPr>
      </p:pic>
    </p:spTree>
    <p:extLst>
      <p:ext uri="{BB962C8B-B14F-4D97-AF65-F5344CB8AC3E}">
        <p14:creationId xmlns:p14="http://schemas.microsoft.com/office/powerpoint/2010/main" val="174106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Outline</a:t>
            </a:r>
            <a:endParaRPr lang="ko-KR" altLang="en-US" dirty="0"/>
          </a:p>
        </p:txBody>
      </p:sp>
      <p:sp>
        <p:nvSpPr>
          <p:cNvPr id="3" name="내용 개체 틀 2"/>
          <p:cNvSpPr>
            <a:spLocks noGrp="1"/>
          </p:cNvSpPr>
          <p:nvPr>
            <p:ph idx="1"/>
          </p:nvPr>
        </p:nvSpPr>
        <p:spPr/>
        <p:txBody>
          <a:bodyPr/>
          <a:lstStyle/>
          <a:p>
            <a:r>
              <a:rPr lang="en-US" altLang="ko-KR" dirty="0" smtClean="0"/>
              <a:t>Background</a:t>
            </a:r>
          </a:p>
          <a:p>
            <a:r>
              <a:rPr lang="en-US" altLang="ko-KR" dirty="0" smtClean="0"/>
              <a:t>Software Defined Networking</a:t>
            </a:r>
          </a:p>
          <a:p>
            <a:r>
              <a:rPr lang="en-US" altLang="ko-KR" dirty="0" err="1" smtClean="0"/>
              <a:t>OpenFlow</a:t>
            </a:r>
            <a:endParaRPr lang="en-US" altLang="ko-KR" dirty="0" smtClean="0"/>
          </a:p>
          <a:p>
            <a:endParaRPr lang="en-US" altLang="ko-KR" dirty="0" smtClean="0"/>
          </a:p>
        </p:txBody>
      </p:sp>
    </p:spTree>
    <p:extLst>
      <p:ext uri="{BB962C8B-B14F-4D97-AF65-F5344CB8AC3E}">
        <p14:creationId xmlns:p14="http://schemas.microsoft.com/office/powerpoint/2010/main" val="260853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OpenFlow</a:t>
            </a:r>
            <a:r>
              <a:rPr lang="en-US" altLang="ko-KR" dirty="0" smtClean="0"/>
              <a:t> Pipelining</a:t>
            </a:r>
            <a:endParaRPr lang="ko-KR" altLang="en-US" dirty="0"/>
          </a:p>
        </p:txBody>
      </p:sp>
      <p:sp>
        <p:nvSpPr>
          <p:cNvPr id="3" name="내용 개체 틀 2"/>
          <p:cNvSpPr>
            <a:spLocks noGrp="1"/>
          </p:cNvSpPr>
          <p:nvPr>
            <p:ph idx="1"/>
          </p:nvPr>
        </p:nvSpPr>
        <p:spPr>
          <a:xfrm>
            <a:off x="315588" y="788609"/>
            <a:ext cx="8828411" cy="4264931"/>
          </a:xfrm>
        </p:spPr>
        <p:txBody>
          <a:bodyPr>
            <a:normAutofit/>
          </a:bodyPr>
          <a:lstStyle/>
          <a:p>
            <a:r>
              <a:rPr lang="en-US" altLang="ko-KR" sz="2400" dirty="0" smtClean="0"/>
              <a:t>Pipelining</a:t>
            </a:r>
          </a:p>
          <a:p>
            <a:pPr lvl="1"/>
            <a:r>
              <a:rPr lang="en-US" altLang="ko-KR" sz="2000" dirty="0" smtClean="0"/>
              <a:t>The flow tables of a switch are sequentially numbered, starting at 0</a:t>
            </a:r>
          </a:p>
          <a:p>
            <a:pPr lvl="1"/>
            <a:r>
              <a:rPr lang="en-US" altLang="ko-KR" sz="2000" dirty="0" smtClean="0"/>
              <a:t>A </a:t>
            </a:r>
            <a:r>
              <a:rPr lang="en-US" altLang="ko-KR" sz="2000" dirty="0"/>
              <a:t>packet is processed sequentially in multiple flow </a:t>
            </a:r>
            <a:r>
              <a:rPr lang="en-US" altLang="ko-KR" sz="2000" dirty="0" smtClean="0"/>
              <a:t>tables (version 1.1)</a:t>
            </a:r>
          </a:p>
          <a:p>
            <a:pPr lvl="2"/>
            <a:r>
              <a:rPr lang="en-US" altLang="ko-KR" sz="1600" dirty="0" smtClean="0"/>
              <a:t>If a flow entry is found, the instruction set included in that flow entry is executed</a:t>
            </a:r>
          </a:p>
          <a:p>
            <a:pPr lvl="2"/>
            <a:r>
              <a:rPr lang="en-US" altLang="ko-KR" sz="1600" dirty="0" smtClean="0"/>
              <a:t>Instructions may explicitly direct the packet to another flow table (“</a:t>
            </a:r>
            <a:r>
              <a:rPr lang="en-US" altLang="ko-KR" sz="1600" b="1" dirty="0" err="1" smtClean="0">
                <a:solidFill>
                  <a:srgbClr val="FF0000"/>
                </a:solidFill>
              </a:rPr>
              <a:t>goto</a:t>
            </a:r>
            <a:r>
              <a:rPr lang="en-US" altLang="ko-KR" sz="1600" b="1" dirty="0" smtClean="0">
                <a:solidFill>
                  <a:srgbClr val="FF0000"/>
                </a:solidFill>
              </a:rPr>
              <a:t>-table</a:t>
            </a:r>
            <a:r>
              <a:rPr lang="en-US" altLang="ko-KR" sz="1600" dirty="0" smtClean="0"/>
              <a:t>”)</a:t>
            </a:r>
          </a:p>
          <a:p>
            <a:pPr lvl="2"/>
            <a:r>
              <a:rPr lang="en-US" altLang="ko-KR" sz="1600" dirty="0" smtClean="0"/>
              <a:t>Pipeline processing can only go forward and not backward</a:t>
            </a:r>
          </a:p>
          <a:p>
            <a:pPr lvl="1"/>
            <a:r>
              <a:rPr lang="en-US" altLang="ko-KR" sz="2000" dirty="0"/>
              <a:t>Two stage pipeline processing </a:t>
            </a:r>
            <a:r>
              <a:rPr lang="en-US" altLang="ko-KR" sz="2000" dirty="0" smtClean="0"/>
              <a:t>(version </a:t>
            </a:r>
            <a:r>
              <a:rPr lang="en-US" altLang="ko-KR" sz="2000" dirty="0"/>
              <a:t>1.5)</a:t>
            </a:r>
          </a:p>
          <a:p>
            <a:pPr lvl="2"/>
            <a:r>
              <a:rPr lang="en-US" altLang="ko-KR" sz="1600" dirty="0"/>
              <a:t>Ingress processing</a:t>
            </a:r>
          </a:p>
          <a:p>
            <a:pPr lvl="3"/>
            <a:r>
              <a:rPr lang="en-US" altLang="ko-KR" sz="1400" dirty="0"/>
              <a:t>Mandatory, performed before egress processing, use the rules specified in ingress tables</a:t>
            </a:r>
          </a:p>
          <a:p>
            <a:pPr lvl="2"/>
            <a:r>
              <a:rPr lang="en-US" altLang="ko-KR" sz="1600" dirty="0"/>
              <a:t>Egress processing</a:t>
            </a:r>
          </a:p>
          <a:p>
            <a:pPr lvl="3"/>
            <a:r>
              <a:rPr lang="en-US" altLang="ko-KR" sz="1400" dirty="0"/>
              <a:t>Optional, performed in the context of output port, use the rules specified in egress tables</a:t>
            </a:r>
          </a:p>
          <a:p>
            <a:pPr lvl="3"/>
            <a:r>
              <a:rPr lang="en-US" altLang="ko-KR" sz="1400" dirty="0"/>
              <a:t>Egress table can be configured during feature request/reply </a:t>
            </a:r>
            <a:r>
              <a:rPr lang="en-US" altLang="ko-KR" sz="1400" dirty="0" smtClean="0"/>
              <a:t>phase</a:t>
            </a:r>
            <a:endParaRPr lang="en-US" altLang="ko-KR" sz="1600" dirty="0" smtClean="0"/>
          </a:p>
          <a:p>
            <a:pPr lvl="1"/>
            <a:r>
              <a:rPr lang="en-US" altLang="ko-KR" sz="2000" dirty="0" smtClean="0"/>
              <a:t>Useful </a:t>
            </a:r>
            <a:r>
              <a:rPr lang="en-US" altLang="ko-KR" sz="2000" dirty="0"/>
              <a:t>to manage complicated processing</a:t>
            </a:r>
          </a:p>
          <a:p>
            <a:pPr lvl="2"/>
            <a:r>
              <a:rPr lang="en-US" altLang="ko-KR" sz="1800" dirty="0" smtClean="0"/>
              <a:t>E.g., table </a:t>
            </a:r>
            <a:r>
              <a:rPr lang="en-US" altLang="ko-KR" sz="1800" dirty="0"/>
              <a:t>1  for VLAN processing, table 2 for multicast group </a:t>
            </a:r>
            <a:r>
              <a:rPr lang="en-US" altLang="ko-KR" sz="1800" dirty="0" smtClean="0"/>
              <a:t>processing</a:t>
            </a:r>
          </a:p>
        </p:txBody>
      </p:sp>
      <p:sp>
        <p:nvSpPr>
          <p:cNvPr id="5" name="모서리가 둥근 직사각형 4"/>
          <p:cNvSpPr/>
          <p:nvPr/>
        </p:nvSpPr>
        <p:spPr>
          <a:xfrm>
            <a:off x="1128263" y="5241019"/>
            <a:ext cx="2529337" cy="1308154"/>
          </a:xfrm>
          <a:prstGeom prst="roundRect">
            <a:avLst>
              <a:gd name="adj" fmla="val 6399"/>
            </a:avLst>
          </a:prstGeom>
          <a:solidFill>
            <a:srgbClr val="FFECD9"/>
          </a:solidFill>
          <a:ln w="95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cs typeface="Arial" panose="020B0604020202020204" pitchFamily="34" charset="0"/>
            </a:endParaRPr>
          </a:p>
        </p:txBody>
      </p:sp>
      <p:sp>
        <p:nvSpPr>
          <p:cNvPr id="6" name="직사각형 5"/>
          <p:cNvSpPr/>
          <p:nvPr/>
        </p:nvSpPr>
        <p:spPr>
          <a:xfrm>
            <a:off x="1564445" y="5614777"/>
            <a:ext cx="726969" cy="467198"/>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Flow</a:t>
            </a:r>
            <a:br>
              <a:rPr lang="en-US" altLang="ko-KR" sz="1200" b="1" dirty="0" smtClean="0">
                <a:solidFill>
                  <a:schemeClr val="tx1"/>
                </a:solidFill>
                <a:latin typeface="Arial" panose="020B0604020202020204" pitchFamily="34" charset="0"/>
                <a:cs typeface="Arial" panose="020B0604020202020204" pitchFamily="34" charset="0"/>
              </a:rPr>
            </a:br>
            <a:r>
              <a:rPr lang="en-US" altLang="ko-KR" sz="1200" b="1" dirty="0" smtClean="0">
                <a:solidFill>
                  <a:schemeClr val="tx1"/>
                </a:solidFill>
                <a:latin typeface="Arial" panose="020B0604020202020204" pitchFamily="34" charset="0"/>
                <a:cs typeface="Arial" panose="020B0604020202020204" pitchFamily="34" charset="0"/>
              </a:rPr>
              <a:t>Table 0</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7" name="직사각형 6"/>
          <p:cNvSpPr/>
          <p:nvPr/>
        </p:nvSpPr>
        <p:spPr>
          <a:xfrm>
            <a:off x="1564444" y="6081975"/>
            <a:ext cx="726969" cy="327038"/>
          </a:xfrm>
          <a:prstGeom prst="rect">
            <a:avLst/>
          </a:prstGeom>
          <a:solidFill>
            <a:srgbClr val="BBD06E"/>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tx1"/>
                </a:solidFill>
                <a:latin typeface="Arial" panose="020B0604020202020204" pitchFamily="34" charset="0"/>
                <a:cs typeface="Arial" panose="020B0604020202020204" pitchFamily="34" charset="0"/>
              </a:rPr>
              <a:t>Instruction/Action</a:t>
            </a:r>
            <a:endParaRPr lang="ko-KR" altLang="en-US" sz="1000" dirty="0">
              <a:solidFill>
                <a:schemeClr val="tx1"/>
              </a:solidFill>
              <a:latin typeface="Arial" panose="020B0604020202020204" pitchFamily="34" charset="0"/>
              <a:cs typeface="Arial" panose="020B0604020202020204" pitchFamily="34" charset="0"/>
            </a:endParaRPr>
          </a:p>
        </p:txBody>
      </p:sp>
      <p:sp>
        <p:nvSpPr>
          <p:cNvPr id="10" name="직사각형 9"/>
          <p:cNvSpPr/>
          <p:nvPr/>
        </p:nvSpPr>
        <p:spPr>
          <a:xfrm>
            <a:off x="2759495" y="5610627"/>
            <a:ext cx="726969" cy="467198"/>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Flow</a:t>
            </a:r>
            <a:br>
              <a:rPr lang="en-US" altLang="ko-KR" sz="1200" b="1" dirty="0" smtClean="0">
                <a:solidFill>
                  <a:schemeClr val="tx1"/>
                </a:solidFill>
                <a:latin typeface="Arial" panose="020B0604020202020204" pitchFamily="34" charset="0"/>
                <a:cs typeface="Arial" panose="020B0604020202020204" pitchFamily="34" charset="0"/>
              </a:rPr>
            </a:br>
            <a:r>
              <a:rPr lang="en-US" altLang="ko-KR" sz="1200" b="1" dirty="0" smtClean="0">
                <a:solidFill>
                  <a:schemeClr val="tx1"/>
                </a:solidFill>
                <a:latin typeface="Arial" panose="020B0604020202020204" pitchFamily="34" charset="0"/>
                <a:cs typeface="Arial" panose="020B0604020202020204" pitchFamily="34" charset="0"/>
              </a:rPr>
              <a:t>Table n</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11" name="직사각형 10"/>
          <p:cNvSpPr/>
          <p:nvPr/>
        </p:nvSpPr>
        <p:spPr>
          <a:xfrm>
            <a:off x="2759495" y="6077825"/>
            <a:ext cx="726969" cy="327038"/>
          </a:xfrm>
          <a:prstGeom prst="rect">
            <a:avLst/>
          </a:prstGeom>
          <a:solidFill>
            <a:srgbClr val="BBD06E"/>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latin typeface="Arial" panose="020B0604020202020204" pitchFamily="34" charset="0"/>
                <a:cs typeface="Arial" panose="020B0604020202020204" pitchFamily="34" charset="0"/>
              </a:rPr>
              <a:t>Instruction/Action</a:t>
            </a:r>
            <a:endParaRPr lang="ko-KR" altLang="en-US" sz="1000" dirty="0">
              <a:solidFill>
                <a:schemeClr val="tx1"/>
              </a:solidFill>
              <a:latin typeface="Arial" panose="020B0604020202020204" pitchFamily="34" charset="0"/>
              <a:cs typeface="Arial" panose="020B0604020202020204" pitchFamily="34" charset="0"/>
            </a:endParaRPr>
          </a:p>
        </p:txBody>
      </p:sp>
      <p:sp>
        <p:nvSpPr>
          <p:cNvPr id="12" name="TextBox 11"/>
          <p:cNvSpPr txBox="1"/>
          <p:nvPr/>
        </p:nvSpPr>
        <p:spPr>
          <a:xfrm>
            <a:off x="1208126" y="5252491"/>
            <a:ext cx="2398998" cy="307777"/>
          </a:xfrm>
          <a:prstGeom prst="rect">
            <a:avLst/>
          </a:prstGeom>
          <a:noFill/>
        </p:spPr>
        <p:txBody>
          <a:bodyPr wrap="square" rtlCol="0">
            <a:spAutoFit/>
          </a:bodyPr>
          <a:lstStyle/>
          <a:p>
            <a:r>
              <a:rPr lang="en-US" altLang="ko-KR" sz="1400" b="1" dirty="0" smtClean="0">
                <a:latin typeface="Arial" panose="020B0604020202020204" pitchFamily="34" charset="0"/>
                <a:cs typeface="Arial" panose="020B0604020202020204" pitchFamily="34" charset="0"/>
              </a:rPr>
              <a:t>Ingress processing</a:t>
            </a:r>
            <a:endParaRPr lang="ko-KR" altLang="en-US" sz="1400" b="1" dirty="0">
              <a:latin typeface="Arial" panose="020B0604020202020204" pitchFamily="34" charset="0"/>
              <a:cs typeface="Arial" panose="020B0604020202020204" pitchFamily="34" charset="0"/>
            </a:endParaRPr>
          </a:p>
        </p:txBody>
      </p:sp>
      <p:sp>
        <p:nvSpPr>
          <p:cNvPr id="13" name="TextBox 12"/>
          <p:cNvSpPr txBox="1"/>
          <p:nvPr/>
        </p:nvSpPr>
        <p:spPr>
          <a:xfrm>
            <a:off x="2347397" y="5801657"/>
            <a:ext cx="345310" cy="338554"/>
          </a:xfrm>
          <a:prstGeom prst="rect">
            <a:avLst/>
          </a:prstGeom>
          <a:noFill/>
        </p:spPr>
        <p:txBody>
          <a:bodyPr wrap="square" rtlCol="0">
            <a:spAutoFit/>
          </a:bodyPr>
          <a:lstStyle/>
          <a:p>
            <a:r>
              <a:rPr lang="en-US" altLang="ko-KR" sz="1600" b="1" dirty="0" smtClean="0">
                <a:latin typeface="Arial" panose="020B0604020202020204" pitchFamily="34" charset="0"/>
                <a:cs typeface="Arial" panose="020B0604020202020204" pitchFamily="34" charset="0"/>
              </a:rPr>
              <a:t>…</a:t>
            </a:r>
            <a:endParaRPr lang="ko-KR" altLang="en-US" sz="1600" b="1" dirty="0">
              <a:latin typeface="Arial" panose="020B0604020202020204" pitchFamily="34" charset="0"/>
              <a:cs typeface="Arial" panose="020B0604020202020204" pitchFamily="34" charset="0"/>
            </a:endParaRPr>
          </a:p>
        </p:txBody>
      </p:sp>
      <p:cxnSp>
        <p:nvCxnSpPr>
          <p:cNvPr id="14" name="직선 화살표 연결선 13"/>
          <p:cNvCxnSpPr/>
          <p:nvPr/>
        </p:nvCxnSpPr>
        <p:spPr>
          <a:xfrm>
            <a:off x="982869" y="5975969"/>
            <a:ext cx="581575" cy="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5790750"/>
            <a:ext cx="1200959" cy="307777"/>
          </a:xfrm>
          <a:prstGeom prst="rect">
            <a:avLst/>
          </a:prstGeom>
          <a:noFill/>
        </p:spPr>
        <p:txBody>
          <a:bodyPr wrap="square" rtlCol="0">
            <a:spAutoFit/>
          </a:bodyPr>
          <a:lstStyle/>
          <a:p>
            <a:r>
              <a:rPr lang="en-US" altLang="ko-KR" sz="1400" b="1" dirty="0" smtClean="0">
                <a:latin typeface="Arial" panose="020B0604020202020204" pitchFamily="34" charset="0"/>
                <a:cs typeface="Arial" panose="020B0604020202020204" pitchFamily="34" charset="0"/>
              </a:rPr>
              <a:t>Packet</a:t>
            </a:r>
            <a:r>
              <a:rPr lang="ko-KR" altLang="en-US" sz="1400" b="1" dirty="0" smtClean="0">
                <a:latin typeface="Arial" panose="020B0604020202020204" pitchFamily="34" charset="0"/>
                <a:cs typeface="Arial" panose="020B0604020202020204" pitchFamily="34" charset="0"/>
              </a:rPr>
              <a:t> </a:t>
            </a:r>
            <a:r>
              <a:rPr lang="en-US" altLang="ko-KR" sz="1400" b="1" dirty="0" smtClean="0">
                <a:latin typeface="Arial" panose="020B0604020202020204" pitchFamily="34" charset="0"/>
                <a:cs typeface="Arial" panose="020B0604020202020204" pitchFamily="34" charset="0"/>
              </a:rPr>
              <a:t>In</a:t>
            </a:r>
            <a:endParaRPr lang="ko-KR" altLang="en-US" sz="1400" b="1" dirty="0">
              <a:latin typeface="Arial" panose="020B0604020202020204" pitchFamily="34" charset="0"/>
              <a:cs typeface="Arial" panose="020B0604020202020204" pitchFamily="34" charset="0"/>
            </a:endParaRPr>
          </a:p>
        </p:txBody>
      </p:sp>
      <p:sp>
        <p:nvSpPr>
          <p:cNvPr id="18" name="직사각형 17"/>
          <p:cNvSpPr/>
          <p:nvPr/>
        </p:nvSpPr>
        <p:spPr>
          <a:xfrm>
            <a:off x="4058894" y="5801657"/>
            <a:ext cx="726969" cy="467198"/>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Group Table</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19" name="모서리가 둥근 직사각형 18"/>
          <p:cNvSpPr/>
          <p:nvPr/>
        </p:nvSpPr>
        <p:spPr>
          <a:xfrm>
            <a:off x="5148579" y="5241019"/>
            <a:ext cx="2774352" cy="1308154"/>
          </a:xfrm>
          <a:prstGeom prst="roundRect">
            <a:avLst>
              <a:gd name="adj" fmla="val 6399"/>
            </a:avLst>
          </a:prstGeom>
          <a:solidFill>
            <a:srgbClr val="FFECD9"/>
          </a:solidFill>
          <a:ln w="95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latin typeface="Arial" panose="020B0604020202020204" pitchFamily="34" charset="0"/>
              <a:cs typeface="Arial" panose="020B0604020202020204" pitchFamily="34" charset="0"/>
            </a:endParaRPr>
          </a:p>
        </p:txBody>
      </p:sp>
      <p:sp>
        <p:nvSpPr>
          <p:cNvPr id="20" name="직사각형 19"/>
          <p:cNvSpPr/>
          <p:nvPr/>
        </p:nvSpPr>
        <p:spPr>
          <a:xfrm>
            <a:off x="5361472" y="5614777"/>
            <a:ext cx="726969" cy="467198"/>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Flow</a:t>
            </a:r>
            <a:br>
              <a:rPr lang="en-US" altLang="ko-KR" sz="1200" b="1" dirty="0" smtClean="0">
                <a:solidFill>
                  <a:schemeClr val="tx1"/>
                </a:solidFill>
                <a:latin typeface="Arial" panose="020B0604020202020204" pitchFamily="34" charset="0"/>
                <a:cs typeface="Arial" panose="020B0604020202020204" pitchFamily="34" charset="0"/>
              </a:rPr>
            </a:br>
            <a:r>
              <a:rPr lang="en-US" altLang="ko-KR" sz="1200" b="1" dirty="0" smtClean="0">
                <a:solidFill>
                  <a:schemeClr val="tx1"/>
                </a:solidFill>
                <a:latin typeface="Arial" panose="020B0604020202020204" pitchFamily="34" charset="0"/>
                <a:cs typeface="Arial" panose="020B0604020202020204" pitchFamily="34" charset="0"/>
              </a:rPr>
              <a:t>Table e</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21" name="직사각형 20"/>
          <p:cNvSpPr/>
          <p:nvPr/>
        </p:nvSpPr>
        <p:spPr>
          <a:xfrm>
            <a:off x="5361472" y="6081975"/>
            <a:ext cx="726969" cy="327038"/>
          </a:xfrm>
          <a:prstGeom prst="rect">
            <a:avLst/>
          </a:prstGeom>
          <a:solidFill>
            <a:srgbClr val="BBD06E"/>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latin typeface="Arial" panose="020B0604020202020204" pitchFamily="34" charset="0"/>
                <a:cs typeface="Arial" panose="020B0604020202020204" pitchFamily="34" charset="0"/>
              </a:rPr>
              <a:t>Instruction/Action</a:t>
            </a:r>
            <a:endParaRPr lang="ko-KR" altLang="en-US" sz="1000" dirty="0">
              <a:solidFill>
                <a:schemeClr val="tx1"/>
              </a:solidFill>
              <a:latin typeface="Arial" panose="020B0604020202020204" pitchFamily="34" charset="0"/>
              <a:cs typeface="Arial" panose="020B0604020202020204" pitchFamily="34" charset="0"/>
            </a:endParaRPr>
          </a:p>
        </p:txBody>
      </p:sp>
      <p:sp>
        <p:nvSpPr>
          <p:cNvPr id="22" name="직사각형 21"/>
          <p:cNvSpPr/>
          <p:nvPr/>
        </p:nvSpPr>
        <p:spPr>
          <a:xfrm>
            <a:off x="6556522" y="5610627"/>
            <a:ext cx="954088" cy="467198"/>
          </a:xfrm>
          <a:prstGeom prst="rect">
            <a:avLst/>
          </a:prstGeom>
          <a:solidFill>
            <a:schemeClr val="accent5">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Flow</a:t>
            </a:r>
            <a:br>
              <a:rPr lang="en-US" altLang="ko-KR" sz="1200" b="1" dirty="0" smtClean="0">
                <a:solidFill>
                  <a:schemeClr val="tx1"/>
                </a:solidFill>
                <a:latin typeface="Arial" panose="020B0604020202020204" pitchFamily="34" charset="0"/>
                <a:cs typeface="Arial" panose="020B0604020202020204" pitchFamily="34" charset="0"/>
              </a:rPr>
            </a:br>
            <a:r>
              <a:rPr lang="en-US" altLang="ko-KR" sz="1200" b="1" dirty="0" smtClean="0">
                <a:solidFill>
                  <a:schemeClr val="tx1"/>
                </a:solidFill>
                <a:latin typeface="Arial" panose="020B0604020202020204" pitchFamily="34" charset="0"/>
                <a:cs typeface="Arial" panose="020B0604020202020204" pitchFamily="34" charset="0"/>
              </a:rPr>
              <a:t>Table </a:t>
            </a:r>
            <a:r>
              <a:rPr lang="en-US" altLang="ko-KR" sz="1200" b="1" dirty="0" err="1" smtClean="0">
                <a:solidFill>
                  <a:schemeClr val="tx1"/>
                </a:solidFill>
                <a:latin typeface="Arial" panose="020B0604020202020204" pitchFamily="34" charset="0"/>
                <a:cs typeface="Arial" panose="020B0604020202020204" pitchFamily="34" charset="0"/>
              </a:rPr>
              <a:t>e+m</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23" name="직사각형 22"/>
          <p:cNvSpPr/>
          <p:nvPr/>
        </p:nvSpPr>
        <p:spPr>
          <a:xfrm>
            <a:off x="6556522" y="6077825"/>
            <a:ext cx="954088" cy="327038"/>
          </a:xfrm>
          <a:prstGeom prst="rect">
            <a:avLst/>
          </a:prstGeom>
          <a:solidFill>
            <a:srgbClr val="BBD06E"/>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dirty="0">
                <a:solidFill>
                  <a:schemeClr val="tx1"/>
                </a:solidFill>
                <a:latin typeface="Arial" panose="020B0604020202020204" pitchFamily="34" charset="0"/>
                <a:cs typeface="Arial" panose="020B0604020202020204" pitchFamily="34" charset="0"/>
              </a:rPr>
              <a:t>Instruction/Action</a:t>
            </a:r>
            <a:endParaRPr lang="ko-KR" altLang="en-US" sz="1100" dirty="0">
              <a:solidFill>
                <a:schemeClr val="tx1"/>
              </a:solidFill>
              <a:latin typeface="Arial" panose="020B0604020202020204" pitchFamily="34" charset="0"/>
              <a:cs typeface="Arial" panose="020B0604020202020204" pitchFamily="34" charset="0"/>
            </a:endParaRPr>
          </a:p>
        </p:txBody>
      </p:sp>
      <p:sp>
        <p:nvSpPr>
          <p:cNvPr id="24" name="TextBox 23"/>
          <p:cNvSpPr txBox="1"/>
          <p:nvPr/>
        </p:nvSpPr>
        <p:spPr>
          <a:xfrm>
            <a:off x="5228442" y="5252491"/>
            <a:ext cx="2398998" cy="307777"/>
          </a:xfrm>
          <a:prstGeom prst="rect">
            <a:avLst/>
          </a:prstGeom>
          <a:noFill/>
        </p:spPr>
        <p:txBody>
          <a:bodyPr wrap="square" rtlCol="0">
            <a:spAutoFit/>
          </a:bodyPr>
          <a:lstStyle/>
          <a:p>
            <a:r>
              <a:rPr lang="en-US" altLang="ko-KR" sz="1400" b="1" dirty="0" smtClean="0">
                <a:latin typeface="Arial" panose="020B0604020202020204" pitchFamily="34" charset="0"/>
                <a:cs typeface="Arial" panose="020B0604020202020204" pitchFamily="34" charset="0"/>
              </a:rPr>
              <a:t>Egress processing</a:t>
            </a:r>
            <a:endParaRPr lang="ko-KR" altLang="en-US" sz="1400" b="1" dirty="0">
              <a:latin typeface="Arial" panose="020B0604020202020204" pitchFamily="34" charset="0"/>
              <a:cs typeface="Arial" panose="020B0604020202020204" pitchFamily="34" charset="0"/>
            </a:endParaRPr>
          </a:p>
        </p:txBody>
      </p:sp>
      <p:sp>
        <p:nvSpPr>
          <p:cNvPr id="25" name="TextBox 24"/>
          <p:cNvSpPr txBox="1"/>
          <p:nvPr/>
        </p:nvSpPr>
        <p:spPr>
          <a:xfrm>
            <a:off x="6144424" y="5801657"/>
            <a:ext cx="345310" cy="338554"/>
          </a:xfrm>
          <a:prstGeom prst="rect">
            <a:avLst/>
          </a:prstGeom>
          <a:noFill/>
        </p:spPr>
        <p:txBody>
          <a:bodyPr wrap="square" rtlCol="0">
            <a:spAutoFit/>
          </a:bodyPr>
          <a:lstStyle/>
          <a:p>
            <a:r>
              <a:rPr lang="en-US" altLang="ko-KR" sz="1600" b="1" dirty="0" smtClean="0">
                <a:latin typeface="Arial" panose="020B0604020202020204" pitchFamily="34" charset="0"/>
                <a:cs typeface="Arial" panose="020B0604020202020204" pitchFamily="34" charset="0"/>
              </a:rPr>
              <a:t>…</a:t>
            </a:r>
            <a:endParaRPr lang="ko-KR" altLang="en-US" sz="1600" b="1" dirty="0">
              <a:latin typeface="Arial" panose="020B0604020202020204" pitchFamily="34" charset="0"/>
              <a:cs typeface="Arial" panose="020B0604020202020204" pitchFamily="34" charset="0"/>
            </a:endParaRPr>
          </a:p>
        </p:txBody>
      </p:sp>
      <p:cxnSp>
        <p:nvCxnSpPr>
          <p:cNvPr id="15" name="직선 화살표 연결선 14"/>
          <p:cNvCxnSpPr/>
          <p:nvPr/>
        </p:nvCxnSpPr>
        <p:spPr>
          <a:xfrm>
            <a:off x="7508071" y="5975969"/>
            <a:ext cx="581575" cy="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053692" y="5843648"/>
            <a:ext cx="1284893" cy="307777"/>
          </a:xfrm>
          <a:prstGeom prst="rect">
            <a:avLst/>
          </a:prstGeom>
          <a:noFill/>
        </p:spPr>
        <p:txBody>
          <a:bodyPr wrap="square" rtlCol="0">
            <a:spAutoFit/>
          </a:bodyPr>
          <a:lstStyle/>
          <a:p>
            <a:r>
              <a:rPr lang="en-US" altLang="ko-KR" sz="1400" b="1" dirty="0" smtClean="0">
                <a:latin typeface="Arial" panose="020B0604020202020204" pitchFamily="34" charset="0"/>
                <a:cs typeface="Arial" panose="020B0604020202020204" pitchFamily="34" charset="0"/>
              </a:rPr>
              <a:t>Packet</a:t>
            </a:r>
            <a:r>
              <a:rPr lang="ko-KR" altLang="en-US" sz="1400" b="1" dirty="0" smtClean="0">
                <a:latin typeface="Arial" panose="020B0604020202020204" pitchFamily="34" charset="0"/>
                <a:cs typeface="Arial" panose="020B0604020202020204" pitchFamily="34" charset="0"/>
              </a:rPr>
              <a:t> </a:t>
            </a:r>
            <a:r>
              <a:rPr lang="en-US" altLang="ko-KR" sz="1400" b="1" dirty="0" smtClean="0">
                <a:latin typeface="Arial" panose="020B0604020202020204" pitchFamily="34" charset="0"/>
                <a:cs typeface="Arial" panose="020B0604020202020204" pitchFamily="34" charset="0"/>
              </a:rPr>
              <a:t>Out</a:t>
            </a:r>
            <a:endParaRPr lang="ko-KR" altLang="en-US" sz="1400" b="1" dirty="0">
              <a:latin typeface="Arial" panose="020B0604020202020204" pitchFamily="34" charset="0"/>
              <a:cs typeface="Arial" panose="020B0604020202020204" pitchFamily="34" charset="0"/>
            </a:endParaRPr>
          </a:p>
        </p:txBody>
      </p:sp>
      <p:cxnSp>
        <p:nvCxnSpPr>
          <p:cNvPr id="26" name="직선 화살표 연결선 25"/>
          <p:cNvCxnSpPr/>
          <p:nvPr/>
        </p:nvCxnSpPr>
        <p:spPr>
          <a:xfrm>
            <a:off x="3486464" y="5975969"/>
            <a:ext cx="581575" cy="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직선 화살표 연결선 26"/>
          <p:cNvCxnSpPr/>
          <p:nvPr/>
        </p:nvCxnSpPr>
        <p:spPr>
          <a:xfrm>
            <a:off x="4785863" y="5969348"/>
            <a:ext cx="581575" cy="0"/>
          </a:xfrm>
          <a:prstGeom prst="straightConnector1">
            <a:avLst/>
          </a:prstGeom>
          <a:ln w="571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77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000" dirty="0" smtClean="0"/>
              <a:t>Packet Processing Flowchart in OF Switch</a:t>
            </a:r>
            <a:endParaRPr lang="ko-KR" altLang="en-US" sz="3000" dirty="0"/>
          </a:p>
        </p:txBody>
      </p:sp>
      <p:sp>
        <p:nvSpPr>
          <p:cNvPr id="4" name="직사각형 3"/>
          <p:cNvSpPr/>
          <p:nvPr/>
        </p:nvSpPr>
        <p:spPr>
          <a:xfrm>
            <a:off x="467834" y="669846"/>
            <a:ext cx="893135" cy="318977"/>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Packet In</a:t>
            </a:r>
            <a:endParaRPr lang="ko-KR" altLang="en-US" sz="1200" dirty="0">
              <a:latin typeface="Arial" panose="020B0604020202020204" pitchFamily="34" charset="0"/>
              <a:cs typeface="Arial" panose="020B0604020202020204" pitchFamily="34" charset="0"/>
            </a:endParaRPr>
          </a:p>
        </p:txBody>
      </p:sp>
      <p:sp>
        <p:nvSpPr>
          <p:cNvPr id="5" name="직사각형 4"/>
          <p:cNvSpPr/>
          <p:nvPr/>
        </p:nvSpPr>
        <p:spPr>
          <a:xfrm>
            <a:off x="7532745" y="6277984"/>
            <a:ext cx="1038447" cy="318977"/>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Packet Out</a:t>
            </a:r>
            <a:endParaRPr lang="ko-KR" altLang="en-US" sz="1200" dirty="0">
              <a:latin typeface="Arial" panose="020B0604020202020204" pitchFamily="34" charset="0"/>
              <a:cs typeface="Arial" panose="020B0604020202020204" pitchFamily="34" charset="0"/>
            </a:endParaRPr>
          </a:p>
        </p:txBody>
      </p:sp>
      <p:sp>
        <p:nvSpPr>
          <p:cNvPr id="6" name="순서도: 판단 5"/>
          <p:cNvSpPr/>
          <p:nvPr/>
        </p:nvSpPr>
        <p:spPr>
          <a:xfrm>
            <a:off x="148856" y="1205510"/>
            <a:ext cx="1531089" cy="736204"/>
          </a:xfrm>
          <a:prstGeom prst="flowChartDecisi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Match in table n?</a:t>
            </a:r>
            <a:endParaRPr lang="ko-KR" altLang="en-US" sz="1200" dirty="0">
              <a:latin typeface="Arial" panose="020B0604020202020204" pitchFamily="34" charset="0"/>
              <a:cs typeface="Arial" panose="020B0604020202020204" pitchFamily="34" charset="0"/>
            </a:endParaRPr>
          </a:p>
        </p:txBody>
      </p:sp>
      <p:sp>
        <p:nvSpPr>
          <p:cNvPr id="7" name="순서도: 판단 6"/>
          <p:cNvSpPr/>
          <p:nvPr/>
        </p:nvSpPr>
        <p:spPr>
          <a:xfrm>
            <a:off x="0" y="2147767"/>
            <a:ext cx="1828804" cy="736204"/>
          </a:xfrm>
          <a:prstGeom prst="flowChartDecisi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Table-miss flow entry exists?</a:t>
            </a:r>
            <a:endParaRPr lang="ko-KR" altLang="en-US" sz="1200" dirty="0">
              <a:latin typeface="Arial" panose="020B0604020202020204" pitchFamily="34" charset="0"/>
              <a:cs typeface="Arial" panose="020B0604020202020204" pitchFamily="34" charset="0"/>
            </a:endParaRPr>
          </a:p>
        </p:txBody>
      </p:sp>
      <p:sp>
        <p:nvSpPr>
          <p:cNvPr id="8" name="순서도: 판단 7"/>
          <p:cNvSpPr/>
          <p:nvPr/>
        </p:nvSpPr>
        <p:spPr>
          <a:xfrm>
            <a:off x="3863114" y="1205510"/>
            <a:ext cx="1531089" cy="736204"/>
          </a:xfrm>
          <a:prstGeom prst="flowChartDecisi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err="1" smtClean="0">
                <a:latin typeface="Arial" panose="020B0604020202020204" pitchFamily="34" charset="0"/>
                <a:cs typeface="Arial" panose="020B0604020202020204" pitchFamily="34" charset="0"/>
              </a:rPr>
              <a:t>Goto</a:t>
            </a:r>
            <a:r>
              <a:rPr lang="en-US" altLang="ko-KR" sz="1200" dirty="0" smtClean="0">
                <a:latin typeface="Arial" panose="020B0604020202020204" pitchFamily="34" charset="0"/>
                <a:cs typeface="Arial" panose="020B0604020202020204" pitchFamily="34" charset="0"/>
              </a:rPr>
              <a:t>-Table n?</a:t>
            </a:r>
            <a:endParaRPr lang="ko-KR" altLang="en-US" sz="1200" dirty="0">
              <a:latin typeface="Arial" panose="020B0604020202020204" pitchFamily="34" charset="0"/>
              <a:cs typeface="Arial" panose="020B0604020202020204" pitchFamily="34" charset="0"/>
            </a:endParaRPr>
          </a:p>
        </p:txBody>
      </p:sp>
      <p:sp>
        <p:nvSpPr>
          <p:cNvPr id="9" name="순서도: 판단 8"/>
          <p:cNvSpPr/>
          <p:nvPr/>
        </p:nvSpPr>
        <p:spPr>
          <a:xfrm>
            <a:off x="7616322" y="1018827"/>
            <a:ext cx="1531089" cy="736204"/>
          </a:xfrm>
          <a:prstGeom prst="flowChartDecisi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Group action?</a:t>
            </a:r>
            <a:endParaRPr lang="ko-KR" altLang="en-US" sz="1200" dirty="0">
              <a:latin typeface="Arial" panose="020B0604020202020204" pitchFamily="34" charset="0"/>
              <a:cs typeface="Arial" panose="020B0604020202020204" pitchFamily="34" charset="0"/>
            </a:endParaRPr>
          </a:p>
        </p:txBody>
      </p:sp>
      <p:sp>
        <p:nvSpPr>
          <p:cNvPr id="10" name="순서도: 판단 9"/>
          <p:cNvSpPr/>
          <p:nvPr/>
        </p:nvSpPr>
        <p:spPr>
          <a:xfrm>
            <a:off x="7612911" y="1967279"/>
            <a:ext cx="1531089" cy="736204"/>
          </a:xfrm>
          <a:prstGeom prst="flowChartDecisi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Output action?</a:t>
            </a:r>
            <a:endParaRPr lang="ko-KR" altLang="en-US" sz="1200" dirty="0">
              <a:latin typeface="Arial" panose="020B0604020202020204" pitchFamily="34" charset="0"/>
              <a:cs typeface="Arial" panose="020B0604020202020204" pitchFamily="34" charset="0"/>
            </a:endParaRPr>
          </a:p>
        </p:txBody>
      </p:sp>
      <p:sp>
        <p:nvSpPr>
          <p:cNvPr id="11" name="순서도: 판단 10"/>
          <p:cNvSpPr/>
          <p:nvPr/>
        </p:nvSpPr>
        <p:spPr>
          <a:xfrm>
            <a:off x="5467791" y="2607787"/>
            <a:ext cx="1885508" cy="736204"/>
          </a:xfrm>
          <a:prstGeom prst="flowChartDecisi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Switch </a:t>
            </a:r>
            <a:br>
              <a:rPr lang="en-US" altLang="ko-KR" sz="1200" dirty="0" smtClean="0">
                <a:latin typeface="Arial" panose="020B0604020202020204" pitchFamily="34" charset="0"/>
                <a:cs typeface="Arial" panose="020B0604020202020204" pitchFamily="34" charset="0"/>
              </a:rPr>
            </a:br>
            <a:r>
              <a:rPr lang="en-US" altLang="ko-KR" sz="1200" dirty="0" smtClean="0">
                <a:latin typeface="Arial" panose="020B0604020202020204" pitchFamily="34" charset="0"/>
                <a:cs typeface="Arial" panose="020B0604020202020204" pitchFamily="34" charset="0"/>
              </a:rPr>
              <a:t>has egress tables?</a:t>
            </a:r>
            <a:endParaRPr lang="ko-KR" altLang="en-US" sz="1200" dirty="0">
              <a:latin typeface="Arial" panose="020B0604020202020204" pitchFamily="34" charset="0"/>
              <a:cs typeface="Arial" panose="020B0604020202020204" pitchFamily="34" charset="0"/>
            </a:endParaRPr>
          </a:p>
        </p:txBody>
      </p:sp>
      <p:sp>
        <p:nvSpPr>
          <p:cNvPr id="12" name="직사각형 11"/>
          <p:cNvSpPr/>
          <p:nvPr/>
        </p:nvSpPr>
        <p:spPr>
          <a:xfrm>
            <a:off x="7859231" y="2915731"/>
            <a:ext cx="1038447" cy="3189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Drop packet</a:t>
            </a:r>
            <a:endParaRPr lang="ko-KR" altLang="en-US" sz="1200" dirty="0">
              <a:latin typeface="Arial" panose="020B0604020202020204" pitchFamily="34" charset="0"/>
              <a:cs typeface="Arial" panose="020B0604020202020204" pitchFamily="34" charset="0"/>
            </a:endParaRPr>
          </a:p>
        </p:txBody>
      </p:sp>
      <p:sp>
        <p:nvSpPr>
          <p:cNvPr id="14" name="직사각형 13"/>
          <p:cNvSpPr/>
          <p:nvPr/>
        </p:nvSpPr>
        <p:spPr>
          <a:xfrm>
            <a:off x="395176" y="3058128"/>
            <a:ext cx="1038447" cy="3189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Drop packet</a:t>
            </a:r>
            <a:endParaRPr lang="ko-KR" altLang="en-US" sz="1200" dirty="0">
              <a:latin typeface="Arial" panose="020B0604020202020204" pitchFamily="34" charset="0"/>
              <a:cs typeface="Arial" panose="020B0604020202020204" pitchFamily="34" charset="0"/>
            </a:endParaRPr>
          </a:p>
        </p:txBody>
      </p:sp>
      <p:cxnSp>
        <p:nvCxnSpPr>
          <p:cNvPr id="16" name="직선 화살표 연결선 15"/>
          <p:cNvCxnSpPr>
            <a:stCxn id="4" idx="2"/>
            <a:endCxn id="6" idx="0"/>
          </p:cNvCxnSpPr>
          <p:nvPr/>
        </p:nvCxnSpPr>
        <p:spPr>
          <a:xfrm flipH="1">
            <a:off x="914401" y="988823"/>
            <a:ext cx="1" cy="216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a:stCxn id="6" idx="2"/>
            <a:endCxn id="7" idx="0"/>
          </p:cNvCxnSpPr>
          <p:nvPr/>
        </p:nvCxnSpPr>
        <p:spPr>
          <a:xfrm>
            <a:off x="914401" y="1941714"/>
            <a:ext cx="1" cy="20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직선 화살표 연결선 23"/>
          <p:cNvCxnSpPr>
            <a:stCxn id="7" idx="2"/>
            <a:endCxn id="14" idx="0"/>
          </p:cNvCxnSpPr>
          <p:nvPr/>
        </p:nvCxnSpPr>
        <p:spPr>
          <a:xfrm flipH="1">
            <a:off x="914400" y="2883971"/>
            <a:ext cx="2" cy="174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직사각형 26"/>
          <p:cNvSpPr/>
          <p:nvPr/>
        </p:nvSpPr>
        <p:spPr>
          <a:xfrm>
            <a:off x="1906767" y="903492"/>
            <a:ext cx="1722474" cy="13402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altLang="ko-KR" sz="1000" b="1" dirty="0" smtClean="0">
                <a:solidFill>
                  <a:srgbClr val="FFFF00"/>
                </a:solidFill>
                <a:latin typeface="Arial" panose="020B0604020202020204" pitchFamily="34" charset="0"/>
                <a:cs typeface="Arial" panose="020B0604020202020204" pitchFamily="34" charset="0"/>
              </a:rPr>
              <a:t>Update counters</a:t>
            </a:r>
          </a:p>
          <a:p>
            <a:r>
              <a:rPr lang="en-US" altLang="ko-KR" sz="1000" b="1" dirty="0" smtClean="0">
                <a:solidFill>
                  <a:srgbClr val="FFFF00"/>
                </a:solidFill>
                <a:latin typeface="Arial" panose="020B0604020202020204" pitchFamily="34" charset="0"/>
                <a:cs typeface="Arial" panose="020B0604020202020204" pitchFamily="34" charset="0"/>
              </a:rPr>
              <a:t>Execute instruction set:</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action set</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packet headers</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match set fields</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pipeline fields</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As needed, clone packet to egress</a:t>
            </a:r>
            <a:endParaRPr lang="ko-KR" altLang="en-US" sz="1000" dirty="0">
              <a:latin typeface="Arial" panose="020B0604020202020204" pitchFamily="34" charset="0"/>
              <a:cs typeface="Arial" panose="020B0604020202020204" pitchFamily="34" charset="0"/>
            </a:endParaRPr>
          </a:p>
        </p:txBody>
      </p:sp>
      <p:cxnSp>
        <p:nvCxnSpPr>
          <p:cNvPr id="28" name="직선 화살표 연결선 27"/>
          <p:cNvCxnSpPr>
            <a:stCxn id="6" idx="3"/>
            <a:endCxn id="27" idx="1"/>
          </p:cNvCxnSpPr>
          <p:nvPr/>
        </p:nvCxnSpPr>
        <p:spPr>
          <a:xfrm>
            <a:off x="1679945" y="1573612"/>
            <a:ext cx="2268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꺾인 연결선 31"/>
          <p:cNvCxnSpPr>
            <a:stCxn id="7" idx="3"/>
            <a:endCxn id="27" idx="2"/>
          </p:cNvCxnSpPr>
          <p:nvPr/>
        </p:nvCxnSpPr>
        <p:spPr>
          <a:xfrm flipV="1">
            <a:off x="1828804" y="2243732"/>
            <a:ext cx="939200" cy="2721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직사각형 32"/>
          <p:cNvSpPr/>
          <p:nvPr/>
        </p:nvSpPr>
        <p:spPr>
          <a:xfrm>
            <a:off x="5628076" y="1199588"/>
            <a:ext cx="1722474" cy="7407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altLang="ko-KR" sz="1000" b="1" dirty="0" smtClean="0">
                <a:solidFill>
                  <a:srgbClr val="FFFF00"/>
                </a:solidFill>
                <a:latin typeface="Arial" panose="020B0604020202020204" pitchFamily="34" charset="0"/>
                <a:cs typeface="Arial" panose="020B0604020202020204" pitchFamily="34" charset="0"/>
              </a:rPr>
              <a:t>Execute action set:</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packet headers</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match set fields</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pipeline fields</a:t>
            </a:r>
          </a:p>
        </p:txBody>
      </p:sp>
      <p:cxnSp>
        <p:nvCxnSpPr>
          <p:cNvPr id="34" name="직선 화살표 연결선 33"/>
          <p:cNvCxnSpPr>
            <a:stCxn id="27" idx="3"/>
            <a:endCxn id="8" idx="1"/>
          </p:cNvCxnSpPr>
          <p:nvPr/>
        </p:nvCxnSpPr>
        <p:spPr>
          <a:xfrm>
            <a:off x="3629241" y="1573612"/>
            <a:ext cx="2338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a:stCxn id="8" idx="3"/>
            <a:endCxn id="33" idx="1"/>
          </p:cNvCxnSpPr>
          <p:nvPr/>
        </p:nvCxnSpPr>
        <p:spPr>
          <a:xfrm flipV="1">
            <a:off x="5394203" y="1569978"/>
            <a:ext cx="233873" cy="3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a:endCxn id="9" idx="1"/>
          </p:cNvCxnSpPr>
          <p:nvPr/>
        </p:nvCxnSpPr>
        <p:spPr>
          <a:xfrm>
            <a:off x="7350550" y="1386929"/>
            <a:ext cx="2657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꺾인 연결선 43"/>
          <p:cNvCxnSpPr>
            <a:stCxn id="9" idx="0"/>
            <a:endCxn id="33" idx="0"/>
          </p:cNvCxnSpPr>
          <p:nvPr/>
        </p:nvCxnSpPr>
        <p:spPr>
          <a:xfrm rot="16200000" flipH="1" flipV="1">
            <a:off x="7345209" y="162930"/>
            <a:ext cx="180761" cy="1892554"/>
          </a:xfrm>
          <a:prstGeom prst="bentConnector3">
            <a:avLst>
              <a:gd name="adj1" fmla="val -12646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직선 화살표 연결선 46"/>
          <p:cNvCxnSpPr>
            <a:stCxn id="9" idx="2"/>
            <a:endCxn id="10" idx="0"/>
          </p:cNvCxnSpPr>
          <p:nvPr/>
        </p:nvCxnSpPr>
        <p:spPr>
          <a:xfrm flipH="1">
            <a:off x="8378456" y="1755031"/>
            <a:ext cx="3411" cy="212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직선 화살표 연결선 49"/>
          <p:cNvCxnSpPr>
            <a:stCxn id="10" idx="2"/>
            <a:endCxn id="12" idx="0"/>
          </p:cNvCxnSpPr>
          <p:nvPr/>
        </p:nvCxnSpPr>
        <p:spPr>
          <a:xfrm flipH="1">
            <a:off x="8378455" y="2703483"/>
            <a:ext cx="1" cy="212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꺾인 연결선 52"/>
          <p:cNvCxnSpPr>
            <a:stCxn id="10" idx="1"/>
            <a:endCxn id="11" idx="0"/>
          </p:cNvCxnSpPr>
          <p:nvPr/>
        </p:nvCxnSpPr>
        <p:spPr>
          <a:xfrm rot="10800000" flipV="1">
            <a:off x="6410545" y="2335381"/>
            <a:ext cx="1202366" cy="2724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직선 연결선 56"/>
          <p:cNvCxnSpPr/>
          <p:nvPr/>
        </p:nvCxnSpPr>
        <p:spPr>
          <a:xfrm>
            <a:off x="74428" y="3551270"/>
            <a:ext cx="8973879"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062215" y="2702548"/>
            <a:ext cx="435056"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Yes</a:t>
            </a:r>
            <a:endParaRPr lang="ko-KR" altLang="en-US" sz="1200" dirty="0">
              <a:latin typeface="Arial" panose="020B0604020202020204" pitchFamily="34" charset="0"/>
              <a:cs typeface="Arial" panose="020B0604020202020204" pitchFamily="34" charset="0"/>
            </a:endParaRPr>
          </a:p>
        </p:txBody>
      </p:sp>
      <p:sp>
        <p:nvSpPr>
          <p:cNvPr id="59" name="TextBox 58"/>
          <p:cNvSpPr txBox="1"/>
          <p:nvPr/>
        </p:nvSpPr>
        <p:spPr>
          <a:xfrm>
            <a:off x="1510661" y="1300455"/>
            <a:ext cx="435056"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Yes</a:t>
            </a:r>
            <a:endParaRPr lang="ko-KR" altLang="en-US" sz="1200" dirty="0">
              <a:latin typeface="Arial" panose="020B0604020202020204" pitchFamily="34" charset="0"/>
              <a:cs typeface="Arial" panose="020B0604020202020204" pitchFamily="34" charset="0"/>
            </a:endParaRPr>
          </a:p>
        </p:txBody>
      </p:sp>
      <p:sp>
        <p:nvSpPr>
          <p:cNvPr id="60" name="TextBox 59"/>
          <p:cNvSpPr txBox="1"/>
          <p:nvPr/>
        </p:nvSpPr>
        <p:spPr>
          <a:xfrm>
            <a:off x="1728189" y="2239611"/>
            <a:ext cx="435056"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Yes</a:t>
            </a:r>
            <a:endParaRPr lang="ko-KR" altLang="en-US" sz="1200" dirty="0">
              <a:latin typeface="Arial" panose="020B0604020202020204" pitchFamily="34" charset="0"/>
              <a:cs typeface="Arial" panose="020B0604020202020204" pitchFamily="34" charset="0"/>
            </a:endParaRPr>
          </a:p>
        </p:txBody>
      </p:sp>
      <p:sp>
        <p:nvSpPr>
          <p:cNvPr id="61" name="TextBox 60"/>
          <p:cNvSpPr txBox="1"/>
          <p:nvPr/>
        </p:nvSpPr>
        <p:spPr>
          <a:xfrm>
            <a:off x="4279300" y="915861"/>
            <a:ext cx="435056"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Yes</a:t>
            </a:r>
            <a:endParaRPr lang="ko-KR" altLang="en-US" sz="1200" dirty="0">
              <a:latin typeface="Arial" panose="020B0604020202020204" pitchFamily="34" charset="0"/>
              <a:cs typeface="Arial" panose="020B0604020202020204" pitchFamily="34" charset="0"/>
            </a:endParaRPr>
          </a:p>
        </p:txBody>
      </p:sp>
      <p:sp>
        <p:nvSpPr>
          <p:cNvPr id="68" name="자유형 67"/>
          <p:cNvSpPr/>
          <p:nvPr/>
        </p:nvSpPr>
        <p:spPr>
          <a:xfrm>
            <a:off x="925033" y="754909"/>
            <a:ext cx="3875218" cy="425302"/>
          </a:xfrm>
          <a:custGeom>
            <a:avLst/>
            <a:gdLst>
              <a:gd name="connsiteX0" fmla="*/ 3700130 w 3875218"/>
              <a:gd name="connsiteY0" fmla="*/ 425302 h 425302"/>
              <a:gd name="connsiteX1" fmla="*/ 3678865 w 3875218"/>
              <a:gd name="connsiteY1" fmla="*/ 74428 h 425302"/>
              <a:gd name="connsiteX2" fmla="*/ 1711841 w 3875218"/>
              <a:gd name="connsiteY2" fmla="*/ 0 h 425302"/>
              <a:gd name="connsiteX3" fmla="*/ 723014 w 3875218"/>
              <a:gd name="connsiteY3" fmla="*/ 74428 h 425302"/>
              <a:gd name="connsiteX4" fmla="*/ 595423 w 3875218"/>
              <a:gd name="connsiteY4" fmla="*/ 372140 h 425302"/>
              <a:gd name="connsiteX5" fmla="*/ 0 w 3875218"/>
              <a:gd name="connsiteY5" fmla="*/ 318977 h 42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218" h="425302">
                <a:moveTo>
                  <a:pt x="3700130" y="425302"/>
                </a:moveTo>
                <a:cubicBezTo>
                  <a:pt x="3855188" y="285307"/>
                  <a:pt x="4010246" y="145312"/>
                  <a:pt x="3678865" y="74428"/>
                </a:cubicBezTo>
                <a:cubicBezTo>
                  <a:pt x="3347484" y="3544"/>
                  <a:pt x="2204483" y="0"/>
                  <a:pt x="1711841" y="0"/>
                </a:cubicBezTo>
                <a:cubicBezTo>
                  <a:pt x="1219199" y="0"/>
                  <a:pt x="909084" y="12405"/>
                  <a:pt x="723014" y="74428"/>
                </a:cubicBezTo>
                <a:cubicBezTo>
                  <a:pt x="536944" y="136451"/>
                  <a:pt x="715925" y="331382"/>
                  <a:pt x="595423" y="372140"/>
                </a:cubicBezTo>
                <a:cubicBezTo>
                  <a:pt x="474921" y="412898"/>
                  <a:pt x="237460" y="365937"/>
                  <a:pt x="0" y="318977"/>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9" name="TextBox 68"/>
          <p:cNvSpPr txBox="1"/>
          <p:nvPr/>
        </p:nvSpPr>
        <p:spPr>
          <a:xfrm>
            <a:off x="7954219" y="780264"/>
            <a:ext cx="435056"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Yes</a:t>
            </a:r>
            <a:endParaRPr lang="ko-KR" altLang="en-US" sz="1200" dirty="0">
              <a:latin typeface="Arial" panose="020B0604020202020204" pitchFamily="34" charset="0"/>
              <a:cs typeface="Arial" panose="020B0604020202020204" pitchFamily="34" charset="0"/>
            </a:endParaRPr>
          </a:p>
        </p:txBody>
      </p:sp>
      <p:sp>
        <p:nvSpPr>
          <p:cNvPr id="70" name="TextBox 69"/>
          <p:cNvSpPr txBox="1"/>
          <p:nvPr/>
        </p:nvSpPr>
        <p:spPr>
          <a:xfrm>
            <a:off x="7224412" y="2060679"/>
            <a:ext cx="435056"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Yes</a:t>
            </a:r>
            <a:endParaRPr lang="ko-KR" altLang="en-US" sz="1200" dirty="0">
              <a:latin typeface="Arial" panose="020B0604020202020204" pitchFamily="34" charset="0"/>
              <a:cs typeface="Arial" panose="020B0604020202020204" pitchFamily="34" charset="0"/>
            </a:endParaRPr>
          </a:p>
        </p:txBody>
      </p:sp>
      <p:sp>
        <p:nvSpPr>
          <p:cNvPr id="71" name="TextBox 70"/>
          <p:cNvSpPr txBox="1"/>
          <p:nvPr/>
        </p:nvSpPr>
        <p:spPr>
          <a:xfrm>
            <a:off x="890850" y="1885440"/>
            <a:ext cx="380232"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No</a:t>
            </a:r>
            <a:endParaRPr lang="ko-KR" altLang="en-US" sz="1200" dirty="0">
              <a:latin typeface="Arial" panose="020B0604020202020204" pitchFamily="34" charset="0"/>
              <a:cs typeface="Arial" panose="020B0604020202020204" pitchFamily="34" charset="0"/>
            </a:endParaRPr>
          </a:p>
        </p:txBody>
      </p:sp>
      <p:sp>
        <p:nvSpPr>
          <p:cNvPr id="72" name="TextBox 71"/>
          <p:cNvSpPr txBox="1"/>
          <p:nvPr/>
        </p:nvSpPr>
        <p:spPr>
          <a:xfrm>
            <a:off x="895659" y="2814793"/>
            <a:ext cx="380232"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No</a:t>
            </a:r>
            <a:endParaRPr lang="ko-KR" altLang="en-US" sz="1200" dirty="0">
              <a:latin typeface="Arial" panose="020B0604020202020204" pitchFamily="34" charset="0"/>
              <a:cs typeface="Arial" panose="020B0604020202020204" pitchFamily="34" charset="0"/>
            </a:endParaRPr>
          </a:p>
        </p:txBody>
      </p:sp>
      <p:sp>
        <p:nvSpPr>
          <p:cNvPr id="73" name="TextBox 72"/>
          <p:cNvSpPr txBox="1"/>
          <p:nvPr/>
        </p:nvSpPr>
        <p:spPr>
          <a:xfrm>
            <a:off x="5279743" y="1316836"/>
            <a:ext cx="380232"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No</a:t>
            </a:r>
            <a:endParaRPr lang="ko-KR" altLang="en-US" sz="1200" dirty="0">
              <a:latin typeface="Arial" panose="020B0604020202020204" pitchFamily="34" charset="0"/>
              <a:cs typeface="Arial" panose="020B0604020202020204" pitchFamily="34" charset="0"/>
            </a:endParaRPr>
          </a:p>
        </p:txBody>
      </p:sp>
      <p:sp>
        <p:nvSpPr>
          <p:cNvPr id="74" name="TextBox 73"/>
          <p:cNvSpPr txBox="1"/>
          <p:nvPr/>
        </p:nvSpPr>
        <p:spPr>
          <a:xfrm>
            <a:off x="8362800" y="1711491"/>
            <a:ext cx="380232"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No</a:t>
            </a:r>
            <a:endParaRPr lang="ko-KR" altLang="en-US" sz="1200" dirty="0">
              <a:latin typeface="Arial" panose="020B0604020202020204" pitchFamily="34" charset="0"/>
              <a:cs typeface="Arial" panose="020B0604020202020204" pitchFamily="34" charset="0"/>
            </a:endParaRPr>
          </a:p>
        </p:txBody>
      </p:sp>
      <p:sp>
        <p:nvSpPr>
          <p:cNvPr id="75" name="TextBox 74"/>
          <p:cNvSpPr txBox="1"/>
          <p:nvPr/>
        </p:nvSpPr>
        <p:spPr>
          <a:xfrm>
            <a:off x="8388217" y="2642718"/>
            <a:ext cx="380232"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No</a:t>
            </a:r>
            <a:endParaRPr lang="ko-KR" altLang="en-US" sz="1200" dirty="0">
              <a:latin typeface="Arial" panose="020B0604020202020204" pitchFamily="34" charset="0"/>
              <a:cs typeface="Arial" panose="020B0604020202020204" pitchFamily="34" charset="0"/>
            </a:endParaRPr>
          </a:p>
        </p:txBody>
      </p:sp>
      <p:sp>
        <p:nvSpPr>
          <p:cNvPr id="76" name="TextBox 75"/>
          <p:cNvSpPr txBox="1"/>
          <p:nvPr/>
        </p:nvSpPr>
        <p:spPr>
          <a:xfrm>
            <a:off x="8474077" y="3266238"/>
            <a:ext cx="731290" cy="276999"/>
          </a:xfrm>
          <a:prstGeom prst="rect">
            <a:avLst/>
          </a:prstGeom>
          <a:noFill/>
        </p:spPr>
        <p:txBody>
          <a:bodyPr wrap="none" rtlCol="0">
            <a:spAutoFit/>
          </a:bodyPr>
          <a:lstStyle/>
          <a:p>
            <a:r>
              <a:rPr lang="en-US" altLang="ko-KR" sz="1200" b="1" dirty="0" smtClean="0">
                <a:solidFill>
                  <a:srgbClr val="FF0000"/>
                </a:solidFill>
                <a:latin typeface="Arial" panose="020B0604020202020204" pitchFamily="34" charset="0"/>
                <a:cs typeface="Arial" panose="020B0604020202020204" pitchFamily="34" charset="0"/>
              </a:rPr>
              <a:t>Ingress</a:t>
            </a:r>
            <a:endParaRPr lang="ko-KR" altLang="en-US" sz="1200" b="1" dirty="0">
              <a:solidFill>
                <a:srgbClr val="FF0000"/>
              </a:solidFill>
              <a:latin typeface="Arial" panose="020B0604020202020204" pitchFamily="34" charset="0"/>
              <a:cs typeface="Arial" panose="020B0604020202020204" pitchFamily="34" charset="0"/>
            </a:endParaRPr>
          </a:p>
        </p:txBody>
      </p:sp>
      <p:sp>
        <p:nvSpPr>
          <p:cNvPr id="77" name="TextBox 76"/>
          <p:cNvSpPr txBox="1"/>
          <p:nvPr/>
        </p:nvSpPr>
        <p:spPr>
          <a:xfrm>
            <a:off x="8474077" y="3555038"/>
            <a:ext cx="696024" cy="276999"/>
          </a:xfrm>
          <a:prstGeom prst="rect">
            <a:avLst/>
          </a:prstGeom>
          <a:noFill/>
        </p:spPr>
        <p:txBody>
          <a:bodyPr wrap="none" rtlCol="0">
            <a:spAutoFit/>
          </a:bodyPr>
          <a:lstStyle/>
          <a:p>
            <a:r>
              <a:rPr lang="en-US" altLang="ko-KR" sz="1200" b="1" dirty="0">
                <a:solidFill>
                  <a:srgbClr val="FF0000"/>
                </a:solidFill>
                <a:latin typeface="Arial" panose="020B0604020202020204" pitchFamily="34" charset="0"/>
                <a:cs typeface="Arial" panose="020B0604020202020204" pitchFamily="34" charset="0"/>
              </a:rPr>
              <a:t>E</a:t>
            </a:r>
            <a:r>
              <a:rPr lang="en-US" altLang="ko-KR" sz="1200" b="1" dirty="0" smtClean="0">
                <a:solidFill>
                  <a:srgbClr val="FF0000"/>
                </a:solidFill>
                <a:latin typeface="Arial" panose="020B0604020202020204" pitchFamily="34" charset="0"/>
                <a:cs typeface="Arial" panose="020B0604020202020204" pitchFamily="34" charset="0"/>
              </a:rPr>
              <a:t>gress</a:t>
            </a:r>
            <a:endParaRPr lang="ko-KR" altLang="en-US" sz="1200" b="1" dirty="0">
              <a:solidFill>
                <a:srgbClr val="FF0000"/>
              </a:solidFill>
              <a:latin typeface="Arial" panose="020B0604020202020204" pitchFamily="34" charset="0"/>
              <a:cs typeface="Arial" panose="020B0604020202020204" pitchFamily="34" charset="0"/>
            </a:endParaRPr>
          </a:p>
        </p:txBody>
      </p:sp>
      <p:sp>
        <p:nvSpPr>
          <p:cNvPr id="78" name="직사각형 77"/>
          <p:cNvSpPr/>
          <p:nvPr/>
        </p:nvSpPr>
        <p:spPr>
          <a:xfrm>
            <a:off x="138145" y="3621095"/>
            <a:ext cx="1807576" cy="5696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altLang="ko-KR" sz="1000" b="1" dirty="0" smtClean="0">
                <a:solidFill>
                  <a:srgbClr val="FFFF00"/>
                </a:solidFill>
                <a:latin typeface="Arial" panose="020B0604020202020204" pitchFamily="34" charset="0"/>
                <a:cs typeface="Arial" panose="020B0604020202020204" pitchFamily="34" charset="0"/>
              </a:rPr>
              <a:t>Start egress processing:</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Action set = {output port}</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Start at first egress table</a:t>
            </a:r>
          </a:p>
        </p:txBody>
      </p:sp>
      <p:sp>
        <p:nvSpPr>
          <p:cNvPr id="82" name="순서도: 판단 81"/>
          <p:cNvSpPr/>
          <p:nvPr/>
        </p:nvSpPr>
        <p:spPr>
          <a:xfrm>
            <a:off x="136517" y="4416748"/>
            <a:ext cx="1531089" cy="736204"/>
          </a:xfrm>
          <a:prstGeom prst="flowChartDecisi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Match in table n?</a:t>
            </a:r>
            <a:endParaRPr lang="ko-KR" altLang="en-US" sz="1200" dirty="0">
              <a:latin typeface="Arial" panose="020B0604020202020204" pitchFamily="34" charset="0"/>
              <a:cs typeface="Arial" panose="020B0604020202020204" pitchFamily="34" charset="0"/>
            </a:endParaRPr>
          </a:p>
        </p:txBody>
      </p:sp>
      <p:sp>
        <p:nvSpPr>
          <p:cNvPr id="83" name="순서도: 판단 82"/>
          <p:cNvSpPr/>
          <p:nvPr/>
        </p:nvSpPr>
        <p:spPr>
          <a:xfrm>
            <a:off x="-12339" y="5359005"/>
            <a:ext cx="1828804" cy="736204"/>
          </a:xfrm>
          <a:prstGeom prst="flowChartDecisi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Table-miss flow entry exists?</a:t>
            </a:r>
            <a:endParaRPr lang="ko-KR" altLang="en-US" sz="1200" dirty="0">
              <a:latin typeface="Arial" panose="020B0604020202020204" pitchFamily="34" charset="0"/>
              <a:cs typeface="Arial" panose="020B0604020202020204" pitchFamily="34" charset="0"/>
            </a:endParaRPr>
          </a:p>
        </p:txBody>
      </p:sp>
      <p:sp>
        <p:nvSpPr>
          <p:cNvPr id="84" name="순서도: 판단 83"/>
          <p:cNvSpPr/>
          <p:nvPr/>
        </p:nvSpPr>
        <p:spPr>
          <a:xfrm>
            <a:off x="5024527" y="4416748"/>
            <a:ext cx="1531089" cy="736204"/>
          </a:xfrm>
          <a:prstGeom prst="flowChartDecisi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err="1" smtClean="0">
                <a:latin typeface="Arial" panose="020B0604020202020204" pitchFamily="34" charset="0"/>
                <a:cs typeface="Arial" panose="020B0604020202020204" pitchFamily="34" charset="0"/>
              </a:rPr>
              <a:t>Goto</a:t>
            </a:r>
            <a:r>
              <a:rPr lang="en-US" altLang="ko-KR" sz="1200" dirty="0" smtClean="0">
                <a:latin typeface="Arial" panose="020B0604020202020204" pitchFamily="34" charset="0"/>
                <a:cs typeface="Arial" panose="020B0604020202020204" pitchFamily="34" charset="0"/>
              </a:rPr>
              <a:t>-Table n?</a:t>
            </a:r>
            <a:endParaRPr lang="ko-KR" altLang="en-US" sz="1200" dirty="0">
              <a:latin typeface="Arial" panose="020B0604020202020204" pitchFamily="34" charset="0"/>
              <a:cs typeface="Arial" panose="020B0604020202020204" pitchFamily="34" charset="0"/>
            </a:endParaRPr>
          </a:p>
        </p:txBody>
      </p:sp>
      <p:sp>
        <p:nvSpPr>
          <p:cNvPr id="86" name="순서도: 판단 85"/>
          <p:cNvSpPr/>
          <p:nvPr/>
        </p:nvSpPr>
        <p:spPr>
          <a:xfrm>
            <a:off x="7284251" y="5333744"/>
            <a:ext cx="1531089" cy="736204"/>
          </a:xfrm>
          <a:prstGeom prst="flowChartDecisi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Output action?</a:t>
            </a:r>
            <a:endParaRPr lang="ko-KR" altLang="en-US" sz="1200" dirty="0">
              <a:latin typeface="Arial" panose="020B0604020202020204" pitchFamily="34" charset="0"/>
              <a:cs typeface="Arial" panose="020B0604020202020204" pitchFamily="34" charset="0"/>
            </a:endParaRPr>
          </a:p>
        </p:txBody>
      </p:sp>
      <p:sp>
        <p:nvSpPr>
          <p:cNvPr id="89" name="직사각형 88"/>
          <p:cNvSpPr/>
          <p:nvPr/>
        </p:nvSpPr>
        <p:spPr>
          <a:xfrm>
            <a:off x="382837" y="6269366"/>
            <a:ext cx="1038447" cy="3189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Drop packet</a:t>
            </a:r>
            <a:endParaRPr lang="ko-KR" altLang="en-US" sz="1200" dirty="0">
              <a:latin typeface="Arial" panose="020B0604020202020204" pitchFamily="34" charset="0"/>
              <a:cs typeface="Arial" panose="020B0604020202020204" pitchFamily="34" charset="0"/>
            </a:endParaRPr>
          </a:p>
        </p:txBody>
      </p:sp>
      <p:cxnSp>
        <p:nvCxnSpPr>
          <p:cNvPr id="90" name="직선 화살표 연결선 89"/>
          <p:cNvCxnSpPr>
            <a:endCxn id="82" idx="0"/>
          </p:cNvCxnSpPr>
          <p:nvPr/>
        </p:nvCxnSpPr>
        <p:spPr>
          <a:xfrm flipH="1">
            <a:off x="902062" y="4200061"/>
            <a:ext cx="1" cy="216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직선 화살표 연결선 90"/>
          <p:cNvCxnSpPr>
            <a:stCxn id="82" idx="2"/>
            <a:endCxn id="83" idx="0"/>
          </p:cNvCxnSpPr>
          <p:nvPr/>
        </p:nvCxnSpPr>
        <p:spPr>
          <a:xfrm>
            <a:off x="902062" y="5152952"/>
            <a:ext cx="1" cy="2060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직선 화살표 연결선 91"/>
          <p:cNvCxnSpPr>
            <a:stCxn id="83" idx="2"/>
            <a:endCxn id="89" idx="0"/>
          </p:cNvCxnSpPr>
          <p:nvPr/>
        </p:nvCxnSpPr>
        <p:spPr>
          <a:xfrm flipH="1">
            <a:off x="902061" y="6095209"/>
            <a:ext cx="2" cy="174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3" name="직사각형 92"/>
          <p:cNvSpPr/>
          <p:nvPr/>
        </p:nvSpPr>
        <p:spPr>
          <a:xfrm>
            <a:off x="2708115" y="4114730"/>
            <a:ext cx="1722474" cy="13402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altLang="ko-KR" sz="1000" b="1" dirty="0" smtClean="0">
                <a:solidFill>
                  <a:srgbClr val="FFFF00"/>
                </a:solidFill>
                <a:latin typeface="Arial" panose="020B0604020202020204" pitchFamily="34" charset="0"/>
                <a:cs typeface="Arial" panose="020B0604020202020204" pitchFamily="34" charset="0"/>
              </a:rPr>
              <a:t>Update counters</a:t>
            </a:r>
          </a:p>
          <a:p>
            <a:r>
              <a:rPr lang="en-US" altLang="ko-KR" sz="1000" b="1" dirty="0" smtClean="0">
                <a:solidFill>
                  <a:srgbClr val="FFFF00"/>
                </a:solidFill>
                <a:latin typeface="Arial" panose="020B0604020202020204" pitchFamily="34" charset="0"/>
                <a:cs typeface="Arial" panose="020B0604020202020204" pitchFamily="34" charset="0"/>
              </a:rPr>
              <a:t>Execute instruction set:</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action set</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packet headers</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match set fields</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pipeline fields</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As needed, clone packet to egress</a:t>
            </a:r>
            <a:endParaRPr lang="ko-KR" altLang="en-US" sz="1000" dirty="0">
              <a:latin typeface="Arial" panose="020B0604020202020204" pitchFamily="34" charset="0"/>
              <a:cs typeface="Arial" panose="020B0604020202020204" pitchFamily="34" charset="0"/>
            </a:endParaRPr>
          </a:p>
        </p:txBody>
      </p:sp>
      <p:cxnSp>
        <p:nvCxnSpPr>
          <p:cNvPr id="94" name="직선 화살표 연결선 93"/>
          <p:cNvCxnSpPr>
            <a:stCxn id="82" idx="3"/>
            <a:endCxn id="93" idx="1"/>
          </p:cNvCxnSpPr>
          <p:nvPr/>
        </p:nvCxnSpPr>
        <p:spPr>
          <a:xfrm>
            <a:off x="1667606" y="4784850"/>
            <a:ext cx="10405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꺾인 연결선 94"/>
          <p:cNvCxnSpPr>
            <a:stCxn id="83" idx="3"/>
            <a:endCxn id="93" idx="2"/>
          </p:cNvCxnSpPr>
          <p:nvPr/>
        </p:nvCxnSpPr>
        <p:spPr>
          <a:xfrm flipV="1">
            <a:off x="1816465" y="5454970"/>
            <a:ext cx="1752887" cy="27213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직사각형 95"/>
          <p:cNvSpPr/>
          <p:nvPr/>
        </p:nvSpPr>
        <p:spPr>
          <a:xfrm>
            <a:off x="7188559" y="4410826"/>
            <a:ext cx="1722474" cy="74077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altLang="ko-KR" sz="1000" b="1" dirty="0" smtClean="0">
                <a:solidFill>
                  <a:srgbClr val="FFFF00"/>
                </a:solidFill>
                <a:latin typeface="Arial" panose="020B0604020202020204" pitchFamily="34" charset="0"/>
                <a:cs typeface="Arial" panose="020B0604020202020204" pitchFamily="34" charset="0"/>
              </a:rPr>
              <a:t>Execute action set:</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packet headers</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match set fields</a:t>
            </a:r>
          </a:p>
          <a:p>
            <a:pPr marL="171450" indent="-171450">
              <a:buFont typeface="Arial" panose="020B0604020202020204" pitchFamily="34" charset="0"/>
              <a:buChar char="•"/>
            </a:pPr>
            <a:r>
              <a:rPr lang="en-US" altLang="ko-KR" sz="1000" dirty="0" smtClean="0">
                <a:latin typeface="Arial" panose="020B0604020202020204" pitchFamily="34" charset="0"/>
                <a:cs typeface="Arial" panose="020B0604020202020204" pitchFamily="34" charset="0"/>
              </a:rPr>
              <a:t>Update pipeline fields</a:t>
            </a:r>
          </a:p>
        </p:txBody>
      </p:sp>
      <p:cxnSp>
        <p:nvCxnSpPr>
          <p:cNvPr id="97" name="직선 화살표 연결선 96"/>
          <p:cNvCxnSpPr>
            <a:stCxn id="93" idx="3"/>
            <a:endCxn id="84" idx="1"/>
          </p:cNvCxnSpPr>
          <p:nvPr/>
        </p:nvCxnSpPr>
        <p:spPr>
          <a:xfrm>
            <a:off x="4430589" y="4784850"/>
            <a:ext cx="5939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직선 화살표 연결선 97"/>
          <p:cNvCxnSpPr>
            <a:stCxn id="84" idx="3"/>
            <a:endCxn id="96" idx="1"/>
          </p:cNvCxnSpPr>
          <p:nvPr/>
        </p:nvCxnSpPr>
        <p:spPr>
          <a:xfrm flipV="1">
            <a:off x="6555616" y="4781216"/>
            <a:ext cx="632943" cy="3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6938342" y="5424846"/>
            <a:ext cx="380232"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No</a:t>
            </a:r>
            <a:endParaRPr lang="ko-KR" altLang="en-US" sz="1200" dirty="0">
              <a:latin typeface="Arial" panose="020B0604020202020204" pitchFamily="34" charset="0"/>
              <a:cs typeface="Arial" panose="020B0604020202020204" pitchFamily="34" charset="0"/>
            </a:endParaRPr>
          </a:p>
        </p:txBody>
      </p:sp>
      <p:sp>
        <p:nvSpPr>
          <p:cNvPr id="105" name="TextBox 104"/>
          <p:cNvSpPr txBox="1"/>
          <p:nvPr/>
        </p:nvSpPr>
        <p:spPr>
          <a:xfrm>
            <a:off x="1498322" y="4511693"/>
            <a:ext cx="435056"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Yes</a:t>
            </a:r>
            <a:endParaRPr lang="ko-KR" altLang="en-US" sz="1200" dirty="0">
              <a:latin typeface="Arial" panose="020B0604020202020204" pitchFamily="34" charset="0"/>
              <a:cs typeface="Arial" panose="020B0604020202020204" pitchFamily="34" charset="0"/>
            </a:endParaRPr>
          </a:p>
        </p:txBody>
      </p:sp>
      <p:sp>
        <p:nvSpPr>
          <p:cNvPr id="106" name="TextBox 105"/>
          <p:cNvSpPr txBox="1"/>
          <p:nvPr/>
        </p:nvSpPr>
        <p:spPr>
          <a:xfrm>
            <a:off x="1715850" y="5450849"/>
            <a:ext cx="435056"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Yes</a:t>
            </a:r>
            <a:endParaRPr lang="ko-KR" altLang="en-US" sz="1200" dirty="0">
              <a:latin typeface="Arial" panose="020B0604020202020204" pitchFamily="34" charset="0"/>
              <a:cs typeface="Arial" panose="020B0604020202020204" pitchFamily="34" charset="0"/>
            </a:endParaRPr>
          </a:p>
        </p:txBody>
      </p:sp>
      <p:sp>
        <p:nvSpPr>
          <p:cNvPr id="107" name="TextBox 106"/>
          <p:cNvSpPr txBox="1"/>
          <p:nvPr/>
        </p:nvSpPr>
        <p:spPr>
          <a:xfrm>
            <a:off x="5322239" y="4190735"/>
            <a:ext cx="435056"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Yes</a:t>
            </a:r>
            <a:endParaRPr lang="ko-KR" altLang="en-US" sz="1200" dirty="0">
              <a:latin typeface="Arial" panose="020B0604020202020204" pitchFamily="34" charset="0"/>
              <a:cs typeface="Arial" panose="020B0604020202020204" pitchFamily="34" charset="0"/>
            </a:endParaRPr>
          </a:p>
        </p:txBody>
      </p:sp>
      <p:sp>
        <p:nvSpPr>
          <p:cNvPr id="111" name="TextBox 110"/>
          <p:cNvSpPr txBox="1"/>
          <p:nvPr/>
        </p:nvSpPr>
        <p:spPr>
          <a:xfrm>
            <a:off x="878511" y="5096678"/>
            <a:ext cx="380232"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No</a:t>
            </a:r>
            <a:endParaRPr lang="ko-KR" altLang="en-US" sz="1200" dirty="0">
              <a:latin typeface="Arial" panose="020B0604020202020204" pitchFamily="34" charset="0"/>
              <a:cs typeface="Arial" panose="020B0604020202020204" pitchFamily="34" charset="0"/>
            </a:endParaRPr>
          </a:p>
        </p:txBody>
      </p:sp>
      <p:sp>
        <p:nvSpPr>
          <p:cNvPr id="112" name="TextBox 111"/>
          <p:cNvSpPr txBox="1"/>
          <p:nvPr/>
        </p:nvSpPr>
        <p:spPr>
          <a:xfrm>
            <a:off x="883320" y="6026031"/>
            <a:ext cx="380232"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No</a:t>
            </a:r>
            <a:endParaRPr lang="ko-KR" altLang="en-US" sz="1200" dirty="0">
              <a:latin typeface="Arial" panose="020B0604020202020204" pitchFamily="34" charset="0"/>
              <a:cs typeface="Arial" panose="020B0604020202020204" pitchFamily="34" charset="0"/>
            </a:endParaRPr>
          </a:p>
        </p:txBody>
      </p:sp>
      <p:sp>
        <p:nvSpPr>
          <p:cNvPr id="113" name="TextBox 112"/>
          <p:cNvSpPr txBox="1"/>
          <p:nvPr/>
        </p:nvSpPr>
        <p:spPr>
          <a:xfrm>
            <a:off x="6553143" y="4528074"/>
            <a:ext cx="380232"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No</a:t>
            </a:r>
            <a:endParaRPr lang="ko-KR" altLang="en-US" sz="1200" dirty="0">
              <a:latin typeface="Arial" panose="020B0604020202020204" pitchFamily="34" charset="0"/>
              <a:cs typeface="Arial" panose="020B0604020202020204" pitchFamily="34" charset="0"/>
            </a:endParaRPr>
          </a:p>
        </p:txBody>
      </p:sp>
      <p:sp>
        <p:nvSpPr>
          <p:cNvPr id="123" name="자유형 122"/>
          <p:cNvSpPr/>
          <p:nvPr/>
        </p:nvSpPr>
        <p:spPr>
          <a:xfrm>
            <a:off x="914400" y="3977569"/>
            <a:ext cx="5007803" cy="413675"/>
          </a:xfrm>
          <a:custGeom>
            <a:avLst/>
            <a:gdLst>
              <a:gd name="connsiteX0" fmla="*/ 4880344 w 5007803"/>
              <a:gd name="connsiteY0" fmla="*/ 413675 h 413675"/>
              <a:gd name="connsiteX1" fmla="*/ 4614530 w 5007803"/>
              <a:gd name="connsiteY1" fmla="*/ 62800 h 413675"/>
              <a:gd name="connsiteX2" fmla="*/ 1594884 w 5007803"/>
              <a:gd name="connsiteY2" fmla="*/ 30903 h 413675"/>
              <a:gd name="connsiteX3" fmla="*/ 1265274 w 5007803"/>
              <a:gd name="connsiteY3" fmla="*/ 392410 h 413675"/>
              <a:gd name="connsiteX4" fmla="*/ 0 w 5007803"/>
              <a:gd name="connsiteY4" fmla="*/ 339247 h 413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803" h="413675">
                <a:moveTo>
                  <a:pt x="4880344" y="413675"/>
                </a:moveTo>
                <a:cubicBezTo>
                  <a:pt x="5021225" y="270135"/>
                  <a:pt x="5162107" y="126595"/>
                  <a:pt x="4614530" y="62800"/>
                </a:cubicBezTo>
                <a:cubicBezTo>
                  <a:pt x="4066953" y="-995"/>
                  <a:pt x="2153093" y="-24032"/>
                  <a:pt x="1594884" y="30903"/>
                </a:cubicBezTo>
                <a:cubicBezTo>
                  <a:pt x="1036675" y="85838"/>
                  <a:pt x="1531088" y="341019"/>
                  <a:pt x="1265274" y="392410"/>
                </a:cubicBezTo>
                <a:cubicBezTo>
                  <a:pt x="999460" y="443801"/>
                  <a:pt x="499730" y="391524"/>
                  <a:pt x="0" y="339247"/>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chemeClr val="tx1"/>
              </a:solidFill>
            </a:endParaRPr>
          </a:p>
        </p:txBody>
      </p:sp>
      <p:cxnSp>
        <p:nvCxnSpPr>
          <p:cNvPr id="124" name="직선 화살표 연결선 123"/>
          <p:cNvCxnSpPr>
            <a:stCxn id="96" idx="2"/>
            <a:endCxn id="86" idx="0"/>
          </p:cNvCxnSpPr>
          <p:nvPr/>
        </p:nvCxnSpPr>
        <p:spPr>
          <a:xfrm>
            <a:off x="8049796" y="5151605"/>
            <a:ext cx="0" cy="182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7" name="직사각형 126"/>
          <p:cNvSpPr/>
          <p:nvPr/>
        </p:nvSpPr>
        <p:spPr>
          <a:xfrm>
            <a:off x="5876043" y="5542357"/>
            <a:ext cx="1038447" cy="3189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ko-KR" sz="1200" dirty="0" smtClean="0">
                <a:latin typeface="Arial" panose="020B0604020202020204" pitchFamily="34" charset="0"/>
                <a:cs typeface="Arial" panose="020B0604020202020204" pitchFamily="34" charset="0"/>
              </a:rPr>
              <a:t>Drop packet</a:t>
            </a:r>
            <a:endParaRPr lang="ko-KR" altLang="en-US" sz="1200" dirty="0">
              <a:latin typeface="Arial" panose="020B0604020202020204" pitchFamily="34" charset="0"/>
              <a:cs typeface="Arial" panose="020B0604020202020204" pitchFamily="34" charset="0"/>
            </a:endParaRPr>
          </a:p>
        </p:txBody>
      </p:sp>
      <p:cxnSp>
        <p:nvCxnSpPr>
          <p:cNvPr id="128" name="직선 화살표 연결선 127"/>
          <p:cNvCxnSpPr>
            <a:stCxn id="86" idx="1"/>
            <a:endCxn id="127" idx="3"/>
          </p:cNvCxnSpPr>
          <p:nvPr/>
        </p:nvCxnSpPr>
        <p:spPr>
          <a:xfrm flipH="1">
            <a:off x="6914490" y="5701846"/>
            <a:ext cx="3697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직선 화살표 연결선 130"/>
          <p:cNvCxnSpPr>
            <a:stCxn id="86" idx="2"/>
            <a:endCxn id="5" idx="0"/>
          </p:cNvCxnSpPr>
          <p:nvPr/>
        </p:nvCxnSpPr>
        <p:spPr>
          <a:xfrm>
            <a:off x="8049796" y="6069948"/>
            <a:ext cx="2173" cy="208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7610547" y="5992367"/>
            <a:ext cx="435056"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Yes</a:t>
            </a:r>
            <a:endParaRPr lang="ko-KR" altLang="en-US" sz="1200" dirty="0">
              <a:latin typeface="Arial" panose="020B0604020202020204" pitchFamily="34" charset="0"/>
              <a:cs typeface="Arial" panose="020B0604020202020204" pitchFamily="34" charset="0"/>
            </a:endParaRPr>
          </a:p>
        </p:txBody>
      </p:sp>
      <p:cxnSp>
        <p:nvCxnSpPr>
          <p:cNvPr id="136" name="꺾인 연결선 135"/>
          <p:cNvCxnSpPr>
            <a:stCxn id="11" idx="2"/>
            <a:endCxn id="5" idx="3"/>
          </p:cNvCxnSpPr>
          <p:nvPr/>
        </p:nvCxnSpPr>
        <p:spPr>
          <a:xfrm rot="16200000" flipH="1">
            <a:off x="5944127" y="3810408"/>
            <a:ext cx="3093482" cy="2160647"/>
          </a:xfrm>
          <a:prstGeom prst="bentConnector4">
            <a:avLst>
              <a:gd name="adj1" fmla="val 19925"/>
              <a:gd name="adj2" fmla="val 1204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꺾인 연결선 138"/>
          <p:cNvCxnSpPr>
            <a:stCxn id="11" idx="1"/>
            <a:endCxn id="78" idx="3"/>
          </p:cNvCxnSpPr>
          <p:nvPr/>
        </p:nvCxnSpPr>
        <p:spPr>
          <a:xfrm rot="10800000" flipV="1">
            <a:off x="1945721" y="2975889"/>
            <a:ext cx="3522070" cy="930026"/>
          </a:xfrm>
          <a:prstGeom prst="bentConnector3">
            <a:avLst>
              <a:gd name="adj1" fmla="val 45472"/>
            </a:avLst>
          </a:prstGeom>
          <a:ln>
            <a:tailEnd type="triangle"/>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6415970" y="3279389"/>
            <a:ext cx="380232"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No</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17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Instructions in </a:t>
            </a:r>
            <a:r>
              <a:rPr lang="en-US" altLang="ko-KR" dirty="0" err="1" smtClean="0"/>
              <a:t>OpenFlow</a:t>
            </a:r>
            <a:endParaRPr lang="ko-KR" altLang="en-US" dirty="0"/>
          </a:p>
        </p:txBody>
      </p:sp>
      <p:sp>
        <p:nvSpPr>
          <p:cNvPr id="3" name="내용 개체 틀 2"/>
          <p:cNvSpPr>
            <a:spLocks noGrp="1"/>
          </p:cNvSpPr>
          <p:nvPr>
            <p:ph idx="1"/>
          </p:nvPr>
        </p:nvSpPr>
        <p:spPr>
          <a:xfrm>
            <a:off x="211015" y="808892"/>
            <a:ext cx="8617396" cy="1604699"/>
          </a:xfrm>
        </p:spPr>
        <p:txBody>
          <a:bodyPr>
            <a:normAutofit/>
          </a:bodyPr>
          <a:lstStyle/>
          <a:p>
            <a:r>
              <a:rPr lang="en-US" altLang="ko-KR" sz="2400" dirty="0" smtClean="0"/>
              <a:t>Instructions</a:t>
            </a:r>
          </a:p>
          <a:p>
            <a:pPr lvl="1"/>
            <a:r>
              <a:rPr lang="en-US" altLang="ko-KR" sz="2000" dirty="0" smtClean="0"/>
              <a:t>Instructions are executed when a packet matches an entry in a table</a:t>
            </a:r>
          </a:p>
          <a:p>
            <a:pPr lvl="1"/>
            <a:r>
              <a:rPr lang="en-US" altLang="ko-KR" sz="2000" dirty="0" smtClean="0"/>
              <a:t>Instructions result in changes to the packet, action set and/or pipeline processing</a:t>
            </a:r>
          </a:p>
          <a:p>
            <a:pPr lvl="1"/>
            <a:endParaRPr lang="en-US" altLang="ko-KR" sz="2000" dirty="0" smtClean="0"/>
          </a:p>
          <a:p>
            <a:pPr lvl="1"/>
            <a:endParaRPr lang="en-US" altLang="ko-KR" sz="2000" dirty="0" smtClean="0"/>
          </a:p>
        </p:txBody>
      </p:sp>
      <p:graphicFrame>
        <p:nvGraphicFramePr>
          <p:cNvPr id="4" name="표 3"/>
          <p:cNvGraphicFramePr>
            <a:graphicFrameLocks noGrp="1"/>
          </p:cNvGraphicFramePr>
          <p:nvPr>
            <p:extLst>
              <p:ext uri="{D42A27DB-BD31-4B8C-83A1-F6EECF244321}">
                <p14:modId xmlns:p14="http://schemas.microsoft.com/office/powerpoint/2010/main" val="2580118256"/>
              </p:ext>
            </p:extLst>
          </p:nvPr>
        </p:nvGraphicFramePr>
        <p:xfrm>
          <a:off x="875414" y="2634533"/>
          <a:ext cx="7694428" cy="2849880"/>
        </p:xfrm>
        <a:graphic>
          <a:graphicData uri="http://schemas.openxmlformats.org/drawingml/2006/table">
            <a:tbl>
              <a:tblPr firstRow="1" bandRow="1">
                <a:tableStyleId>{F5AB1C69-6EDB-4FF4-983F-18BD219EF322}</a:tableStyleId>
              </a:tblPr>
              <a:tblGrid>
                <a:gridCol w="1718930"/>
                <a:gridCol w="5975498"/>
              </a:tblGrid>
              <a:tr h="370840">
                <a:tc>
                  <a:txBody>
                    <a:bodyPr/>
                    <a:lstStyle/>
                    <a:p>
                      <a:pPr latinLnBrk="1"/>
                      <a:r>
                        <a:rPr lang="en-US" altLang="ko-KR" sz="1600" dirty="0" smtClean="0">
                          <a:latin typeface="Arial" panose="020B0604020202020204" pitchFamily="34" charset="0"/>
                          <a:cs typeface="Arial" panose="020B0604020202020204" pitchFamily="34" charset="0"/>
                        </a:rPr>
                        <a:t>Syntax</a:t>
                      </a:r>
                      <a:endParaRPr lang="ko-KR" altLang="en-US" sz="1600" dirty="0">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Description</a:t>
                      </a:r>
                      <a:endParaRPr lang="ko-KR" altLang="en-US" sz="1600" dirty="0">
                        <a:latin typeface="Arial" panose="020B0604020202020204" pitchFamily="34" charset="0"/>
                        <a:cs typeface="Arial" panose="020B0604020202020204" pitchFamily="34" charset="0"/>
                      </a:endParaRPr>
                    </a:p>
                  </a:txBody>
                  <a:tcPr/>
                </a:tc>
              </a:tr>
              <a:tr h="370840">
                <a:tc>
                  <a:txBody>
                    <a:bodyPr/>
                    <a:lstStyle/>
                    <a:p>
                      <a:pPr latinLnBrk="1"/>
                      <a:r>
                        <a:rPr lang="en-US" altLang="ko-KR" sz="1600" b="1" dirty="0" smtClean="0">
                          <a:solidFill>
                            <a:srgbClr val="FF0000"/>
                          </a:solidFill>
                          <a:latin typeface="Arial" panose="020B0604020202020204" pitchFamily="34" charset="0"/>
                          <a:cs typeface="Arial" panose="020B0604020202020204" pitchFamily="34" charset="0"/>
                        </a:rPr>
                        <a:t>Meter </a:t>
                      </a:r>
                      <a:r>
                        <a:rPr lang="en-US" altLang="ko-KR" sz="1600" b="1" i="1" dirty="0" err="1" smtClean="0">
                          <a:solidFill>
                            <a:srgbClr val="FF0000"/>
                          </a:solidFill>
                          <a:latin typeface="Arial" panose="020B0604020202020204" pitchFamily="34" charset="0"/>
                          <a:cs typeface="Arial" panose="020B0604020202020204" pitchFamily="34" charset="0"/>
                        </a:rPr>
                        <a:t>meter_id</a:t>
                      </a:r>
                      <a:endParaRPr lang="ko-KR" altLang="en-US" sz="1600" b="1" i="1" dirty="0">
                        <a:solidFill>
                          <a:srgbClr val="FF0000"/>
                        </a:solidFill>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Direct packet</a:t>
                      </a:r>
                      <a:r>
                        <a:rPr lang="en-US" altLang="ko-KR" sz="1600" baseline="0" dirty="0" smtClean="0">
                          <a:latin typeface="Arial" panose="020B0604020202020204" pitchFamily="34" charset="0"/>
                          <a:cs typeface="Arial" panose="020B0604020202020204" pitchFamily="34" charset="0"/>
                        </a:rPr>
                        <a:t> to the specified meter</a:t>
                      </a:r>
                      <a:endParaRPr lang="ko-KR" altLang="en-US" sz="1600" dirty="0">
                        <a:latin typeface="Arial" panose="020B0604020202020204" pitchFamily="34" charset="0"/>
                        <a:cs typeface="Arial" panose="020B0604020202020204" pitchFamily="34" charset="0"/>
                      </a:endParaRPr>
                    </a:p>
                  </a:txBody>
                  <a:tcPr/>
                </a:tc>
              </a:tr>
              <a:tr h="370840">
                <a:tc>
                  <a:txBody>
                    <a:bodyPr/>
                    <a:lstStyle/>
                    <a:p>
                      <a:pPr latinLnBrk="1"/>
                      <a:r>
                        <a:rPr lang="en-US" altLang="ko-KR" sz="1600" dirty="0" smtClean="0">
                          <a:latin typeface="Arial" panose="020B0604020202020204" pitchFamily="34" charset="0"/>
                          <a:cs typeface="Arial" panose="020B0604020202020204" pitchFamily="34" charset="0"/>
                        </a:rPr>
                        <a:t>Apply-Actions </a:t>
                      </a:r>
                      <a:r>
                        <a:rPr lang="en-US" altLang="ko-KR" sz="1600" i="1" dirty="0" smtClean="0">
                          <a:latin typeface="Arial" panose="020B0604020202020204" pitchFamily="34" charset="0"/>
                          <a:cs typeface="Arial" panose="020B0604020202020204" pitchFamily="34" charset="0"/>
                        </a:rPr>
                        <a:t>actions</a:t>
                      </a:r>
                      <a:endParaRPr lang="ko-KR" altLang="en-US" sz="1600" i="1" dirty="0">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Apply</a:t>
                      </a:r>
                      <a:r>
                        <a:rPr lang="en-US" altLang="ko-KR" sz="1600" baseline="0" dirty="0" smtClean="0">
                          <a:latin typeface="Arial" panose="020B0604020202020204" pitchFamily="34" charset="0"/>
                          <a:cs typeface="Arial" panose="020B0604020202020204" pitchFamily="34" charset="0"/>
                        </a:rPr>
                        <a:t> the specific actions immediately. Execute multiple actions of the same type.</a:t>
                      </a:r>
                      <a:endParaRPr lang="ko-KR" altLang="en-US" sz="1600" dirty="0">
                        <a:latin typeface="Arial" panose="020B0604020202020204" pitchFamily="34" charset="0"/>
                        <a:cs typeface="Arial" panose="020B0604020202020204" pitchFamily="34" charset="0"/>
                      </a:endParaRPr>
                    </a:p>
                  </a:txBody>
                  <a:tcPr/>
                </a:tc>
              </a:tr>
              <a:tr h="370840">
                <a:tc>
                  <a:txBody>
                    <a:bodyPr/>
                    <a:lstStyle/>
                    <a:p>
                      <a:pPr latinLnBrk="1"/>
                      <a:r>
                        <a:rPr lang="en-US" altLang="ko-KR" sz="1600" dirty="0" smtClean="0">
                          <a:latin typeface="Arial" panose="020B0604020202020204" pitchFamily="34" charset="0"/>
                          <a:cs typeface="Arial" panose="020B0604020202020204" pitchFamily="34" charset="0"/>
                        </a:rPr>
                        <a:t>Clear-Actions</a:t>
                      </a:r>
                      <a:endParaRPr lang="ko-KR" altLang="en-US" sz="1600" dirty="0">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Clear</a:t>
                      </a:r>
                      <a:r>
                        <a:rPr lang="en-US" altLang="ko-KR" sz="1600" baseline="0" dirty="0" smtClean="0">
                          <a:latin typeface="Arial" panose="020B0604020202020204" pitchFamily="34" charset="0"/>
                          <a:cs typeface="Arial" panose="020B0604020202020204" pitchFamily="34" charset="0"/>
                        </a:rPr>
                        <a:t> all the actions in the action set immediately</a:t>
                      </a:r>
                      <a:endParaRPr lang="ko-KR" altLang="en-US" sz="1600" dirty="0">
                        <a:latin typeface="Arial" panose="020B0604020202020204" pitchFamily="34" charset="0"/>
                        <a:cs typeface="Arial" panose="020B0604020202020204" pitchFamily="34" charset="0"/>
                      </a:endParaRPr>
                    </a:p>
                  </a:txBody>
                  <a:tcPr/>
                </a:tc>
              </a:tr>
              <a:tr h="370840">
                <a:tc>
                  <a:txBody>
                    <a:bodyPr/>
                    <a:lstStyle/>
                    <a:p>
                      <a:pPr latinLnBrk="1"/>
                      <a:r>
                        <a:rPr lang="en-US" altLang="ko-KR" sz="1600" dirty="0" smtClean="0">
                          <a:latin typeface="Arial" panose="020B0604020202020204" pitchFamily="34" charset="0"/>
                          <a:cs typeface="Arial" panose="020B0604020202020204" pitchFamily="34" charset="0"/>
                        </a:rPr>
                        <a:t>Write-Actions </a:t>
                      </a:r>
                      <a:r>
                        <a:rPr lang="en-US" altLang="ko-KR" sz="1600" i="1" dirty="0" smtClean="0">
                          <a:latin typeface="Arial" panose="020B0604020202020204" pitchFamily="34" charset="0"/>
                          <a:cs typeface="Arial" panose="020B0604020202020204" pitchFamily="34" charset="0"/>
                        </a:rPr>
                        <a:t>actions</a:t>
                      </a:r>
                      <a:endParaRPr lang="ko-KR" altLang="en-US" sz="1600" i="1" dirty="0">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Merge the specified actions into the current action set, if exists</a:t>
                      </a:r>
                      <a:r>
                        <a:rPr lang="en-US" altLang="ko-KR" sz="1600" baseline="0" dirty="0" smtClean="0">
                          <a:latin typeface="Arial" panose="020B0604020202020204" pitchFamily="34" charset="0"/>
                          <a:cs typeface="Arial" panose="020B0604020202020204" pitchFamily="34" charset="0"/>
                        </a:rPr>
                        <a:t> try to overwrite, otherwise try to add.</a:t>
                      </a:r>
                      <a:endParaRPr lang="ko-KR" altLang="en-US" sz="1600" dirty="0">
                        <a:latin typeface="Arial" panose="020B0604020202020204" pitchFamily="34" charset="0"/>
                        <a:cs typeface="Arial" panose="020B0604020202020204" pitchFamily="34" charset="0"/>
                      </a:endParaRPr>
                    </a:p>
                  </a:txBody>
                  <a:tcPr/>
                </a:tc>
              </a:tr>
              <a:tr h="370840">
                <a:tc>
                  <a:txBody>
                    <a:bodyPr/>
                    <a:lstStyle/>
                    <a:p>
                      <a:pPr latinLnBrk="1"/>
                      <a:r>
                        <a:rPr lang="en-US" altLang="ko-KR" sz="1600" b="1" dirty="0" err="1" smtClean="0">
                          <a:solidFill>
                            <a:srgbClr val="FF0000"/>
                          </a:solidFill>
                          <a:latin typeface="Arial" panose="020B0604020202020204" pitchFamily="34" charset="0"/>
                          <a:cs typeface="Arial" panose="020B0604020202020204" pitchFamily="34" charset="0"/>
                        </a:rPr>
                        <a:t>Goto</a:t>
                      </a:r>
                      <a:r>
                        <a:rPr lang="en-US" altLang="ko-KR" sz="1600" b="1" dirty="0" smtClean="0">
                          <a:solidFill>
                            <a:srgbClr val="FF0000"/>
                          </a:solidFill>
                          <a:latin typeface="Arial" panose="020B0604020202020204" pitchFamily="34" charset="0"/>
                          <a:cs typeface="Arial" panose="020B0604020202020204" pitchFamily="34" charset="0"/>
                        </a:rPr>
                        <a:t>-Table </a:t>
                      </a:r>
                      <a:br>
                        <a:rPr lang="en-US" altLang="ko-KR" sz="1600" b="1" dirty="0" smtClean="0">
                          <a:solidFill>
                            <a:srgbClr val="FF0000"/>
                          </a:solidFill>
                          <a:latin typeface="Arial" panose="020B0604020202020204" pitchFamily="34" charset="0"/>
                          <a:cs typeface="Arial" panose="020B0604020202020204" pitchFamily="34" charset="0"/>
                        </a:rPr>
                      </a:br>
                      <a:r>
                        <a:rPr lang="en-US" altLang="ko-KR" sz="1600" b="1" i="1" dirty="0" smtClean="0">
                          <a:solidFill>
                            <a:srgbClr val="FF0000"/>
                          </a:solidFill>
                          <a:latin typeface="Arial" panose="020B0604020202020204" pitchFamily="34" charset="0"/>
                          <a:cs typeface="Arial" panose="020B0604020202020204" pitchFamily="34" charset="0"/>
                        </a:rPr>
                        <a:t>next-table-id</a:t>
                      </a:r>
                      <a:endParaRPr lang="ko-KR" altLang="en-US" sz="1600" b="1" i="1" dirty="0">
                        <a:solidFill>
                          <a:srgbClr val="FF0000"/>
                        </a:solidFill>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Indicate</a:t>
                      </a:r>
                      <a:r>
                        <a:rPr lang="en-US" altLang="ko-KR" sz="1600" baseline="0" dirty="0" smtClean="0">
                          <a:latin typeface="Arial" panose="020B0604020202020204" pitchFamily="34" charset="0"/>
                          <a:cs typeface="Arial" panose="020B0604020202020204" pitchFamily="34" charset="0"/>
                        </a:rPr>
                        <a:t> the next table in the processing pipeline. The table-id must be greater than the current table-id.</a:t>
                      </a:r>
                      <a:endParaRPr lang="ko-KR" altLang="en-US" sz="16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66237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Actions in </a:t>
            </a:r>
            <a:r>
              <a:rPr lang="en-US" altLang="ko-KR" dirty="0" err="1" smtClean="0"/>
              <a:t>OpenFlow</a:t>
            </a:r>
            <a:endParaRPr lang="ko-KR" altLang="en-US" dirty="0"/>
          </a:p>
        </p:txBody>
      </p:sp>
      <p:sp>
        <p:nvSpPr>
          <p:cNvPr id="3" name="내용 개체 틀 2"/>
          <p:cNvSpPr>
            <a:spLocks noGrp="1"/>
          </p:cNvSpPr>
          <p:nvPr>
            <p:ph idx="1"/>
          </p:nvPr>
        </p:nvSpPr>
        <p:spPr>
          <a:xfrm>
            <a:off x="315589" y="820616"/>
            <a:ext cx="8512822" cy="1559169"/>
          </a:xfrm>
        </p:spPr>
        <p:txBody>
          <a:bodyPr>
            <a:normAutofit/>
          </a:bodyPr>
          <a:lstStyle/>
          <a:p>
            <a:r>
              <a:rPr lang="en-US" altLang="ko-KR" sz="2400" dirty="0" smtClean="0"/>
              <a:t>Actions</a:t>
            </a:r>
          </a:p>
          <a:p>
            <a:pPr lvl="1"/>
            <a:r>
              <a:rPr lang="en-US" altLang="ko-KR" sz="2000" dirty="0" smtClean="0"/>
              <a:t>An action is associated with each packet</a:t>
            </a:r>
          </a:p>
          <a:p>
            <a:pPr lvl="1"/>
            <a:r>
              <a:rPr lang="en-US" altLang="ko-KR" sz="2000" dirty="0" smtClean="0"/>
              <a:t>When the instruction set does not contain a </a:t>
            </a:r>
            <a:r>
              <a:rPr lang="en-US" altLang="ko-KR" sz="2000" dirty="0" err="1" smtClean="0"/>
              <a:t>Goto</a:t>
            </a:r>
            <a:r>
              <a:rPr lang="en-US" altLang="ko-KR" sz="2000" dirty="0" smtClean="0"/>
              <a:t>-Table instruction, pipeline processing stops and the actions are executed</a:t>
            </a:r>
          </a:p>
          <a:p>
            <a:pPr lvl="1"/>
            <a:endParaRPr lang="en-US" altLang="ko-KR" sz="2000" dirty="0" smtClean="0"/>
          </a:p>
          <a:p>
            <a:pPr lvl="1"/>
            <a:endParaRPr lang="ko-KR" altLang="en-US" sz="2000" dirty="0"/>
          </a:p>
        </p:txBody>
      </p:sp>
      <p:graphicFrame>
        <p:nvGraphicFramePr>
          <p:cNvPr id="4" name="표 3"/>
          <p:cNvGraphicFramePr>
            <a:graphicFrameLocks noGrp="1"/>
          </p:cNvGraphicFramePr>
          <p:nvPr>
            <p:extLst>
              <p:ext uri="{D42A27DB-BD31-4B8C-83A1-F6EECF244321}">
                <p14:modId xmlns:p14="http://schemas.microsoft.com/office/powerpoint/2010/main" val="1602889747"/>
              </p:ext>
            </p:extLst>
          </p:nvPr>
        </p:nvGraphicFramePr>
        <p:xfrm>
          <a:off x="875414" y="2530548"/>
          <a:ext cx="7694428" cy="3383280"/>
        </p:xfrm>
        <a:graphic>
          <a:graphicData uri="http://schemas.openxmlformats.org/drawingml/2006/table">
            <a:tbl>
              <a:tblPr firstRow="1" bandRow="1">
                <a:tableStyleId>{F5AB1C69-6EDB-4FF4-983F-18BD219EF322}</a:tableStyleId>
              </a:tblPr>
              <a:tblGrid>
                <a:gridCol w="1718930"/>
                <a:gridCol w="5975498"/>
              </a:tblGrid>
              <a:tr h="370840">
                <a:tc>
                  <a:txBody>
                    <a:bodyPr/>
                    <a:lstStyle/>
                    <a:p>
                      <a:pPr latinLnBrk="1"/>
                      <a:r>
                        <a:rPr lang="en-US" altLang="ko-KR" sz="1600" dirty="0" smtClean="0">
                          <a:latin typeface="Arial" panose="020B0604020202020204" pitchFamily="34" charset="0"/>
                          <a:cs typeface="Arial" panose="020B0604020202020204" pitchFamily="34" charset="0"/>
                        </a:rPr>
                        <a:t>Syntax</a:t>
                      </a:r>
                      <a:endParaRPr lang="ko-KR" altLang="en-US" sz="1600" dirty="0">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Description</a:t>
                      </a:r>
                      <a:endParaRPr lang="ko-KR" altLang="en-US" sz="1600" dirty="0">
                        <a:latin typeface="Arial" panose="020B0604020202020204" pitchFamily="34" charset="0"/>
                        <a:cs typeface="Arial" panose="020B0604020202020204" pitchFamily="34" charset="0"/>
                      </a:endParaRPr>
                    </a:p>
                  </a:txBody>
                  <a:tcPr/>
                </a:tc>
              </a:tr>
              <a:tr h="370840">
                <a:tc>
                  <a:txBody>
                    <a:bodyPr/>
                    <a:lstStyle/>
                    <a:p>
                      <a:pPr latinLnBrk="1"/>
                      <a:r>
                        <a:rPr lang="en-US" altLang="ko-KR" sz="1600" dirty="0" smtClean="0">
                          <a:latin typeface="Arial" panose="020B0604020202020204" pitchFamily="34" charset="0"/>
                          <a:cs typeface="Arial" panose="020B0604020202020204" pitchFamily="34" charset="0"/>
                        </a:rPr>
                        <a:t>set</a:t>
                      </a:r>
                      <a:endParaRPr lang="ko-KR" altLang="en-US" sz="1600" i="1" dirty="0">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Apply</a:t>
                      </a:r>
                      <a:r>
                        <a:rPr lang="en-US" altLang="ko-KR" sz="1600" baseline="0" dirty="0" smtClean="0">
                          <a:latin typeface="Arial" panose="020B0604020202020204" pitchFamily="34" charset="0"/>
                          <a:cs typeface="Arial" panose="020B0604020202020204" pitchFamily="34" charset="0"/>
                        </a:rPr>
                        <a:t> all set-field actions to the packet</a:t>
                      </a:r>
                      <a:endParaRPr lang="ko-KR" altLang="en-US" sz="1600" dirty="0">
                        <a:latin typeface="Arial" panose="020B0604020202020204" pitchFamily="34" charset="0"/>
                        <a:cs typeface="Arial" panose="020B0604020202020204" pitchFamily="34" charset="0"/>
                      </a:endParaRPr>
                    </a:p>
                  </a:txBody>
                  <a:tcPr/>
                </a:tc>
              </a:tr>
              <a:tr h="370840">
                <a:tc>
                  <a:txBody>
                    <a:bodyPr/>
                    <a:lstStyle/>
                    <a:p>
                      <a:pPr latinLnBrk="1"/>
                      <a:r>
                        <a:rPr lang="en-US" altLang="ko-KR" sz="1600" dirty="0" err="1" smtClean="0">
                          <a:latin typeface="Arial" panose="020B0604020202020204" pitchFamily="34" charset="0"/>
                          <a:cs typeface="Arial" panose="020B0604020202020204" pitchFamily="34" charset="0"/>
                        </a:rPr>
                        <a:t>qos</a:t>
                      </a:r>
                      <a:endParaRPr lang="ko-KR" altLang="en-US" sz="1600" i="1" dirty="0">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Apply</a:t>
                      </a:r>
                      <a:r>
                        <a:rPr lang="en-US" altLang="ko-KR" sz="1600" baseline="0" dirty="0" smtClean="0">
                          <a:latin typeface="Arial" panose="020B0604020202020204" pitchFamily="34" charset="0"/>
                          <a:cs typeface="Arial" panose="020B0604020202020204" pitchFamily="34" charset="0"/>
                        </a:rPr>
                        <a:t> all </a:t>
                      </a:r>
                      <a:r>
                        <a:rPr lang="en-US" altLang="ko-KR" sz="1600" baseline="0" dirty="0" err="1" smtClean="0">
                          <a:latin typeface="Arial" panose="020B0604020202020204" pitchFamily="34" charset="0"/>
                          <a:cs typeface="Arial" panose="020B0604020202020204" pitchFamily="34" charset="0"/>
                        </a:rPr>
                        <a:t>QoS</a:t>
                      </a:r>
                      <a:r>
                        <a:rPr lang="en-US" altLang="ko-KR" sz="1600" baseline="0" dirty="0" smtClean="0">
                          <a:latin typeface="Arial" panose="020B0604020202020204" pitchFamily="34" charset="0"/>
                          <a:cs typeface="Arial" panose="020B0604020202020204" pitchFamily="34" charset="0"/>
                        </a:rPr>
                        <a:t> actions, such as </a:t>
                      </a:r>
                      <a:r>
                        <a:rPr lang="en-US" altLang="ko-KR" sz="1600" baseline="0" dirty="0" err="1" smtClean="0">
                          <a:latin typeface="Arial" panose="020B0604020202020204" pitchFamily="34" charset="0"/>
                          <a:cs typeface="Arial" panose="020B0604020202020204" pitchFamily="34" charset="0"/>
                        </a:rPr>
                        <a:t>set_queue</a:t>
                      </a:r>
                      <a:r>
                        <a:rPr lang="en-US" altLang="ko-KR" sz="1600" baseline="0" dirty="0" smtClean="0">
                          <a:latin typeface="Arial" panose="020B0604020202020204" pitchFamily="34" charset="0"/>
                          <a:cs typeface="Arial" panose="020B0604020202020204" pitchFamily="34" charset="0"/>
                        </a:rPr>
                        <a:t> to the packet</a:t>
                      </a:r>
                      <a:endParaRPr lang="ko-KR" altLang="en-US" sz="1600" dirty="0">
                        <a:latin typeface="Arial" panose="020B0604020202020204" pitchFamily="34" charset="0"/>
                        <a:cs typeface="Arial" panose="020B0604020202020204" pitchFamily="34" charset="0"/>
                      </a:endParaRPr>
                    </a:p>
                  </a:txBody>
                  <a:tcPr/>
                </a:tc>
              </a:tr>
              <a:tr h="370840">
                <a:tc>
                  <a:txBody>
                    <a:bodyPr/>
                    <a:lstStyle/>
                    <a:p>
                      <a:pPr latinLnBrk="1"/>
                      <a:r>
                        <a:rPr lang="en-US" altLang="ko-KR" sz="1600" b="1" dirty="0" smtClean="0">
                          <a:solidFill>
                            <a:srgbClr val="FF0000"/>
                          </a:solidFill>
                          <a:latin typeface="Arial" panose="020B0604020202020204" pitchFamily="34" charset="0"/>
                          <a:cs typeface="Arial" panose="020B0604020202020204" pitchFamily="34" charset="0"/>
                        </a:rPr>
                        <a:t>group</a:t>
                      </a:r>
                      <a:endParaRPr lang="ko-KR" altLang="en-US" sz="1600" b="1" dirty="0">
                        <a:solidFill>
                          <a:srgbClr val="FF0000"/>
                        </a:solidFill>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If a group action</a:t>
                      </a:r>
                      <a:r>
                        <a:rPr lang="en-US" altLang="ko-KR" sz="1600" baseline="0" dirty="0" smtClean="0">
                          <a:latin typeface="Arial" panose="020B0604020202020204" pitchFamily="34" charset="0"/>
                          <a:cs typeface="Arial" panose="020B0604020202020204" pitchFamily="34" charset="0"/>
                        </a:rPr>
                        <a:t> specified, apply the actions of the relevant group bucket(s) in the order specified by this list</a:t>
                      </a:r>
                      <a:endParaRPr lang="ko-KR" altLang="en-US" sz="1600" dirty="0">
                        <a:latin typeface="Arial" panose="020B0604020202020204" pitchFamily="34" charset="0"/>
                        <a:cs typeface="Arial" panose="020B0604020202020204" pitchFamily="34" charset="0"/>
                      </a:endParaRPr>
                    </a:p>
                  </a:txBody>
                  <a:tcPr/>
                </a:tc>
              </a:tr>
              <a:tr h="370840">
                <a:tc>
                  <a:txBody>
                    <a:bodyPr/>
                    <a:lstStyle/>
                    <a:p>
                      <a:pPr latinLnBrk="1"/>
                      <a:r>
                        <a:rPr lang="en-US" altLang="ko-KR" sz="1600" b="1" dirty="0" smtClean="0">
                          <a:solidFill>
                            <a:srgbClr val="FF0000"/>
                          </a:solidFill>
                          <a:latin typeface="Arial" panose="020B0604020202020204" pitchFamily="34" charset="0"/>
                          <a:cs typeface="Arial" panose="020B0604020202020204" pitchFamily="34" charset="0"/>
                        </a:rPr>
                        <a:t>output</a:t>
                      </a:r>
                      <a:endParaRPr lang="ko-KR" altLang="en-US" sz="1600" b="1" i="1" dirty="0">
                        <a:solidFill>
                          <a:srgbClr val="FF0000"/>
                        </a:solidFill>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If no</a:t>
                      </a:r>
                      <a:r>
                        <a:rPr lang="en-US" altLang="ko-KR" sz="1600" baseline="0" dirty="0" smtClean="0">
                          <a:latin typeface="Arial" panose="020B0604020202020204" pitchFamily="34" charset="0"/>
                          <a:cs typeface="Arial" panose="020B0604020202020204" pitchFamily="34" charset="0"/>
                        </a:rPr>
                        <a:t> group action is specified, forward the packet on the port specified by the output action</a:t>
                      </a:r>
                      <a:endParaRPr lang="ko-KR" altLang="en-US" sz="1600" dirty="0">
                        <a:latin typeface="Arial" panose="020B0604020202020204" pitchFamily="34" charset="0"/>
                        <a:cs typeface="Arial" panose="020B0604020202020204" pitchFamily="34" charset="0"/>
                      </a:endParaRPr>
                    </a:p>
                  </a:txBody>
                  <a:tcPr/>
                </a:tc>
              </a:tr>
              <a:tr h="370840">
                <a:tc>
                  <a:txBody>
                    <a:bodyPr/>
                    <a:lstStyle/>
                    <a:p>
                      <a:pPr latinLnBrk="1"/>
                      <a:r>
                        <a:rPr lang="en-US" altLang="ko-KR" sz="1600" dirty="0" err="1" smtClean="0">
                          <a:latin typeface="Arial" panose="020B0604020202020204" pitchFamily="34" charset="0"/>
                          <a:cs typeface="Arial" panose="020B0604020202020204" pitchFamily="34" charset="0"/>
                        </a:rPr>
                        <a:t>push_MPLS</a:t>
                      </a:r>
                      <a:endParaRPr lang="ko-KR" altLang="en-US" sz="1600" i="1" dirty="0">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Apply MPLS tag push action to the packet</a:t>
                      </a:r>
                      <a:endParaRPr lang="ko-KR" altLang="en-US" sz="1600" dirty="0">
                        <a:latin typeface="Arial" panose="020B0604020202020204" pitchFamily="34" charset="0"/>
                        <a:cs typeface="Arial" panose="020B0604020202020204" pitchFamily="34" charset="0"/>
                      </a:endParaRPr>
                    </a:p>
                  </a:txBody>
                  <a:tcPr/>
                </a:tc>
              </a:tr>
              <a:tr h="370840">
                <a:tc>
                  <a:txBody>
                    <a:bodyPr/>
                    <a:lstStyle/>
                    <a:p>
                      <a:pPr latinLnBrk="1"/>
                      <a:r>
                        <a:rPr lang="en-US" altLang="ko-KR" sz="1600" i="0" dirty="0" err="1" smtClean="0">
                          <a:latin typeface="Arial" panose="020B0604020202020204" pitchFamily="34" charset="0"/>
                          <a:cs typeface="Arial" panose="020B0604020202020204" pitchFamily="34" charset="0"/>
                        </a:rPr>
                        <a:t>push_VLAN</a:t>
                      </a:r>
                      <a:endParaRPr lang="ko-KR" altLang="en-US" sz="1600" i="0" dirty="0">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Apply VLAN tag push action to the packet</a:t>
                      </a:r>
                      <a:endParaRPr lang="ko-KR" altLang="en-US" sz="1600" dirty="0">
                        <a:latin typeface="Arial" panose="020B0604020202020204" pitchFamily="34" charset="0"/>
                        <a:cs typeface="Arial" panose="020B0604020202020204" pitchFamily="34" charset="0"/>
                      </a:endParaRPr>
                    </a:p>
                  </a:txBody>
                  <a:tcPr/>
                </a:tc>
              </a:tr>
              <a:tr h="370840">
                <a:tc>
                  <a:txBody>
                    <a:bodyPr/>
                    <a:lstStyle/>
                    <a:p>
                      <a:pPr latinLnBrk="1"/>
                      <a:r>
                        <a:rPr lang="en-US" altLang="ko-KR" sz="1600" i="0" dirty="0" smtClean="0">
                          <a:latin typeface="Arial" panose="020B0604020202020204" pitchFamily="34" charset="0"/>
                          <a:cs typeface="Arial" panose="020B0604020202020204" pitchFamily="34" charset="0"/>
                        </a:rPr>
                        <a:t>pop</a:t>
                      </a:r>
                      <a:endParaRPr lang="ko-KR" altLang="en-US" sz="1600" i="0" dirty="0">
                        <a:latin typeface="Arial" panose="020B0604020202020204" pitchFamily="34" charset="0"/>
                        <a:cs typeface="Arial" panose="020B0604020202020204" pitchFamily="34" charset="0"/>
                      </a:endParaRPr>
                    </a:p>
                  </a:txBody>
                  <a:tcPr/>
                </a:tc>
                <a:tc>
                  <a:txBody>
                    <a:bodyPr/>
                    <a:lstStyle/>
                    <a:p>
                      <a:pPr latinLnBrk="1"/>
                      <a:r>
                        <a:rPr lang="en-US" altLang="ko-KR" sz="1600" dirty="0" smtClean="0">
                          <a:latin typeface="Arial" panose="020B0604020202020204" pitchFamily="34" charset="0"/>
                          <a:cs typeface="Arial" panose="020B0604020202020204" pitchFamily="34" charset="0"/>
                        </a:rPr>
                        <a:t>Apply</a:t>
                      </a:r>
                      <a:r>
                        <a:rPr lang="en-US" altLang="ko-KR" sz="1600" baseline="0" dirty="0" smtClean="0">
                          <a:latin typeface="Arial" panose="020B0604020202020204" pitchFamily="34" charset="0"/>
                          <a:cs typeface="Arial" panose="020B0604020202020204" pitchFamily="34" charset="0"/>
                        </a:rPr>
                        <a:t> all tag pop actions to the packet</a:t>
                      </a:r>
                      <a:endParaRPr lang="ko-KR" altLang="en-US" sz="16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62216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OpenFlow</a:t>
            </a:r>
            <a:r>
              <a:rPr lang="en-US" altLang="ko-KR" dirty="0" smtClean="0"/>
              <a:t> Group </a:t>
            </a:r>
            <a:r>
              <a:rPr lang="en-US" altLang="ko-KR" dirty="0"/>
              <a:t>Table</a:t>
            </a:r>
            <a:endParaRPr lang="ko-KR" altLang="en-US" dirty="0"/>
          </a:p>
        </p:txBody>
      </p:sp>
      <p:sp>
        <p:nvSpPr>
          <p:cNvPr id="3" name="내용 개체 틀 2"/>
          <p:cNvSpPr>
            <a:spLocks noGrp="1"/>
          </p:cNvSpPr>
          <p:nvPr>
            <p:ph idx="1"/>
          </p:nvPr>
        </p:nvSpPr>
        <p:spPr>
          <a:xfrm>
            <a:off x="233528" y="861077"/>
            <a:ext cx="8512822" cy="2025692"/>
          </a:xfrm>
        </p:spPr>
        <p:txBody>
          <a:bodyPr/>
          <a:lstStyle/>
          <a:p>
            <a:r>
              <a:rPr lang="en-US" altLang="ko-KR" sz="2400" dirty="0"/>
              <a:t>Group Table &amp; Types (</a:t>
            </a:r>
            <a:r>
              <a:rPr lang="en-US" altLang="ko-KR" sz="2400" dirty="0" smtClean="0"/>
              <a:t>version </a:t>
            </a:r>
            <a:r>
              <a:rPr lang="en-US" altLang="ko-KR" sz="2400" dirty="0"/>
              <a:t>1.1)</a:t>
            </a:r>
          </a:p>
          <a:p>
            <a:pPr lvl="1"/>
            <a:r>
              <a:rPr lang="en-US" altLang="ko-KR" sz="2000" dirty="0"/>
              <a:t>All: multicast</a:t>
            </a:r>
          </a:p>
          <a:p>
            <a:pPr lvl="1"/>
            <a:r>
              <a:rPr lang="en-US" altLang="ko-KR" sz="2000" dirty="0"/>
              <a:t>Select: load sharing</a:t>
            </a:r>
          </a:p>
          <a:p>
            <a:pPr lvl="1"/>
            <a:r>
              <a:rPr lang="en-US" altLang="ko-KR" sz="2000" dirty="0"/>
              <a:t>Indirect: simple indirection</a:t>
            </a:r>
          </a:p>
          <a:p>
            <a:pPr lvl="1"/>
            <a:r>
              <a:rPr lang="en-US" altLang="ko-KR" sz="2000" dirty="0"/>
              <a:t>Fast-failover: rerouting</a:t>
            </a:r>
          </a:p>
          <a:p>
            <a:endParaRPr lang="ko-KR" altLang="en-US" dirty="0"/>
          </a:p>
        </p:txBody>
      </p:sp>
      <p:grpSp>
        <p:nvGrpSpPr>
          <p:cNvPr id="4" name="그룹 3"/>
          <p:cNvGrpSpPr/>
          <p:nvPr/>
        </p:nvGrpSpPr>
        <p:grpSpPr>
          <a:xfrm>
            <a:off x="4076764" y="1098017"/>
            <a:ext cx="4922654" cy="2141324"/>
            <a:chOff x="791581" y="4909586"/>
            <a:chExt cx="2952328" cy="1682497"/>
          </a:xfrm>
        </p:grpSpPr>
        <p:sp>
          <p:nvSpPr>
            <p:cNvPr id="5" name="모서리가 둥근 직사각형 4"/>
            <p:cNvSpPr/>
            <p:nvPr/>
          </p:nvSpPr>
          <p:spPr>
            <a:xfrm>
              <a:off x="886817" y="5716170"/>
              <a:ext cx="2666619" cy="875913"/>
            </a:xfrm>
            <a:prstGeom prst="roundRect">
              <a:avLst>
                <a:gd name="adj" fmla="val 6399"/>
              </a:avLst>
            </a:prstGeom>
            <a:solidFill>
              <a:srgbClr val="FFECD9"/>
            </a:solidFill>
            <a:ln w="952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Arial" panose="020B0604020202020204" pitchFamily="34" charset="0"/>
                <a:cs typeface="Arial" panose="020B0604020202020204" pitchFamily="34" charset="0"/>
              </a:endParaRPr>
            </a:p>
          </p:txBody>
        </p:sp>
        <p:sp>
          <p:nvSpPr>
            <p:cNvPr id="6" name="직사각형 5"/>
            <p:cNvSpPr/>
            <p:nvPr/>
          </p:nvSpPr>
          <p:spPr>
            <a:xfrm>
              <a:off x="1172527" y="5966431"/>
              <a:ext cx="476182" cy="312826"/>
            </a:xfrm>
            <a:prstGeom prst="rect">
              <a:avLst/>
            </a:prstGeom>
            <a:solidFill>
              <a:srgbClr val="C6E6E8"/>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Table 0</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7" name="직사각형 6"/>
            <p:cNvSpPr/>
            <p:nvPr/>
          </p:nvSpPr>
          <p:spPr>
            <a:xfrm>
              <a:off x="1172527" y="6279257"/>
              <a:ext cx="476182" cy="218978"/>
            </a:xfrm>
            <a:prstGeom prst="rect">
              <a:avLst/>
            </a:prstGeom>
            <a:solidFill>
              <a:srgbClr val="FFECD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latin typeface="Arial" panose="020B0604020202020204" pitchFamily="34" charset="0"/>
                  <a:cs typeface="Arial" panose="020B0604020202020204" pitchFamily="34" charset="0"/>
                </a:rPr>
                <a:t>Instruction/Action</a:t>
              </a:r>
              <a:endParaRPr lang="ko-KR" altLang="en-US" sz="1000" dirty="0">
                <a:solidFill>
                  <a:schemeClr val="tx1"/>
                </a:solidFill>
                <a:latin typeface="Arial" panose="020B0604020202020204" pitchFamily="34" charset="0"/>
                <a:cs typeface="Arial" panose="020B0604020202020204" pitchFamily="34" charset="0"/>
              </a:endParaRPr>
            </a:p>
          </p:txBody>
        </p:sp>
        <p:sp>
          <p:nvSpPr>
            <p:cNvPr id="8" name="직사각형 7"/>
            <p:cNvSpPr/>
            <p:nvPr/>
          </p:nvSpPr>
          <p:spPr>
            <a:xfrm>
              <a:off x="1791563" y="5966431"/>
              <a:ext cx="476182" cy="312826"/>
            </a:xfrm>
            <a:prstGeom prst="rect">
              <a:avLst/>
            </a:prstGeom>
            <a:solidFill>
              <a:srgbClr val="C6E6E8"/>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Table 1</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9" name="직사각형 8"/>
            <p:cNvSpPr/>
            <p:nvPr/>
          </p:nvSpPr>
          <p:spPr>
            <a:xfrm>
              <a:off x="1791563" y="6279257"/>
              <a:ext cx="476182" cy="218978"/>
            </a:xfrm>
            <a:prstGeom prst="rect">
              <a:avLst/>
            </a:prstGeom>
            <a:solidFill>
              <a:srgbClr val="FFECD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latin typeface="Arial" panose="020B0604020202020204" pitchFamily="34" charset="0"/>
                  <a:cs typeface="Arial" panose="020B0604020202020204" pitchFamily="34" charset="0"/>
                </a:rPr>
                <a:t>Instruction/Action</a:t>
              </a:r>
            </a:p>
          </p:txBody>
        </p:sp>
        <p:sp>
          <p:nvSpPr>
            <p:cNvPr id="10" name="직사각형 9"/>
            <p:cNvSpPr/>
            <p:nvPr/>
          </p:nvSpPr>
          <p:spPr>
            <a:xfrm>
              <a:off x="2886782" y="5966431"/>
              <a:ext cx="476182" cy="312826"/>
            </a:xfrm>
            <a:prstGeom prst="rect">
              <a:avLst/>
            </a:prstGeom>
            <a:solidFill>
              <a:srgbClr val="C6E6E8"/>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Table n</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11" name="직사각형 10"/>
            <p:cNvSpPr/>
            <p:nvPr/>
          </p:nvSpPr>
          <p:spPr>
            <a:xfrm>
              <a:off x="2886782" y="6279257"/>
              <a:ext cx="476182" cy="218978"/>
            </a:xfrm>
            <a:prstGeom prst="rect">
              <a:avLst/>
            </a:prstGeom>
            <a:solidFill>
              <a:srgbClr val="FFECD9"/>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a:solidFill>
                    <a:schemeClr val="tx1"/>
                  </a:solidFill>
                  <a:latin typeface="Arial" panose="020B0604020202020204" pitchFamily="34" charset="0"/>
                  <a:cs typeface="Arial" panose="020B0604020202020204" pitchFamily="34" charset="0"/>
                </a:rPr>
                <a:t>Instruction/Action</a:t>
              </a:r>
              <a:endParaRPr lang="ko-KR" altLang="en-US" sz="1000" dirty="0">
                <a:solidFill>
                  <a:schemeClr val="tx1"/>
                </a:solidFill>
                <a:latin typeface="Arial" panose="020B0604020202020204" pitchFamily="34" charset="0"/>
                <a:cs typeface="Arial" panose="020B0604020202020204" pitchFamily="34" charset="0"/>
              </a:endParaRPr>
            </a:p>
          </p:txBody>
        </p:sp>
        <p:sp>
          <p:nvSpPr>
            <p:cNvPr id="12" name="TextBox 11"/>
            <p:cNvSpPr txBox="1"/>
            <p:nvPr/>
          </p:nvSpPr>
          <p:spPr>
            <a:xfrm>
              <a:off x="2374886" y="5877072"/>
              <a:ext cx="452373" cy="618759"/>
            </a:xfrm>
            <a:prstGeom prst="rect">
              <a:avLst/>
            </a:prstGeom>
            <a:solidFill>
              <a:srgbClr val="FFECD9"/>
            </a:solidFill>
          </p:spPr>
          <p:txBody>
            <a:bodyPr wrap="square" rtlCol="0">
              <a:spAutoFit/>
            </a:bodyPr>
            <a:lstStyle/>
            <a:p>
              <a:r>
                <a:rPr lang="en-US" altLang="ko-KR" sz="2000" b="1" dirty="0" smtClean="0">
                  <a:latin typeface="Arial" panose="020B0604020202020204" pitchFamily="34" charset="0"/>
                  <a:cs typeface="Arial" panose="020B0604020202020204" pitchFamily="34" charset="0"/>
                </a:rPr>
                <a:t>……</a:t>
              </a:r>
              <a:endParaRPr lang="ko-KR" altLang="en-US" sz="2000" b="1" dirty="0">
                <a:latin typeface="Arial" panose="020B0604020202020204" pitchFamily="34" charset="0"/>
                <a:cs typeface="Arial" panose="020B0604020202020204" pitchFamily="34" charset="0"/>
              </a:endParaRPr>
            </a:p>
          </p:txBody>
        </p:sp>
        <p:cxnSp>
          <p:nvCxnSpPr>
            <p:cNvPr id="13" name="직선 화살표 연결선 12"/>
            <p:cNvCxnSpPr>
              <a:endCxn id="6" idx="1"/>
            </p:cNvCxnSpPr>
            <p:nvPr/>
          </p:nvCxnSpPr>
          <p:spPr>
            <a:xfrm>
              <a:off x="791581" y="6122844"/>
              <a:ext cx="380946" cy="0"/>
            </a:xfrm>
            <a:prstGeom prst="straightConnector1">
              <a:avLst/>
            </a:prstGeom>
            <a:solidFill>
              <a:srgbClr val="FFECD9"/>
            </a:solidFill>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p:nvPr/>
          </p:nvCxnSpPr>
          <p:spPr>
            <a:xfrm>
              <a:off x="3362963" y="6122844"/>
              <a:ext cx="380946" cy="0"/>
            </a:xfrm>
            <a:prstGeom prst="straightConnector1">
              <a:avLst/>
            </a:prstGeom>
            <a:solidFill>
              <a:srgbClr val="FFECD9"/>
            </a:solidFill>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사다리꼴 14"/>
            <p:cNvSpPr/>
            <p:nvPr/>
          </p:nvSpPr>
          <p:spPr>
            <a:xfrm flipV="1">
              <a:off x="2327268" y="4941168"/>
              <a:ext cx="1178550" cy="625652"/>
            </a:xfrm>
            <a:prstGeom prst="trapezoid">
              <a:avLst/>
            </a:prstGeom>
            <a:solidFill>
              <a:srgbClr val="FFEC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Arial" panose="020B0604020202020204" pitchFamily="34" charset="0"/>
                <a:cs typeface="Arial" panose="020B0604020202020204" pitchFamily="34" charset="0"/>
              </a:endParaRPr>
            </a:p>
          </p:txBody>
        </p:sp>
        <p:grpSp>
          <p:nvGrpSpPr>
            <p:cNvPr id="16" name="그룹 37"/>
            <p:cNvGrpSpPr/>
            <p:nvPr/>
          </p:nvGrpSpPr>
          <p:grpSpPr>
            <a:xfrm>
              <a:off x="2696313" y="5116959"/>
              <a:ext cx="632660" cy="524600"/>
              <a:chOff x="7740352" y="2956777"/>
              <a:chExt cx="956705" cy="1207557"/>
            </a:xfrm>
            <a:solidFill>
              <a:srgbClr val="FFECD9"/>
            </a:solidFill>
          </p:grpSpPr>
          <p:sp>
            <p:nvSpPr>
              <p:cNvPr id="20" name="사다리꼴 19"/>
              <p:cNvSpPr/>
              <p:nvPr/>
            </p:nvSpPr>
            <p:spPr>
              <a:xfrm flipV="1">
                <a:off x="7740352" y="2996952"/>
                <a:ext cx="956705" cy="674802"/>
              </a:xfrm>
              <a:prstGeom prst="trapezoid">
                <a:avLst/>
              </a:prstGeom>
              <a:solidFill>
                <a:srgbClr val="AFDC7E"/>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latin typeface="Arial" panose="020B0604020202020204" pitchFamily="34" charset="0"/>
                  <a:cs typeface="Arial" panose="020B0604020202020204" pitchFamily="34" charset="0"/>
                </a:endParaRPr>
              </a:p>
            </p:txBody>
          </p:sp>
          <p:sp>
            <p:nvSpPr>
              <p:cNvPr id="21" name="TextBox 20"/>
              <p:cNvSpPr txBox="1"/>
              <p:nvPr/>
            </p:nvSpPr>
            <p:spPr>
              <a:xfrm>
                <a:off x="7911036" y="2956777"/>
                <a:ext cx="648072" cy="1207557"/>
              </a:xfrm>
              <a:prstGeom prst="rect">
                <a:avLst/>
              </a:prstGeom>
              <a:noFill/>
            </p:spPr>
            <p:txBody>
              <a:bodyPr wrap="square" rtlCol="0">
                <a:spAutoFit/>
              </a:bodyPr>
              <a:lstStyle/>
              <a:p>
                <a:r>
                  <a:rPr lang="en-US" altLang="ko-KR" sz="1100" b="1" dirty="0" smtClean="0">
                    <a:latin typeface="Arial" panose="020B0604020202020204" pitchFamily="34" charset="0"/>
                    <a:cs typeface="Arial" panose="020B0604020202020204" pitchFamily="34" charset="0"/>
                  </a:rPr>
                  <a:t>Action</a:t>
                </a:r>
              </a:p>
              <a:p>
                <a:r>
                  <a:rPr lang="en-US" altLang="ko-KR" sz="1100" b="1" dirty="0" smtClean="0">
                    <a:latin typeface="Arial" panose="020B0604020202020204" pitchFamily="34" charset="0"/>
                    <a:cs typeface="Arial" panose="020B0604020202020204" pitchFamily="34" charset="0"/>
                  </a:rPr>
                  <a:t>Bucket</a:t>
                </a:r>
                <a:endParaRPr lang="ko-KR" altLang="en-US" sz="1100" b="1" dirty="0">
                  <a:latin typeface="Arial" panose="020B0604020202020204" pitchFamily="34" charset="0"/>
                  <a:cs typeface="Arial" panose="020B0604020202020204" pitchFamily="34" charset="0"/>
                </a:endParaRPr>
              </a:p>
            </p:txBody>
          </p:sp>
        </p:grpSp>
        <p:sp>
          <p:nvSpPr>
            <p:cNvPr id="17" name="TextBox 16"/>
            <p:cNvSpPr txBox="1"/>
            <p:nvPr/>
          </p:nvSpPr>
          <p:spPr>
            <a:xfrm>
              <a:off x="2390045" y="4909586"/>
              <a:ext cx="857127" cy="511149"/>
            </a:xfrm>
            <a:prstGeom prst="rect">
              <a:avLst/>
            </a:prstGeom>
            <a:noFill/>
            <a:ln>
              <a:noFill/>
            </a:ln>
          </p:spPr>
          <p:txBody>
            <a:bodyPr wrap="square" rtlCol="0">
              <a:spAutoFit/>
            </a:bodyPr>
            <a:lstStyle/>
            <a:p>
              <a:r>
                <a:rPr lang="en-US" altLang="ko-KR" sz="1600" b="1" dirty="0" smtClean="0">
                  <a:latin typeface="Arial" panose="020B0604020202020204" pitchFamily="34" charset="0"/>
                  <a:cs typeface="Arial" panose="020B0604020202020204" pitchFamily="34" charset="0"/>
                </a:rPr>
                <a:t>Group Table</a:t>
              </a:r>
              <a:endParaRPr lang="ko-KR" altLang="en-US" sz="1600" b="1" dirty="0">
                <a:latin typeface="Arial" panose="020B0604020202020204" pitchFamily="34" charset="0"/>
                <a:cs typeface="Arial" panose="020B0604020202020204" pitchFamily="34" charset="0"/>
              </a:endParaRPr>
            </a:p>
          </p:txBody>
        </p:sp>
        <p:cxnSp>
          <p:nvCxnSpPr>
            <p:cNvPr id="18" name="꺾인 연결선 17"/>
            <p:cNvCxnSpPr>
              <a:stCxn id="8" idx="0"/>
              <a:endCxn id="17" idx="0"/>
            </p:cNvCxnSpPr>
            <p:nvPr/>
          </p:nvCxnSpPr>
          <p:spPr>
            <a:xfrm rot="5400000" flipH="1" flipV="1">
              <a:off x="1895709" y="5043531"/>
              <a:ext cx="1056845" cy="788955"/>
            </a:xfrm>
            <a:prstGeom prst="bentConnector3">
              <a:avLst>
                <a:gd name="adj1" fmla="val 116996"/>
              </a:avLst>
            </a:prstGeom>
            <a:solidFill>
              <a:srgbClr val="FFECD9"/>
            </a:solidFill>
            <a:ln w="28575">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p:nvPr/>
          </p:nvCxnSpPr>
          <p:spPr>
            <a:xfrm>
              <a:off x="3101063" y="5545818"/>
              <a:ext cx="0" cy="429380"/>
            </a:xfrm>
            <a:prstGeom prst="straightConnector1">
              <a:avLst/>
            </a:prstGeom>
            <a:solidFill>
              <a:srgbClr val="FFECD9"/>
            </a:solidFill>
            <a:ln w="28575">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7" name="그룹 36"/>
          <p:cNvGrpSpPr/>
          <p:nvPr/>
        </p:nvGrpSpPr>
        <p:grpSpPr>
          <a:xfrm>
            <a:off x="4135990" y="3657917"/>
            <a:ext cx="5161492" cy="2023769"/>
            <a:chOff x="4693642" y="5034961"/>
            <a:chExt cx="3532643" cy="1385114"/>
          </a:xfrm>
        </p:grpSpPr>
        <p:sp>
          <p:nvSpPr>
            <p:cNvPr id="22" name="Rectangle 22"/>
            <p:cNvSpPr>
              <a:spLocks/>
            </p:cNvSpPr>
            <p:nvPr/>
          </p:nvSpPr>
          <p:spPr bwMode="auto">
            <a:xfrm>
              <a:off x="4744657" y="6016020"/>
              <a:ext cx="769278" cy="243077"/>
            </a:xfrm>
            <a:prstGeom prst="rect">
              <a:avLst/>
            </a:prstGeom>
            <a:solidFill>
              <a:schemeClr val="accent5">
                <a:lumMod val="40000"/>
                <a:lumOff val="60000"/>
              </a:schemeClr>
            </a:solidFill>
            <a:ln w="12700">
              <a:solidFill>
                <a:schemeClr val="tx1"/>
              </a:solidFill>
              <a:miter lim="800000"/>
              <a:headEnd/>
              <a:tailEnd/>
            </a:ln>
          </p:spPr>
          <p:txBody>
            <a:bodyPr wrap="none" lIns="0" tIns="0" rIns="0" bIns="0" anchor="ctr" anchorCtr="1"/>
            <a:lstStyle/>
            <a:p>
              <a:pPr defTabSz="457200"/>
              <a:r>
                <a:rPr lang="en-US" altLang="ko-KR" sz="1400" dirty="0" smtClean="0">
                  <a:latin typeface="Arial" panose="020B0604020202020204" pitchFamily="34" charset="0"/>
                  <a:cs typeface="Arial" panose="020B0604020202020204" pitchFamily="34" charset="0"/>
                </a:rPr>
                <a:t>Match field</a:t>
              </a:r>
              <a:endParaRPr lang="ko-KR" altLang="ko-KR" sz="1400" dirty="0">
                <a:latin typeface="Arial" panose="020B0604020202020204" pitchFamily="34" charset="0"/>
                <a:cs typeface="Arial" panose="020B0604020202020204" pitchFamily="34" charset="0"/>
              </a:endParaRPr>
            </a:p>
          </p:txBody>
        </p:sp>
        <p:sp>
          <p:nvSpPr>
            <p:cNvPr id="23" name="Rectangle 24"/>
            <p:cNvSpPr>
              <a:spLocks/>
            </p:cNvSpPr>
            <p:nvPr/>
          </p:nvSpPr>
          <p:spPr bwMode="auto">
            <a:xfrm>
              <a:off x="5513935" y="6016020"/>
              <a:ext cx="769278" cy="243077"/>
            </a:xfrm>
            <a:prstGeom prst="rect">
              <a:avLst/>
            </a:prstGeom>
            <a:solidFill>
              <a:srgbClr val="FFFF61"/>
            </a:solidFill>
            <a:ln w="12700">
              <a:solidFill>
                <a:srgbClr val="697D3A"/>
              </a:solidFill>
              <a:miter lim="800000"/>
              <a:headEnd/>
              <a:tailEnd/>
            </a:ln>
          </p:spPr>
          <p:txBody>
            <a:bodyPr wrap="none" lIns="0" tIns="0" rIns="0" bIns="0" anchor="ctr" anchorCtr="1"/>
            <a:lstStyle/>
            <a:p>
              <a:pPr defTabSz="457200"/>
              <a:r>
                <a:rPr lang="en-US" altLang="ko-KR" sz="1400" dirty="0" smtClean="0">
                  <a:latin typeface="Arial" panose="020B0604020202020204" pitchFamily="34" charset="0"/>
                  <a:cs typeface="Arial" panose="020B0604020202020204" pitchFamily="34" charset="0"/>
                </a:rPr>
                <a:t>Counter</a:t>
              </a:r>
              <a:endParaRPr lang="ko-KR" altLang="ko-KR" sz="1400" dirty="0">
                <a:latin typeface="Arial" panose="020B0604020202020204" pitchFamily="34" charset="0"/>
                <a:cs typeface="Arial" panose="020B0604020202020204" pitchFamily="34" charset="0"/>
              </a:endParaRPr>
            </a:p>
          </p:txBody>
        </p:sp>
        <p:sp>
          <p:nvSpPr>
            <p:cNvPr id="24" name="Rectangle 26"/>
            <p:cNvSpPr>
              <a:spLocks/>
            </p:cNvSpPr>
            <p:nvPr/>
          </p:nvSpPr>
          <p:spPr bwMode="auto">
            <a:xfrm>
              <a:off x="6283213" y="6016020"/>
              <a:ext cx="770123" cy="243077"/>
            </a:xfrm>
            <a:prstGeom prst="rect">
              <a:avLst/>
            </a:prstGeom>
            <a:solidFill>
              <a:srgbClr val="AFDC7E"/>
            </a:solidFill>
            <a:ln w="12700">
              <a:solidFill>
                <a:srgbClr val="800000"/>
              </a:solidFill>
              <a:miter lim="800000"/>
              <a:headEnd/>
              <a:tailEnd/>
            </a:ln>
          </p:spPr>
          <p:txBody>
            <a:bodyPr wrap="none" lIns="0" tIns="0" rIns="0" bIns="0" anchor="ctr" anchorCtr="1"/>
            <a:lstStyle/>
            <a:p>
              <a:pPr defTabSz="457200"/>
              <a:r>
                <a:rPr lang="en-US" altLang="ko-KR" sz="1400" dirty="0" smtClean="0">
                  <a:latin typeface="Arial" panose="020B0604020202020204" pitchFamily="34" charset="0"/>
                  <a:cs typeface="Arial" panose="020B0604020202020204" pitchFamily="34" charset="0"/>
                </a:rPr>
                <a:t> Action</a:t>
              </a:r>
              <a:endParaRPr lang="ko-KR" altLang="ko-KR" sz="1400" dirty="0">
                <a:latin typeface="Arial" panose="020B0604020202020204" pitchFamily="34" charset="0"/>
                <a:cs typeface="Arial" panose="020B0604020202020204" pitchFamily="34" charset="0"/>
              </a:endParaRPr>
            </a:p>
          </p:txBody>
        </p:sp>
        <p:sp>
          <p:nvSpPr>
            <p:cNvPr id="25" name="Rectangle 22"/>
            <p:cNvSpPr>
              <a:spLocks/>
            </p:cNvSpPr>
            <p:nvPr/>
          </p:nvSpPr>
          <p:spPr bwMode="auto">
            <a:xfrm>
              <a:off x="4693642" y="5267209"/>
              <a:ext cx="769278" cy="235804"/>
            </a:xfrm>
            <a:prstGeom prst="rect">
              <a:avLst/>
            </a:prstGeom>
            <a:solidFill>
              <a:srgbClr val="C6E6E8"/>
            </a:solidFill>
            <a:ln w="12700">
              <a:solidFill>
                <a:schemeClr val="tx1"/>
              </a:solidFill>
              <a:miter lim="800000"/>
              <a:headEnd/>
              <a:tailEnd/>
            </a:ln>
          </p:spPr>
          <p:txBody>
            <a:bodyPr wrap="none" lIns="0" tIns="0" rIns="0" bIns="0" anchor="ctr" anchorCtr="1"/>
            <a:lstStyle/>
            <a:p>
              <a:pPr defTabSz="457200"/>
              <a:r>
                <a:rPr lang="en-US" altLang="ko-KR" sz="1400" dirty="0" smtClean="0">
                  <a:latin typeface="Arial" panose="020B0604020202020204" pitchFamily="34" charset="0"/>
                  <a:cs typeface="Arial" panose="020B0604020202020204" pitchFamily="34" charset="0"/>
                </a:rPr>
                <a:t> Group ID</a:t>
              </a:r>
              <a:endParaRPr lang="ko-KR" altLang="ko-KR" sz="1400" dirty="0">
                <a:latin typeface="Arial" panose="020B0604020202020204" pitchFamily="34" charset="0"/>
                <a:cs typeface="Arial" panose="020B0604020202020204" pitchFamily="34" charset="0"/>
              </a:endParaRPr>
            </a:p>
          </p:txBody>
        </p:sp>
        <p:sp>
          <p:nvSpPr>
            <p:cNvPr id="26" name="Rectangle 24"/>
            <p:cNvSpPr>
              <a:spLocks/>
            </p:cNvSpPr>
            <p:nvPr/>
          </p:nvSpPr>
          <p:spPr bwMode="auto">
            <a:xfrm>
              <a:off x="6203229" y="5267209"/>
              <a:ext cx="769278" cy="235804"/>
            </a:xfrm>
            <a:prstGeom prst="rect">
              <a:avLst/>
            </a:prstGeom>
            <a:solidFill>
              <a:srgbClr val="FFFF61"/>
            </a:solidFill>
            <a:ln w="12700">
              <a:solidFill>
                <a:srgbClr val="697D3A"/>
              </a:solidFill>
              <a:miter lim="800000"/>
              <a:headEnd/>
              <a:tailEnd/>
            </a:ln>
          </p:spPr>
          <p:txBody>
            <a:bodyPr wrap="none" lIns="0" tIns="0" rIns="0" bIns="0" anchor="ctr" anchorCtr="1"/>
            <a:lstStyle/>
            <a:p>
              <a:pPr defTabSz="457200"/>
              <a:r>
                <a:rPr lang="en-US" altLang="ko-KR" sz="1400" dirty="0" smtClean="0">
                  <a:latin typeface="Arial" panose="020B0604020202020204" pitchFamily="34" charset="0"/>
                  <a:cs typeface="Arial" panose="020B0604020202020204" pitchFamily="34" charset="0"/>
                </a:rPr>
                <a:t> Counter</a:t>
              </a:r>
              <a:endParaRPr lang="ko-KR" altLang="ko-KR" sz="1400" dirty="0">
                <a:latin typeface="Arial" panose="020B0604020202020204" pitchFamily="34" charset="0"/>
                <a:cs typeface="Arial" panose="020B0604020202020204" pitchFamily="34" charset="0"/>
              </a:endParaRPr>
            </a:p>
          </p:txBody>
        </p:sp>
        <p:sp>
          <p:nvSpPr>
            <p:cNvPr id="27" name="Rectangle 26"/>
            <p:cNvSpPr>
              <a:spLocks/>
            </p:cNvSpPr>
            <p:nvPr/>
          </p:nvSpPr>
          <p:spPr bwMode="auto">
            <a:xfrm>
              <a:off x="6972507" y="5267209"/>
              <a:ext cx="1121711" cy="235804"/>
            </a:xfrm>
            <a:prstGeom prst="rect">
              <a:avLst/>
            </a:prstGeom>
            <a:solidFill>
              <a:srgbClr val="AFDC7E"/>
            </a:solidFill>
            <a:ln w="12700">
              <a:solidFill>
                <a:srgbClr val="800000"/>
              </a:solidFill>
              <a:miter lim="800000"/>
              <a:headEnd/>
              <a:tailEnd/>
            </a:ln>
          </p:spPr>
          <p:txBody>
            <a:bodyPr wrap="none" lIns="0" tIns="0" rIns="0" bIns="0" anchor="ctr" anchorCtr="1"/>
            <a:lstStyle/>
            <a:p>
              <a:pPr defTabSz="457200"/>
              <a:r>
                <a:rPr lang="en-US" altLang="ko-KR" sz="1400" dirty="0" smtClean="0">
                  <a:latin typeface="Arial" panose="020B0604020202020204" pitchFamily="34" charset="0"/>
                  <a:cs typeface="Arial" panose="020B0604020202020204" pitchFamily="34" charset="0"/>
                </a:rPr>
                <a:t> Action buckets</a:t>
              </a:r>
              <a:endParaRPr lang="ko-KR" altLang="ko-KR" sz="1400" dirty="0">
                <a:latin typeface="Arial" panose="020B0604020202020204" pitchFamily="34" charset="0"/>
                <a:cs typeface="Arial" panose="020B0604020202020204" pitchFamily="34" charset="0"/>
              </a:endParaRPr>
            </a:p>
          </p:txBody>
        </p:sp>
        <p:sp>
          <p:nvSpPr>
            <p:cNvPr id="28" name="Rectangle 24"/>
            <p:cNvSpPr>
              <a:spLocks/>
            </p:cNvSpPr>
            <p:nvPr/>
          </p:nvSpPr>
          <p:spPr bwMode="auto">
            <a:xfrm>
              <a:off x="5462920" y="5267209"/>
              <a:ext cx="769278" cy="235804"/>
            </a:xfrm>
            <a:prstGeom prst="rect">
              <a:avLst/>
            </a:prstGeom>
            <a:solidFill>
              <a:srgbClr val="FFFF61"/>
            </a:solidFill>
            <a:ln w="12700">
              <a:solidFill>
                <a:srgbClr val="697D3A"/>
              </a:solidFill>
              <a:miter lim="800000"/>
              <a:headEnd/>
              <a:tailEnd/>
            </a:ln>
          </p:spPr>
          <p:txBody>
            <a:bodyPr wrap="none" lIns="0" tIns="0" rIns="0" bIns="0" anchor="ctr" anchorCtr="1"/>
            <a:lstStyle/>
            <a:p>
              <a:pPr defTabSz="457200"/>
              <a:r>
                <a:rPr lang="en-US" altLang="ko-KR" sz="1400" dirty="0" smtClean="0">
                  <a:latin typeface="Arial" panose="020B0604020202020204" pitchFamily="34" charset="0"/>
                  <a:cs typeface="Arial" panose="020B0604020202020204" pitchFamily="34" charset="0"/>
                </a:rPr>
                <a:t>Group type</a:t>
              </a:r>
              <a:endParaRPr lang="ko-KR" altLang="ko-KR" sz="1400" dirty="0">
                <a:latin typeface="Arial" panose="020B0604020202020204" pitchFamily="34" charset="0"/>
                <a:cs typeface="Arial" panose="020B0604020202020204" pitchFamily="34" charset="0"/>
              </a:endParaRPr>
            </a:p>
          </p:txBody>
        </p:sp>
        <p:sp>
          <p:nvSpPr>
            <p:cNvPr id="29" name="TextBox 28"/>
            <p:cNvSpPr txBox="1"/>
            <p:nvPr/>
          </p:nvSpPr>
          <p:spPr>
            <a:xfrm>
              <a:off x="4765650" y="6259097"/>
              <a:ext cx="1368152" cy="160977"/>
            </a:xfrm>
            <a:prstGeom prst="rect">
              <a:avLst/>
            </a:prstGeom>
            <a:noFill/>
          </p:spPr>
          <p:txBody>
            <a:bodyPr wrap="square" rtlCol="0">
              <a:spAutoFit/>
            </a:bodyPr>
            <a:lstStyle/>
            <a:p>
              <a:r>
                <a:rPr lang="en-US" altLang="ko-KR" sz="1100" b="1" dirty="0" smtClean="0">
                  <a:latin typeface="Arial" panose="020B0604020202020204" pitchFamily="34" charset="0"/>
                  <a:cs typeface="Arial" panose="020B0604020202020204" pitchFamily="34" charset="0"/>
                </a:rPr>
                <a:t>Dst IP= 224.2.3.9</a:t>
              </a:r>
              <a:endParaRPr lang="ko-KR" altLang="en-US" sz="1100" b="1" dirty="0">
                <a:latin typeface="Arial" panose="020B0604020202020204" pitchFamily="34" charset="0"/>
                <a:cs typeface="Arial" panose="020B0604020202020204" pitchFamily="34" charset="0"/>
              </a:endParaRPr>
            </a:p>
          </p:txBody>
        </p:sp>
        <p:sp>
          <p:nvSpPr>
            <p:cNvPr id="30" name="TextBox 29"/>
            <p:cNvSpPr txBox="1"/>
            <p:nvPr/>
          </p:nvSpPr>
          <p:spPr>
            <a:xfrm>
              <a:off x="7087787" y="6049105"/>
              <a:ext cx="1138498" cy="189386"/>
            </a:xfrm>
            <a:prstGeom prst="rect">
              <a:avLst/>
            </a:prstGeom>
            <a:noFill/>
          </p:spPr>
          <p:txBody>
            <a:bodyPr wrap="square" rtlCol="0">
              <a:spAutoFit/>
            </a:bodyPr>
            <a:lstStyle/>
            <a:p>
              <a:r>
                <a:rPr lang="en-US" altLang="ko-KR" sz="1400" b="1" dirty="0" smtClean="0">
                  <a:latin typeface="Arial" panose="020B0604020202020204" pitchFamily="34" charset="0"/>
                  <a:cs typeface="Arial" panose="020B0604020202020204" pitchFamily="34" charset="0"/>
                </a:rPr>
                <a:t>Flow table</a:t>
              </a:r>
              <a:endParaRPr lang="ko-KR" altLang="en-US" sz="1400" b="1" dirty="0">
                <a:latin typeface="Arial" panose="020B0604020202020204" pitchFamily="34" charset="0"/>
                <a:cs typeface="Arial" panose="020B0604020202020204" pitchFamily="34" charset="0"/>
              </a:endParaRPr>
            </a:p>
          </p:txBody>
        </p:sp>
        <p:sp>
          <p:nvSpPr>
            <p:cNvPr id="31" name="TextBox 30"/>
            <p:cNvSpPr txBox="1"/>
            <p:nvPr/>
          </p:nvSpPr>
          <p:spPr>
            <a:xfrm>
              <a:off x="7105910" y="5034961"/>
              <a:ext cx="976535" cy="189386"/>
            </a:xfrm>
            <a:prstGeom prst="rect">
              <a:avLst/>
            </a:prstGeom>
            <a:noFill/>
          </p:spPr>
          <p:txBody>
            <a:bodyPr wrap="square" rtlCol="0">
              <a:spAutoFit/>
            </a:bodyPr>
            <a:lstStyle/>
            <a:p>
              <a:r>
                <a:rPr lang="en-US" altLang="ko-KR" sz="1400" b="1" dirty="0" smtClean="0">
                  <a:latin typeface="Arial" panose="020B0604020202020204" pitchFamily="34" charset="0"/>
                  <a:cs typeface="Arial" panose="020B0604020202020204" pitchFamily="34" charset="0"/>
                </a:rPr>
                <a:t>Group table</a:t>
              </a:r>
              <a:endParaRPr lang="ko-KR" altLang="en-US" sz="1400" b="1" dirty="0">
                <a:latin typeface="Arial" panose="020B0604020202020204" pitchFamily="34" charset="0"/>
                <a:cs typeface="Arial" panose="020B0604020202020204" pitchFamily="34" charset="0"/>
              </a:endParaRPr>
            </a:p>
          </p:txBody>
        </p:sp>
        <p:sp>
          <p:nvSpPr>
            <p:cNvPr id="32" name="TextBox 31"/>
            <p:cNvSpPr txBox="1"/>
            <p:nvPr/>
          </p:nvSpPr>
          <p:spPr>
            <a:xfrm>
              <a:off x="6313822" y="6259097"/>
              <a:ext cx="1041666" cy="160977"/>
            </a:xfrm>
            <a:prstGeom prst="rect">
              <a:avLst/>
            </a:prstGeom>
            <a:noFill/>
          </p:spPr>
          <p:txBody>
            <a:bodyPr wrap="square" rtlCol="0">
              <a:spAutoFit/>
            </a:bodyPr>
            <a:lstStyle/>
            <a:p>
              <a:r>
                <a:rPr lang="en-US" altLang="ko-KR" sz="1100" b="1" dirty="0" smtClean="0">
                  <a:latin typeface="Arial" panose="020B0604020202020204" pitchFamily="34" charset="0"/>
                  <a:cs typeface="Arial" panose="020B0604020202020204" pitchFamily="34" charset="0"/>
                </a:rPr>
                <a:t>Group</a:t>
              </a:r>
              <a:r>
                <a:rPr lang="ko-KR" altLang="en-US" sz="1100" b="1" dirty="0" smtClean="0">
                  <a:latin typeface="Arial" panose="020B0604020202020204" pitchFamily="34" charset="0"/>
                  <a:cs typeface="Arial" panose="020B0604020202020204" pitchFamily="34" charset="0"/>
                </a:rPr>
                <a:t> </a:t>
              </a:r>
              <a:r>
                <a:rPr lang="en-US" altLang="ko-KR" sz="1100" b="1" dirty="0" smtClean="0">
                  <a:latin typeface="Arial" panose="020B0604020202020204" pitchFamily="34" charset="0"/>
                  <a:cs typeface="Arial" panose="020B0604020202020204" pitchFamily="34" charset="0"/>
                </a:rPr>
                <a:t>100</a:t>
              </a:r>
              <a:endParaRPr lang="ko-KR" altLang="en-US" sz="1100" b="1" dirty="0">
                <a:latin typeface="Arial" panose="020B0604020202020204" pitchFamily="34" charset="0"/>
                <a:cs typeface="Arial" panose="020B0604020202020204" pitchFamily="34" charset="0"/>
              </a:endParaRPr>
            </a:p>
          </p:txBody>
        </p:sp>
        <p:sp>
          <p:nvSpPr>
            <p:cNvPr id="33" name="TextBox 32"/>
            <p:cNvSpPr txBox="1"/>
            <p:nvPr/>
          </p:nvSpPr>
          <p:spPr>
            <a:xfrm>
              <a:off x="4909666" y="5503013"/>
              <a:ext cx="464711" cy="160977"/>
            </a:xfrm>
            <a:prstGeom prst="rect">
              <a:avLst/>
            </a:prstGeom>
            <a:noFill/>
          </p:spPr>
          <p:txBody>
            <a:bodyPr wrap="square" rtlCol="0">
              <a:spAutoFit/>
            </a:bodyPr>
            <a:lstStyle/>
            <a:p>
              <a:r>
                <a:rPr lang="en-US" altLang="ko-KR" sz="1100" b="1" dirty="0" smtClean="0">
                  <a:latin typeface="Arial" panose="020B0604020202020204" pitchFamily="34" charset="0"/>
                  <a:cs typeface="Arial" panose="020B0604020202020204" pitchFamily="34" charset="0"/>
                </a:rPr>
                <a:t>100</a:t>
              </a:r>
              <a:endParaRPr lang="ko-KR" altLang="en-US" sz="1100" b="1" dirty="0">
                <a:latin typeface="Arial" panose="020B0604020202020204" pitchFamily="34" charset="0"/>
                <a:cs typeface="Arial" panose="020B0604020202020204" pitchFamily="34" charset="0"/>
              </a:endParaRPr>
            </a:p>
          </p:txBody>
        </p:sp>
        <p:sp>
          <p:nvSpPr>
            <p:cNvPr id="34" name="TextBox 33"/>
            <p:cNvSpPr txBox="1"/>
            <p:nvPr/>
          </p:nvSpPr>
          <p:spPr>
            <a:xfrm>
              <a:off x="5629746" y="5503013"/>
              <a:ext cx="464711" cy="160977"/>
            </a:xfrm>
            <a:prstGeom prst="rect">
              <a:avLst/>
            </a:prstGeom>
            <a:noFill/>
          </p:spPr>
          <p:txBody>
            <a:bodyPr wrap="square" rtlCol="0">
              <a:spAutoFit/>
            </a:bodyPr>
            <a:lstStyle/>
            <a:p>
              <a:r>
                <a:rPr lang="en-US" altLang="ko-KR" sz="1100" b="1" dirty="0" smtClean="0">
                  <a:latin typeface="Arial" panose="020B0604020202020204" pitchFamily="34" charset="0"/>
                  <a:cs typeface="Arial" panose="020B0604020202020204" pitchFamily="34" charset="0"/>
                </a:rPr>
                <a:t>all</a:t>
              </a:r>
              <a:endParaRPr lang="ko-KR" altLang="en-US" sz="1100" b="1" dirty="0">
                <a:latin typeface="Arial" panose="020B0604020202020204" pitchFamily="34" charset="0"/>
                <a:cs typeface="Arial" panose="020B0604020202020204" pitchFamily="34" charset="0"/>
              </a:endParaRPr>
            </a:p>
          </p:txBody>
        </p:sp>
        <p:sp>
          <p:nvSpPr>
            <p:cNvPr id="35" name="TextBox 34"/>
            <p:cNvSpPr txBox="1"/>
            <p:nvPr/>
          </p:nvSpPr>
          <p:spPr>
            <a:xfrm>
              <a:off x="7069906" y="5503013"/>
              <a:ext cx="1005244" cy="473463"/>
            </a:xfrm>
            <a:prstGeom prst="rect">
              <a:avLst/>
            </a:prstGeom>
            <a:noFill/>
          </p:spPr>
          <p:txBody>
            <a:bodyPr wrap="square" rtlCol="0">
              <a:spAutoFit/>
            </a:bodyPr>
            <a:lstStyle/>
            <a:p>
              <a:r>
                <a:rPr lang="en-US" altLang="ko-KR" sz="1100" b="1" dirty="0" smtClean="0">
                  <a:latin typeface="Arial" panose="020B0604020202020204" pitchFamily="34" charset="0"/>
                  <a:cs typeface="Arial" panose="020B0604020202020204" pitchFamily="34" charset="0"/>
                </a:rPr>
                <a:t>Port1 : output</a:t>
              </a:r>
            </a:p>
            <a:p>
              <a:r>
                <a:rPr lang="en-US" altLang="ko-KR" sz="1100" b="1" dirty="0" smtClean="0">
                  <a:latin typeface="Arial" panose="020B0604020202020204" pitchFamily="34" charset="0"/>
                  <a:cs typeface="Arial" panose="020B0604020202020204" pitchFamily="34" charset="0"/>
                </a:rPr>
                <a:t>Port3 : output</a:t>
              </a:r>
            </a:p>
            <a:p>
              <a:r>
                <a:rPr lang="en-US" altLang="ko-KR" sz="1100" b="1" dirty="0" smtClean="0">
                  <a:latin typeface="Arial" panose="020B0604020202020204" pitchFamily="34" charset="0"/>
                  <a:cs typeface="Arial" panose="020B0604020202020204" pitchFamily="34" charset="0"/>
                </a:rPr>
                <a:t>Port5 : output</a:t>
              </a:r>
            </a:p>
            <a:p>
              <a:r>
                <a:rPr lang="en-US" altLang="ko-KR" sz="1100" dirty="0" smtClean="0">
                  <a:latin typeface="Arial" panose="020B0604020202020204" pitchFamily="34" charset="0"/>
                  <a:cs typeface="Arial" panose="020B0604020202020204" pitchFamily="34" charset="0"/>
                </a:rPr>
                <a:t> ……… </a:t>
              </a:r>
              <a:endParaRPr lang="ko-KR" altLang="en-US" sz="1100" dirty="0">
                <a:latin typeface="Arial" panose="020B0604020202020204" pitchFamily="34" charset="0"/>
                <a:cs typeface="Arial" panose="020B0604020202020204" pitchFamily="34" charset="0"/>
              </a:endParaRPr>
            </a:p>
          </p:txBody>
        </p:sp>
        <p:cxnSp>
          <p:nvCxnSpPr>
            <p:cNvPr id="36" name="Shape 54"/>
            <p:cNvCxnSpPr>
              <a:stCxn id="32" idx="2"/>
              <a:endCxn id="33" idx="1"/>
            </p:cNvCxnSpPr>
            <p:nvPr/>
          </p:nvCxnSpPr>
          <p:spPr>
            <a:xfrm rot="5400000" flipH="1">
              <a:off x="5453875" y="5039294"/>
              <a:ext cx="836572" cy="1924989"/>
            </a:xfrm>
            <a:prstGeom prst="bentConnector4">
              <a:avLst>
                <a:gd name="adj1" fmla="val -16814"/>
                <a:gd name="adj2" fmla="val 111371"/>
              </a:avLst>
            </a:prstGeom>
            <a:ln w="285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1" name="그룹 80"/>
          <p:cNvGrpSpPr/>
          <p:nvPr/>
        </p:nvGrpSpPr>
        <p:grpSpPr>
          <a:xfrm>
            <a:off x="112306" y="3134117"/>
            <a:ext cx="3782402" cy="3361306"/>
            <a:chOff x="112306" y="2848367"/>
            <a:chExt cx="3782402" cy="3361306"/>
          </a:xfrm>
        </p:grpSpPr>
        <p:grpSp>
          <p:nvGrpSpPr>
            <p:cNvPr id="49" name="그룹 48"/>
            <p:cNvGrpSpPr/>
            <p:nvPr/>
          </p:nvGrpSpPr>
          <p:grpSpPr>
            <a:xfrm>
              <a:off x="112306" y="2852936"/>
              <a:ext cx="1800200" cy="1525075"/>
              <a:chOff x="112306" y="2852936"/>
              <a:chExt cx="1800200" cy="1525075"/>
            </a:xfrm>
          </p:grpSpPr>
          <p:sp>
            <p:nvSpPr>
              <p:cNvPr id="39" name="모서리가 둥근 직사각형 38"/>
              <p:cNvSpPr/>
              <p:nvPr/>
            </p:nvSpPr>
            <p:spPr bwMode="auto">
              <a:xfrm>
                <a:off x="1019340" y="2852936"/>
                <a:ext cx="893166" cy="1152128"/>
              </a:xfrm>
              <a:prstGeom prst="roundRect">
                <a:avLst/>
              </a:prstGeom>
              <a:gradFill>
                <a:gsLst>
                  <a:gs pos="0">
                    <a:schemeClr val="accent1">
                      <a:shade val="51000"/>
                      <a:satMod val="130000"/>
                    </a:schemeClr>
                  </a:gs>
                  <a:gs pos="100000">
                    <a:schemeClr val="accent1">
                      <a:shade val="94000"/>
                      <a:satMod val="135000"/>
                    </a:schemeClr>
                  </a:gs>
                </a:gsLst>
                <a:lin ang="10800000" scaled="0"/>
              </a:gradFill>
              <a:ln>
                <a:headEnd/>
                <a:tailEnd/>
              </a:ln>
              <a:effectLst/>
            </p:spPr>
            <p:style>
              <a:lnRef idx="1">
                <a:schemeClr val="accent1"/>
              </a:lnRef>
              <a:fillRef idx="3">
                <a:schemeClr val="accent1"/>
              </a:fillRef>
              <a:effectRef idx="2">
                <a:schemeClr val="accent1"/>
              </a:effectRef>
              <a:fontRef idx="minor">
                <a:schemeClr val="lt1"/>
              </a:fontRef>
            </p:style>
            <p:txBody>
              <a:bodyPr wrap="none" lIns="91380" tIns="45692" rIns="91380" bIns="45692" rtlCol="0" anchor="ctr"/>
              <a:lstStyle/>
              <a:p>
                <a:pPr algn="ctr"/>
                <a:endParaRPr lang="ko-KR" altLang="en-US"/>
              </a:p>
            </p:txBody>
          </p:sp>
          <p:sp>
            <p:nvSpPr>
              <p:cNvPr id="40" name="타원 39"/>
              <p:cNvSpPr/>
              <p:nvPr/>
            </p:nvSpPr>
            <p:spPr bwMode="auto">
              <a:xfrm>
                <a:off x="876686" y="3284984"/>
                <a:ext cx="288032" cy="288032"/>
              </a:xfrm>
              <a:prstGeom prst="ellipse">
                <a:avLst/>
              </a:prstGeom>
              <a:ln>
                <a:noFill/>
                <a:headEnd/>
                <a:tailEnd/>
              </a:ln>
              <a:effectLst/>
            </p:spPr>
            <p:style>
              <a:lnRef idx="1">
                <a:schemeClr val="accent4"/>
              </a:lnRef>
              <a:fillRef idx="3">
                <a:schemeClr val="accent4"/>
              </a:fillRef>
              <a:effectRef idx="2">
                <a:schemeClr val="accent4"/>
              </a:effectRef>
              <a:fontRef idx="minor">
                <a:schemeClr val="lt1"/>
              </a:fontRef>
            </p:style>
            <p:txBody>
              <a:bodyPr wrap="none" lIns="91380" tIns="45692" rIns="91380" bIns="45692" rtlCol="0" anchor="ctr"/>
              <a:lstStyle/>
              <a:p>
                <a:pPr algn="ctr"/>
                <a:endParaRPr lang="ko-KR" altLang="en-US"/>
              </a:p>
            </p:txBody>
          </p:sp>
          <p:sp>
            <p:nvSpPr>
              <p:cNvPr id="41" name="모서리가 둥근 직사각형 40"/>
              <p:cNvSpPr/>
              <p:nvPr/>
            </p:nvSpPr>
            <p:spPr bwMode="auto">
              <a:xfrm>
                <a:off x="1533994" y="2987716"/>
                <a:ext cx="216024" cy="216024"/>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none" lIns="91380" tIns="45692" rIns="91380" bIns="45692" rtlCol="0" anchor="ctr"/>
              <a:lstStyle/>
              <a:p>
                <a:pPr algn="ctr"/>
                <a:endParaRPr lang="ko-KR" altLang="en-US"/>
              </a:p>
            </p:txBody>
          </p:sp>
          <p:sp>
            <p:nvSpPr>
              <p:cNvPr id="42" name="모서리가 둥근 직사각형 41"/>
              <p:cNvSpPr/>
              <p:nvPr/>
            </p:nvSpPr>
            <p:spPr bwMode="auto">
              <a:xfrm>
                <a:off x="1533994" y="3320988"/>
                <a:ext cx="216024" cy="216024"/>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none" lIns="91380" tIns="45692" rIns="91380" bIns="45692" rtlCol="0" anchor="ctr"/>
              <a:lstStyle/>
              <a:p>
                <a:pPr algn="ctr"/>
                <a:endParaRPr lang="ko-KR" altLang="en-US"/>
              </a:p>
            </p:txBody>
          </p:sp>
          <p:sp>
            <p:nvSpPr>
              <p:cNvPr id="43" name="모서리가 둥근 직사각형 42"/>
              <p:cNvSpPr/>
              <p:nvPr/>
            </p:nvSpPr>
            <p:spPr bwMode="auto">
              <a:xfrm>
                <a:off x="1533994" y="3654260"/>
                <a:ext cx="216024" cy="216024"/>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none" lIns="91380" tIns="45692" rIns="91380" bIns="45692" rtlCol="0" anchor="ctr"/>
              <a:lstStyle/>
              <a:p>
                <a:pPr algn="ctr"/>
                <a:endParaRPr lang="ko-KR" altLang="en-US"/>
              </a:p>
            </p:txBody>
          </p:sp>
          <p:cxnSp>
            <p:nvCxnSpPr>
              <p:cNvPr id="44" name="직선 화살표 연결선 43"/>
              <p:cNvCxnSpPr>
                <a:stCxn id="40" idx="7"/>
                <a:endCxn id="41" idx="1"/>
              </p:cNvCxnSpPr>
              <p:nvPr/>
            </p:nvCxnSpPr>
            <p:spPr>
              <a:xfrm flipV="1">
                <a:off x="1122537" y="3095728"/>
                <a:ext cx="411457" cy="231437"/>
              </a:xfrm>
              <a:prstGeom prst="straightConnector1">
                <a:avLst/>
              </a:prstGeom>
              <a:ln>
                <a:solidFill>
                  <a:srgbClr val="FFFF00"/>
                </a:solidFill>
                <a:headEnd type="none"/>
                <a:tailEnd type="triangle"/>
              </a:ln>
            </p:spPr>
            <p:style>
              <a:lnRef idx="1">
                <a:schemeClr val="dk1"/>
              </a:lnRef>
              <a:fillRef idx="0">
                <a:schemeClr val="dk1"/>
              </a:fillRef>
              <a:effectRef idx="0">
                <a:schemeClr val="dk1"/>
              </a:effectRef>
              <a:fontRef idx="minor">
                <a:schemeClr val="tx1"/>
              </a:fontRef>
            </p:style>
          </p:cxnSp>
          <p:cxnSp>
            <p:nvCxnSpPr>
              <p:cNvPr id="45" name="직선 화살표 연결선 44"/>
              <p:cNvCxnSpPr>
                <a:stCxn id="40" idx="6"/>
                <a:endCxn id="42" idx="1"/>
              </p:cNvCxnSpPr>
              <p:nvPr/>
            </p:nvCxnSpPr>
            <p:spPr>
              <a:xfrm>
                <a:off x="1164718" y="3429000"/>
                <a:ext cx="369276" cy="0"/>
              </a:xfrm>
              <a:prstGeom prst="straightConnector1">
                <a:avLst/>
              </a:prstGeom>
              <a:ln>
                <a:solidFill>
                  <a:srgbClr val="FFFF00"/>
                </a:solidFill>
                <a:headEnd type="none"/>
                <a:tailEnd type="triangle"/>
              </a:ln>
            </p:spPr>
            <p:style>
              <a:lnRef idx="1">
                <a:schemeClr val="dk1"/>
              </a:lnRef>
              <a:fillRef idx="0">
                <a:schemeClr val="dk1"/>
              </a:fillRef>
              <a:effectRef idx="0">
                <a:schemeClr val="dk1"/>
              </a:effectRef>
              <a:fontRef idx="minor">
                <a:schemeClr val="tx1"/>
              </a:fontRef>
            </p:style>
          </p:cxnSp>
          <p:cxnSp>
            <p:nvCxnSpPr>
              <p:cNvPr id="46" name="직선 화살표 연결선 45"/>
              <p:cNvCxnSpPr>
                <a:stCxn id="40" idx="5"/>
                <a:endCxn id="43" idx="1"/>
              </p:cNvCxnSpPr>
              <p:nvPr/>
            </p:nvCxnSpPr>
            <p:spPr>
              <a:xfrm>
                <a:off x="1122537" y="3530835"/>
                <a:ext cx="411457" cy="231437"/>
              </a:xfrm>
              <a:prstGeom prst="straightConnector1">
                <a:avLst/>
              </a:prstGeom>
              <a:ln>
                <a:solidFill>
                  <a:srgbClr val="FFFF00"/>
                </a:solidFill>
                <a:headEnd type="none"/>
                <a:tailEnd type="triangle"/>
              </a:ln>
            </p:spPr>
            <p:style>
              <a:lnRef idx="1">
                <a:schemeClr val="dk1"/>
              </a:lnRef>
              <a:fillRef idx="0">
                <a:schemeClr val="dk1"/>
              </a:fillRef>
              <a:effectRef idx="0">
                <a:schemeClr val="dk1"/>
              </a:effectRef>
              <a:fontRef idx="minor">
                <a:schemeClr val="tx1"/>
              </a:fontRef>
            </p:style>
          </p:cxnSp>
          <p:cxnSp>
            <p:nvCxnSpPr>
              <p:cNvPr id="47" name="직선 화살표 연결선 46"/>
              <p:cNvCxnSpPr>
                <a:endCxn id="40" idx="2"/>
              </p:cNvCxnSpPr>
              <p:nvPr/>
            </p:nvCxnSpPr>
            <p:spPr>
              <a:xfrm>
                <a:off x="112306" y="3429000"/>
                <a:ext cx="764380" cy="0"/>
              </a:xfrm>
              <a:prstGeom prst="straightConnector1">
                <a:avLst/>
              </a:prstGeom>
              <a:ln w="19050">
                <a:solidFill>
                  <a:schemeClr val="accent6">
                    <a:lumMod val="50000"/>
                  </a:schemeClr>
                </a:solidFill>
                <a:headEnd type="none" w="med" len="lg"/>
                <a:tailEnd type="triangle" w="lg" len="lg"/>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625445" y="4039457"/>
                <a:ext cx="994183" cy="338554"/>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Multicast</a:t>
                </a:r>
                <a:endParaRPr lang="ko-KR" altLang="en-US" sz="1600" dirty="0">
                  <a:latin typeface="Arial" panose="020B0604020202020204" pitchFamily="34" charset="0"/>
                  <a:cs typeface="Arial" panose="020B0604020202020204" pitchFamily="34" charset="0"/>
                </a:endParaRPr>
              </a:p>
            </p:txBody>
          </p:sp>
        </p:grpSp>
        <p:grpSp>
          <p:nvGrpSpPr>
            <p:cNvPr id="59" name="그룹 58"/>
            <p:cNvGrpSpPr/>
            <p:nvPr/>
          </p:nvGrpSpPr>
          <p:grpSpPr>
            <a:xfrm>
              <a:off x="2094508" y="2848367"/>
              <a:ext cx="1800200" cy="1532473"/>
              <a:chOff x="2094508" y="2848367"/>
              <a:chExt cx="1800200" cy="1532473"/>
            </a:xfrm>
          </p:grpSpPr>
          <p:sp>
            <p:nvSpPr>
              <p:cNvPr id="51" name="모서리가 둥근 직사각형 50"/>
              <p:cNvSpPr/>
              <p:nvPr/>
            </p:nvSpPr>
            <p:spPr bwMode="auto">
              <a:xfrm>
                <a:off x="3001542" y="2848367"/>
                <a:ext cx="893166" cy="1152128"/>
              </a:xfrm>
              <a:prstGeom prst="roundRect">
                <a:avLst/>
              </a:prstGeom>
              <a:gradFill>
                <a:gsLst>
                  <a:gs pos="0">
                    <a:schemeClr val="accent1">
                      <a:shade val="51000"/>
                      <a:satMod val="130000"/>
                    </a:schemeClr>
                  </a:gs>
                  <a:gs pos="100000">
                    <a:schemeClr val="accent1">
                      <a:shade val="94000"/>
                      <a:satMod val="135000"/>
                    </a:schemeClr>
                  </a:gs>
                </a:gsLst>
                <a:lin ang="10800000" scaled="0"/>
              </a:gradFill>
              <a:ln>
                <a:headEnd/>
                <a:tailEnd/>
              </a:ln>
              <a:effectLst/>
            </p:spPr>
            <p:style>
              <a:lnRef idx="1">
                <a:schemeClr val="accent1"/>
              </a:lnRef>
              <a:fillRef idx="3">
                <a:schemeClr val="accent1"/>
              </a:fillRef>
              <a:effectRef idx="2">
                <a:schemeClr val="accent1"/>
              </a:effectRef>
              <a:fontRef idx="minor">
                <a:schemeClr val="lt1"/>
              </a:fontRef>
            </p:style>
            <p:txBody>
              <a:bodyPr wrap="none" lIns="91380" tIns="45692" rIns="91380" bIns="45692" rtlCol="0" anchor="ctr"/>
              <a:lstStyle/>
              <a:p>
                <a:pPr algn="ctr"/>
                <a:endParaRPr lang="ko-KR" altLang="en-US"/>
              </a:p>
            </p:txBody>
          </p:sp>
          <p:sp>
            <p:nvSpPr>
              <p:cNvPr id="52" name="타원 51"/>
              <p:cNvSpPr/>
              <p:nvPr/>
            </p:nvSpPr>
            <p:spPr bwMode="auto">
              <a:xfrm>
                <a:off x="2858888" y="3280415"/>
                <a:ext cx="288032" cy="288032"/>
              </a:xfrm>
              <a:prstGeom prst="ellipse">
                <a:avLst/>
              </a:prstGeom>
              <a:ln>
                <a:noFill/>
                <a:headEnd/>
                <a:tailEnd/>
              </a:ln>
              <a:effectLst/>
            </p:spPr>
            <p:style>
              <a:lnRef idx="1">
                <a:schemeClr val="accent4"/>
              </a:lnRef>
              <a:fillRef idx="3">
                <a:schemeClr val="accent4"/>
              </a:fillRef>
              <a:effectRef idx="2">
                <a:schemeClr val="accent4"/>
              </a:effectRef>
              <a:fontRef idx="minor">
                <a:schemeClr val="lt1"/>
              </a:fontRef>
            </p:style>
            <p:txBody>
              <a:bodyPr wrap="none" lIns="91380" tIns="45692" rIns="91380" bIns="45692" rtlCol="0" anchor="ctr"/>
              <a:lstStyle/>
              <a:p>
                <a:pPr algn="ctr"/>
                <a:endParaRPr lang="ko-KR" altLang="en-US"/>
              </a:p>
            </p:txBody>
          </p:sp>
          <p:sp>
            <p:nvSpPr>
              <p:cNvPr id="53" name="모서리가 둥근 직사각형 52"/>
              <p:cNvSpPr/>
              <p:nvPr/>
            </p:nvSpPr>
            <p:spPr bwMode="auto">
              <a:xfrm>
                <a:off x="3516196" y="3316419"/>
                <a:ext cx="216024" cy="216024"/>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none" lIns="91380" tIns="45692" rIns="91380" bIns="45692" rtlCol="0" anchor="ctr"/>
              <a:lstStyle/>
              <a:p>
                <a:pPr algn="ctr"/>
                <a:endParaRPr lang="ko-KR" altLang="en-US"/>
              </a:p>
            </p:txBody>
          </p:sp>
          <p:cxnSp>
            <p:nvCxnSpPr>
              <p:cNvPr id="54" name="직선 화살표 연결선 53"/>
              <p:cNvCxnSpPr>
                <a:stCxn id="52" idx="6"/>
                <a:endCxn id="53" idx="1"/>
              </p:cNvCxnSpPr>
              <p:nvPr/>
            </p:nvCxnSpPr>
            <p:spPr>
              <a:xfrm>
                <a:off x="3146920" y="3424431"/>
                <a:ext cx="369276" cy="0"/>
              </a:xfrm>
              <a:prstGeom prst="straightConnector1">
                <a:avLst/>
              </a:prstGeom>
              <a:ln>
                <a:solidFill>
                  <a:srgbClr val="FFFF00"/>
                </a:solidFill>
                <a:headEnd type="none"/>
                <a:tailEnd type="triangle"/>
              </a:ln>
            </p:spPr>
            <p:style>
              <a:lnRef idx="1">
                <a:schemeClr val="dk1"/>
              </a:lnRef>
              <a:fillRef idx="0">
                <a:schemeClr val="dk1"/>
              </a:fillRef>
              <a:effectRef idx="0">
                <a:schemeClr val="dk1"/>
              </a:effectRef>
              <a:fontRef idx="minor">
                <a:schemeClr val="tx1"/>
              </a:fontRef>
            </p:style>
          </p:cxnSp>
          <p:cxnSp>
            <p:nvCxnSpPr>
              <p:cNvPr id="55" name="직선 화살표 연결선 54"/>
              <p:cNvCxnSpPr>
                <a:endCxn id="52" idx="1"/>
              </p:cNvCxnSpPr>
              <p:nvPr/>
            </p:nvCxnSpPr>
            <p:spPr>
              <a:xfrm>
                <a:off x="2111100" y="2848367"/>
                <a:ext cx="789969" cy="474229"/>
              </a:xfrm>
              <a:prstGeom prst="straightConnector1">
                <a:avLst/>
              </a:prstGeom>
              <a:ln w="19050">
                <a:solidFill>
                  <a:schemeClr val="accent6">
                    <a:lumMod val="50000"/>
                  </a:schemeClr>
                </a:solidFill>
                <a:headEnd type="none" w="med" len="lg"/>
                <a:tailEnd type="triangle" w="lg" len="lg"/>
              </a:ln>
            </p:spPr>
            <p:style>
              <a:lnRef idx="1">
                <a:schemeClr val="dk1"/>
              </a:lnRef>
              <a:fillRef idx="0">
                <a:schemeClr val="dk1"/>
              </a:fillRef>
              <a:effectRef idx="0">
                <a:schemeClr val="dk1"/>
              </a:effectRef>
              <a:fontRef idx="minor">
                <a:schemeClr val="tx1"/>
              </a:fontRef>
            </p:style>
          </p:cxnSp>
          <p:cxnSp>
            <p:nvCxnSpPr>
              <p:cNvPr id="56" name="직선 화살표 연결선 55"/>
              <p:cNvCxnSpPr/>
              <p:nvPr/>
            </p:nvCxnSpPr>
            <p:spPr>
              <a:xfrm>
                <a:off x="2094508" y="3424431"/>
                <a:ext cx="764380" cy="0"/>
              </a:xfrm>
              <a:prstGeom prst="straightConnector1">
                <a:avLst/>
              </a:prstGeom>
              <a:ln w="19050">
                <a:solidFill>
                  <a:schemeClr val="accent6">
                    <a:lumMod val="50000"/>
                  </a:schemeClr>
                </a:solidFill>
                <a:headEnd type="none" w="med" len="lg"/>
                <a:tailEnd type="triangle" w="lg" len="lg"/>
              </a:ln>
            </p:spPr>
            <p:style>
              <a:lnRef idx="1">
                <a:schemeClr val="dk1"/>
              </a:lnRef>
              <a:fillRef idx="0">
                <a:schemeClr val="dk1"/>
              </a:fillRef>
              <a:effectRef idx="0">
                <a:schemeClr val="dk1"/>
              </a:effectRef>
              <a:fontRef idx="minor">
                <a:schemeClr val="tx1"/>
              </a:fontRef>
            </p:style>
          </p:cxnSp>
          <p:cxnSp>
            <p:nvCxnSpPr>
              <p:cNvPr id="57" name="직선 화살표 연결선 56"/>
              <p:cNvCxnSpPr>
                <a:endCxn id="52" idx="3"/>
              </p:cNvCxnSpPr>
              <p:nvPr/>
            </p:nvCxnSpPr>
            <p:spPr>
              <a:xfrm flipV="1">
                <a:off x="2111100" y="3526266"/>
                <a:ext cx="789969" cy="474229"/>
              </a:xfrm>
              <a:prstGeom prst="straightConnector1">
                <a:avLst/>
              </a:prstGeom>
              <a:ln w="19050">
                <a:solidFill>
                  <a:schemeClr val="accent6">
                    <a:lumMod val="50000"/>
                  </a:schemeClr>
                </a:solidFill>
                <a:headEnd type="none" w="med" len="lg"/>
                <a:tailEnd type="triangle" w="lg" len="lg"/>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2320895" y="4042286"/>
                <a:ext cx="1369286" cy="338554"/>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Load sharing</a:t>
                </a:r>
                <a:endParaRPr lang="ko-KR" altLang="en-US" sz="1600" dirty="0">
                  <a:latin typeface="Arial" panose="020B0604020202020204" pitchFamily="34" charset="0"/>
                  <a:cs typeface="Arial" panose="020B0604020202020204" pitchFamily="34" charset="0"/>
                </a:endParaRPr>
              </a:p>
            </p:txBody>
          </p:sp>
        </p:grpSp>
        <p:grpSp>
          <p:nvGrpSpPr>
            <p:cNvPr id="68" name="그룹 67"/>
            <p:cNvGrpSpPr/>
            <p:nvPr/>
          </p:nvGrpSpPr>
          <p:grpSpPr>
            <a:xfrm>
              <a:off x="112306" y="4680892"/>
              <a:ext cx="1800200" cy="1528781"/>
              <a:chOff x="112306" y="4680892"/>
              <a:chExt cx="1800200" cy="1528781"/>
            </a:xfrm>
          </p:grpSpPr>
          <p:sp>
            <p:nvSpPr>
              <p:cNvPr id="60" name="모서리가 둥근 직사각형 59"/>
              <p:cNvSpPr/>
              <p:nvPr/>
            </p:nvSpPr>
            <p:spPr bwMode="auto">
              <a:xfrm>
                <a:off x="1019340" y="4680892"/>
                <a:ext cx="893166" cy="1152128"/>
              </a:xfrm>
              <a:prstGeom prst="roundRect">
                <a:avLst/>
              </a:prstGeom>
              <a:gradFill>
                <a:gsLst>
                  <a:gs pos="0">
                    <a:schemeClr val="accent1">
                      <a:shade val="51000"/>
                      <a:satMod val="130000"/>
                    </a:schemeClr>
                  </a:gs>
                  <a:gs pos="100000">
                    <a:schemeClr val="accent1">
                      <a:shade val="94000"/>
                      <a:satMod val="135000"/>
                    </a:schemeClr>
                  </a:gs>
                </a:gsLst>
                <a:lin ang="10800000" scaled="0"/>
              </a:gradFill>
              <a:ln>
                <a:headEnd/>
                <a:tailEnd/>
              </a:ln>
              <a:effectLst/>
            </p:spPr>
            <p:style>
              <a:lnRef idx="1">
                <a:schemeClr val="accent1"/>
              </a:lnRef>
              <a:fillRef idx="3">
                <a:schemeClr val="accent1"/>
              </a:fillRef>
              <a:effectRef idx="2">
                <a:schemeClr val="accent1"/>
              </a:effectRef>
              <a:fontRef idx="minor">
                <a:schemeClr val="lt1"/>
              </a:fontRef>
            </p:style>
            <p:txBody>
              <a:bodyPr wrap="none" lIns="91380" tIns="45692" rIns="91380" bIns="45692" rtlCol="0" anchor="ctr"/>
              <a:lstStyle/>
              <a:p>
                <a:pPr algn="ctr"/>
                <a:endParaRPr lang="ko-KR" altLang="en-US"/>
              </a:p>
            </p:txBody>
          </p:sp>
          <p:sp>
            <p:nvSpPr>
              <p:cNvPr id="61" name="타원 60"/>
              <p:cNvSpPr/>
              <p:nvPr/>
            </p:nvSpPr>
            <p:spPr bwMode="auto">
              <a:xfrm>
                <a:off x="876686" y="5112940"/>
                <a:ext cx="288032" cy="288032"/>
              </a:xfrm>
              <a:prstGeom prst="ellipse">
                <a:avLst/>
              </a:prstGeom>
              <a:ln>
                <a:noFill/>
                <a:headEnd/>
                <a:tailEnd/>
              </a:ln>
              <a:effectLst/>
            </p:spPr>
            <p:style>
              <a:lnRef idx="1">
                <a:schemeClr val="accent4"/>
              </a:lnRef>
              <a:fillRef idx="3">
                <a:schemeClr val="accent4"/>
              </a:fillRef>
              <a:effectRef idx="2">
                <a:schemeClr val="accent4"/>
              </a:effectRef>
              <a:fontRef idx="minor">
                <a:schemeClr val="lt1"/>
              </a:fontRef>
            </p:style>
            <p:txBody>
              <a:bodyPr wrap="none" lIns="91380" tIns="45692" rIns="91380" bIns="45692" rtlCol="0" anchor="ctr"/>
              <a:lstStyle/>
              <a:p>
                <a:pPr algn="ctr"/>
                <a:endParaRPr lang="ko-KR" altLang="en-US"/>
              </a:p>
            </p:txBody>
          </p:sp>
          <p:sp>
            <p:nvSpPr>
              <p:cNvPr id="62" name="모서리가 둥근 직사각형 61"/>
              <p:cNvSpPr/>
              <p:nvPr/>
            </p:nvSpPr>
            <p:spPr bwMode="auto">
              <a:xfrm>
                <a:off x="1533994" y="4815672"/>
                <a:ext cx="216024" cy="216024"/>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none" lIns="91380" tIns="45692" rIns="91380" bIns="45692" rtlCol="0" anchor="ctr"/>
              <a:lstStyle/>
              <a:p>
                <a:pPr algn="ctr"/>
                <a:endParaRPr lang="ko-KR" altLang="en-US"/>
              </a:p>
            </p:txBody>
          </p:sp>
          <p:sp>
            <p:nvSpPr>
              <p:cNvPr id="63" name="모서리가 둥근 직사각형 62"/>
              <p:cNvSpPr/>
              <p:nvPr/>
            </p:nvSpPr>
            <p:spPr bwMode="auto">
              <a:xfrm>
                <a:off x="1533994" y="5148944"/>
                <a:ext cx="216024" cy="216024"/>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none" lIns="91380" tIns="45692" rIns="91380" bIns="45692" rtlCol="0" anchor="ctr"/>
              <a:lstStyle/>
              <a:p>
                <a:pPr algn="ctr"/>
                <a:endParaRPr lang="ko-KR" altLang="en-US"/>
              </a:p>
            </p:txBody>
          </p:sp>
          <p:sp>
            <p:nvSpPr>
              <p:cNvPr id="64" name="모서리가 둥근 직사각형 63"/>
              <p:cNvSpPr/>
              <p:nvPr/>
            </p:nvSpPr>
            <p:spPr bwMode="auto">
              <a:xfrm>
                <a:off x="1533994" y="5482216"/>
                <a:ext cx="216024" cy="216024"/>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none" lIns="91380" tIns="45692" rIns="91380" bIns="45692" rtlCol="0" anchor="ctr"/>
              <a:lstStyle/>
              <a:p>
                <a:pPr algn="ctr"/>
                <a:endParaRPr lang="ko-KR" altLang="en-US"/>
              </a:p>
            </p:txBody>
          </p:sp>
          <p:cxnSp>
            <p:nvCxnSpPr>
              <p:cNvPr id="65" name="직선 화살표 연결선 64"/>
              <p:cNvCxnSpPr>
                <a:stCxn id="61" idx="6"/>
                <a:endCxn id="63" idx="1"/>
              </p:cNvCxnSpPr>
              <p:nvPr/>
            </p:nvCxnSpPr>
            <p:spPr>
              <a:xfrm>
                <a:off x="1164718" y="5256956"/>
                <a:ext cx="369276" cy="0"/>
              </a:xfrm>
              <a:prstGeom prst="straightConnector1">
                <a:avLst/>
              </a:prstGeom>
              <a:ln>
                <a:solidFill>
                  <a:srgbClr val="FFFF00"/>
                </a:solidFill>
                <a:headEnd type="none"/>
                <a:tailEnd type="triangle"/>
              </a:ln>
            </p:spPr>
            <p:style>
              <a:lnRef idx="1">
                <a:schemeClr val="dk1"/>
              </a:lnRef>
              <a:fillRef idx="0">
                <a:schemeClr val="dk1"/>
              </a:fillRef>
              <a:effectRef idx="0">
                <a:schemeClr val="dk1"/>
              </a:effectRef>
              <a:fontRef idx="minor">
                <a:schemeClr val="tx1"/>
              </a:fontRef>
            </p:style>
          </p:cxnSp>
          <p:cxnSp>
            <p:nvCxnSpPr>
              <p:cNvPr id="66" name="직선 화살표 연결선 65"/>
              <p:cNvCxnSpPr>
                <a:endCxn id="61" idx="2"/>
              </p:cNvCxnSpPr>
              <p:nvPr/>
            </p:nvCxnSpPr>
            <p:spPr>
              <a:xfrm>
                <a:off x="112306" y="5256956"/>
                <a:ext cx="764380" cy="0"/>
              </a:xfrm>
              <a:prstGeom prst="straightConnector1">
                <a:avLst/>
              </a:prstGeom>
              <a:ln w="19050">
                <a:solidFill>
                  <a:schemeClr val="accent6">
                    <a:lumMod val="50000"/>
                  </a:schemeClr>
                </a:solidFill>
                <a:headEnd type="none" w="med" len="lg"/>
                <a:tailEnd type="triangle" w="lg" len="lg"/>
              </a:ln>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428357" y="5871119"/>
                <a:ext cx="1130438" cy="338554"/>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Indirection</a:t>
                </a:r>
                <a:endParaRPr lang="ko-KR" altLang="en-US" sz="1600" dirty="0">
                  <a:latin typeface="Arial" panose="020B0604020202020204" pitchFamily="34" charset="0"/>
                  <a:cs typeface="Arial" panose="020B0604020202020204" pitchFamily="34" charset="0"/>
                </a:endParaRPr>
              </a:p>
            </p:txBody>
          </p:sp>
        </p:grpSp>
        <p:grpSp>
          <p:nvGrpSpPr>
            <p:cNvPr id="80" name="그룹 79"/>
            <p:cNvGrpSpPr/>
            <p:nvPr/>
          </p:nvGrpSpPr>
          <p:grpSpPr>
            <a:xfrm>
              <a:off x="2090817" y="4680146"/>
              <a:ext cx="1800200" cy="1527904"/>
              <a:chOff x="2090817" y="4680146"/>
              <a:chExt cx="1800200" cy="1527904"/>
            </a:xfrm>
          </p:grpSpPr>
          <p:sp>
            <p:nvSpPr>
              <p:cNvPr id="69" name="모서리가 둥근 직사각형 68"/>
              <p:cNvSpPr/>
              <p:nvPr/>
            </p:nvSpPr>
            <p:spPr bwMode="auto">
              <a:xfrm>
                <a:off x="2997851" y="4680146"/>
                <a:ext cx="893166" cy="1152128"/>
              </a:xfrm>
              <a:prstGeom prst="roundRect">
                <a:avLst/>
              </a:prstGeom>
              <a:gradFill>
                <a:gsLst>
                  <a:gs pos="0">
                    <a:schemeClr val="accent1">
                      <a:shade val="51000"/>
                      <a:satMod val="130000"/>
                    </a:schemeClr>
                  </a:gs>
                  <a:gs pos="100000">
                    <a:schemeClr val="accent1">
                      <a:shade val="94000"/>
                      <a:satMod val="135000"/>
                    </a:schemeClr>
                  </a:gs>
                </a:gsLst>
                <a:lin ang="10800000" scaled="0"/>
              </a:gradFill>
              <a:ln>
                <a:headEnd/>
                <a:tailEnd/>
              </a:ln>
              <a:effectLst/>
            </p:spPr>
            <p:style>
              <a:lnRef idx="1">
                <a:schemeClr val="accent1"/>
              </a:lnRef>
              <a:fillRef idx="3">
                <a:schemeClr val="accent1"/>
              </a:fillRef>
              <a:effectRef idx="2">
                <a:schemeClr val="accent1"/>
              </a:effectRef>
              <a:fontRef idx="minor">
                <a:schemeClr val="lt1"/>
              </a:fontRef>
            </p:style>
            <p:txBody>
              <a:bodyPr wrap="none" lIns="91380" tIns="45692" rIns="91380" bIns="45692" rtlCol="0" anchor="ctr"/>
              <a:lstStyle/>
              <a:p>
                <a:pPr algn="ctr"/>
                <a:endParaRPr lang="ko-KR" altLang="en-US"/>
              </a:p>
            </p:txBody>
          </p:sp>
          <p:sp>
            <p:nvSpPr>
              <p:cNvPr id="70" name="타원 69"/>
              <p:cNvSpPr/>
              <p:nvPr/>
            </p:nvSpPr>
            <p:spPr bwMode="auto">
              <a:xfrm>
                <a:off x="2855197" y="5112194"/>
                <a:ext cx="288032" cy="288032"/>
              </a:xfrm>
              <a:prstGeom prst="ellipse">
                <a:avLst/>
              </a:prstGeom>
              <a:ln>
                <a:noFill/>
                <a:headEnd/>
                <a:tailEnd/>
              </a:ln>
              <a:effectLst/>
            </p:spPr>
            <p:style>
              <a:lnRef idx="1">
                <a:schemeClr val="accent4"/>
              </a:lnRef>
              <a:fillRef idx="3">
                <a:schemeClr val="accent4"/>
              </a:fillRef>
              <a:effectRef idx="2">
                <a:schemeClr val="accent4"/>
              </a:effectRef>
              <a:fontRef idx="minor">
                <a:schemeClr val="lt1"/>
              </a:fontRef>
            </p:style>
            <p:txBody>
              <a:bodyPr wrap="none" lIns="91380" tIns="45692" rIns="91380" bIns="45692" rtlCol="0" anchor="ctr"/>
              <a:lstStyle/>
              <a:p>
                <a:pPr algn="ctr"/>
                <a:endParaRPr lang="ko-KR" altLang="en-US"/>
              </a:p>
            </p:txBody>
          </p:sp>
          <p:sp>
            <p:nvSpPr>
              <p:cNvPr id="71" name="모서리가 둥근 직사각형 70"/>
              <p:cNvSpPr/>
              <p:nvPr/>
            </p:nvSpPr>
            <p:spPr bwMode="auto">
              <a:xfrm>
                <a:off x="3512505" y="4814926"/>
                <a:ext cx="216024" cy="216024"/>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none" lIns="91380" tIns="45692" rIns="91380" bIns="45692" rtlCol="0" anchor="ctr"/>
              <a:lstStyle/>
              <a:p>
                <a:pPr algn="ctr"/>
                <a:endParaRPr lang="ko-KR" altLang="en-US"/>
              </a:p>
            </p:txBody>
          </p:sp>
          <p:sp>
            <p:nvSpPr>
              <p:cNvPr id="72" name="모서리가 둥근 직사각형 71"/>
              <p:cNvSpPr/>
              <p:nvPr/>
            </p:nvSpPr>
            <p:spPr bwMode="auto">
              <a:xfrm>
                <a:off x="3512505" y="5148198"/>
                <a:ext cx="216024" cy="216024"/>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none" lIns="91380" tIns="45692" rIns="91380" bIns="45692" rtlCol="0" anchor="ctr"/>
              <a:lstStyle/>
              <a:p>
                <a:pPr algn="ctr"/>
                <a:endParaRPr lang="ko-KR" altLang="en-US"/>
              </a:p>
            </p:txBody>
          </p:sp>
          <p:sp>
            <p:nvSpPr>
              <p:cNvPr id="73" name="모서리가 둥근 직사각형 72"/>
              <p:cNvSpPr/>
              <p:nvPr/>
            </p:nvSpPr>
            <p:spPr bwMode="auto">
              <a:xfrm>
                <a:off x="3512505" y="5481470"/>
                <a:ext cx="216024" cy="216024"/>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none" lIns="91380" tIns="45692" rIns="91380" bIns="45692" rtlCol="0" anchor="ctr"/>
              <a:lstStyle/>
              <a:p>
                <a:pPr algn="ctr"/>
                <a:endParaRPr lang="ko-KR" altLang="en-US"/>
              </a:p>
            </p:txBody>
          </p:sp>
          <p:cxnSp>
            <p:nvCxnSpPr>
              <p:cNvPr id="74" name="직선 화살표 연결선 73"/>
              <p:cNvCxnSpPr>
                <a:stCxn id="70" idx="6"/>
                <a:endCxn id="71" idx="1"/>
              </p:cNvCxnSpPr>
              <p:nvPr/>
            </p:nvCxnSpPr>
            <p:spPr>
              <a:xfrm flipV="1">
                <a:off x="3143229" y="4922938"/>
                <a:ext cx="369276" cy="333272"/>
              </a:xfrm>
              <a:prstGeom prst="straightConnector1">
                <a:avLst/>
              </a:prstGeom>
              <a:ln>
                <a:solidFill>
                  <a:srgbClr val="FFFF00"/>
                </a:solidFill>
                <a:headEnd type="none"/>
                <a:tailEnd type="triangle"/>
              </a:ln>
            </p:spPr>
            <p:style>
              <a:lnRef idx="1">
                <a:schemeClr val="dk1"/>
              </a:lnRef>
              <a:fillRef idx="0">
                <a:schemeClr val="dk1"/>
              </a:fillRef>
              <a:effectRef idx="0">
                <a:schemeClr val="dk1"/>
              </a:effectRef>
              <a:fontRef idx="minor">
                <a:schemeClr val="tx1"/>
              </a:fontRef>
            </p:style>
          </p:cxnSp>
          <p:cxnSp>
            <p:nvCxnSpPr>
              <p:cNvPr id="75" name="직선 화살표 연결선 74"/>
              <p:cNvCxnSpPr>
                <a:endCxn id="70" idx="2"/>
              </p:cNvCxnSpPr>
              <p:nvPr/>
            </p:nvCxnSpPr>
            <p:spPr>
              <a:xfrm>
                <a:off x="2090817" y="5256210"/>
                <a:ext cx="764380" cy="0"/>
              </a:xfrm>
              <a:prstGeom prst="straightConnector1">
                <a:avLst/>
              </a:prstGeom>
              <a:ln w="19050">
                <a:solidFill>
                  <a:schemeClr val="accent6">
                    <a:lumMod val="50000"/>
                  </a:schemeClr>
                </a:solidFill>
                <a:headEnd type="none" w="med" len="lg"/>
                <a:tailEnd type="triangle" w="lg" len="lg"/>
              </a:ln>
            </p:spPr>
            <p:style>
              <a:lnRef idx="1">
                <a:schemeClr val="dk1"/>
              </a:lnRef>
              <a:fillRef idx="0">
                <a:schemeClr val="dk1"/>
              </a:fillRef>
              <a:effectRef idx="0">
                <a:schemeClr val="dk1"/>
              </a:effectRef>
              <a:fontRef idx="minor">
                <a:schemeClr val="tx1"/>
              </a:fontRef>
            </p:style>
          </p:cxnSp>
          <p:cxnSp>
            <p:nvCxnSpPr>
              <p:cNvPr id="76" name="직선 화살표 연결선 75"/>
              <p:cNvCxnSpPr>
                <a:stCxn id="70" idx="6"/>
              </p:cNvCxnSpPr>
              <p:nvPr/>
            </p:nvCxnSpPr>
            <p:spPr>
              <a:xfrm>
                <a:off x="3143229" y="5256210"/>
                <a:ext cx="369276" cy="0"/>
              </a:xfrm>
              <a:prstGeom prst="straightConnector1">
                <a:avLst/>
              </a:prstGeom>
              <a:ln>
                <a:solidFill>
                  <a:srgbClr val="FFFF00"/>
                </a:solidFill>
                <a:prstDash val="dash"/>
                <a:headEnd type="none"/>
                <a:tailEnd type="triangle"/>
              </a:ln>
            </p:spPr>
            <p:style>
              <a:lnRef idx="1">
                <a:schemeClr val="dk1"/>
              </a:lnRef>
              <a:fillRef idx="0">
                <a:schemeClr val="dk1"/>
              </a:fillRef>
              <a:effectRef idx="0">
                <a:schemeClr val="dk1"/>
              </a:effectRef>
              <a:fontRef idx="minor">
                <a:schemeClr val="tx1"/>
              </a:fontRef>
            </p:style>
          </p:cxnSp>
          <p:cxnSp>
            <p:nvCxnSpPr>
              <p:cNvPr id="77" name="직선 화살표 연결선 76"/>
              <p:cNvCxnSpPr>
                <a:endCxn id="73" idx="1"/>
              </p:cNvCxnSpPr>
              <p:nvPr/>
            </p:nvCxnSpPr>
            <p:spPr>
              <a:xfrm>
                <a:off x="3143229" y="5256210"/>
                <a:ext cx="369276" cy="333272"/>
              </a:xfrm>
              <a:prstGeom prst="straightConnector1">
                <a:avLst/>
              </a:prstGeom>
              <a:ln>
                <a:solidFill>
                  <a:srgbClr val="FFFF00"/>
                </a:solidFill>
                <a:prstDash val="dash"/>
                <a:headEnd type="none"/>
                <a:tailEnd type="triangle"/>
              </a:ln>
            </p:spPr>
            <p:style>
              <a:lnRef idx="1">
                <a:schemeClr val="dk1"/>
              </a:lnRef>
              <a:fillRef idx="0">
                <a:schemeClr val="dk1"/>
              </a:fillRef>
              <a:effectRef idx="0">
                <a:schemeClr val="dk1"/>
              </a:effectRef>
              <a:fontRef idx="minor">
                <a:schemeClr val="tx1"/>
              </a:fontRef>
            </p:style>
          </p:cxnSp>
          <p:sp>
            <p:nvSpPr>
              <p:cNvPr id="78" name="아래로 구부러진 화살표 77"/>
              <p:cNvSpPr/>
              <p:nvPr/>
            </p:nvSpPr>
            <p:spPr bwMode="auto">
              <a:xfrm rot="5400000">
                <a:off x="3078128" y="5154208"/>
                <a:ext cx="374495" cy="225260"/>
              </a:xfrm>
              <a:prstGeom prst="curvedDownArrow">
                <a:avLst/>
              </a:prstGeom>
              <a:ln>
                <a:headEnd/>
                <a:tailEnd/>
              </a:ln>
              <a:effectLst/>
            </p:spPr>
            <p:style>
              <a:lnRef idx="2">
                <a:schemeClr val="accent5"/>
              </a:lnRef>
              <a:fillRef idx="1">
                <a:schemeClr val="lt1"/>
              </a:fillRef>
              <a:effectRef idx="0">
                <a:schemeClr val="accent5"/>
              </a:effectRef>
              <a:fontRef idx="minor">
                <a:schemeClr val="dk1"/>
              </a:fontRef>
            </p:style>
            <p:txBody>
              <a:bodyPr wrap="none" lIns="91380" tIns="45692" rIns="91380" bIns="45692" rtlCol="0" anchor="ctr"/>
              <a:lstStyle/>
              <a:p>
                <a:pPr algn="ctr"/>
                <a:endParaRPr lang="ko-KR" altLang="en-US"/>
              </a:p>
            </p:txBody>
          </p:sp>
          <p:sp>
            <p:nvSpPr>
              <p:cNvPr id="79" name="TextBox 78"/>
              <p:cNvSpPr txBox="1"/>
              <p:nvPr/>
            </p:nvSpPr>
            <p:spPr>
              <a:xfrm>
                <a:off x="2494859" y="5869496"/>
                <a:ext cx="1072730" cy="338554"/>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Rerouting</a:t>
                </a:r>
                <a:endParaRPr lang="ko-KR" altLang="en-US" sz="16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13891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a:t>OpenFlow</a:t>
            </a:r>
            <a:r>
              <a:rPr lang="en-US" altLang="ko-KR" dirty="0"/>
              <a:t> Group Table</a:t>
            </a:r>
            <a:endParaRPr lang="ko-KR" altLang="en-US" dirty="0"/>
          </a:p>
        </p:txBody>
      </p:sp>
      <p:sp>
        <p:nvSpPr>
          <p:cNvPr id="3" name="내용 개체 틀 2"/>
          <p:cNvSpPr>
            <a:spLocks noGrp="1"/>
          </p:cNvSpPr>
          <p:nvPr>
            <p:ph idx="1"/>
          </p:nvPr>
        </p:nvSpPr>
        <p:spPr>
          <a:xfrm>
            <a:off x="315589" y="954861"/>
            <a:ext cx="8512822" cy="1010090"/>
          </a:xfrm>
        </p:spPr>
        <p:txBody>
          <a:bodyPr>
            <a:normAutofit/>
          </a:bodyPr>
          <a:lstStyle/>
          <a:p>
            <a:r>
              <a:rPr lang="en-US" altLang="ko-KR" sz="2400" dirty="0" smtClean="0"/>
              <a:t>Multicast</a:t>
            </a:r>
          </a:p>
          <a:p>
            <a:pPr lvl="1"/>
            <a:r>
              <a:rPr lang="en-US" altLang="ko-KR" sz="2000" dirty="0" smtClean="0"/>
              <a:t>Type=all</a:t>
            </a:r>
          </a:p>
          <a:p>
            <a:pPr lvl="1"/>
            <a:endParaRPr lang="en-US" altLang="ko-KR" sz="2000" dirty="0"/>
          </a:p>
          <a:p>
            <a:pPr lvl="1"/>
            <a:endParaRPr lang="en-US" altLang="ko-KR" sz="2000" dirty="0" smtClean="0"/>
          </a:p>
          <a:p>
            <a:pPr lvl="1"/>
            <a:endParaRPr lang="en-US" altLang="ko-KR" sz="2000" dirty="0"/>
          </a:p>
          <a:p>
            <a:pPr lvl="1"/>
            <a:endParaRPr lang="en-US" altLang="ko-KR" sz="2000" dirty="0" smtClean="0"/>
          </a:p>
          <a:p>
            <a:pPr lvl="1"/>
            <a:endParaRPr lang="en-US" altLang="ko-KR" sz="2000" dirty="0" smtClean="0"/>
          </a:p>
        </p:txBody>
      </p:sp>
      <p:pic>
        <p:nvPicPr>
          <p:cNvPr id="8" name="Picture 2"/>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49000"/>
                    </a14:imgEffect>
                  </a14:imgLayer>
                </a14:imgProps>
              </a:ext>
              <a:ext uri="{28A0092B-C50C-407E-A947-70E740481C1C}">
                <a14:useLocalDpi xmlns:a14="http://schemas.microsoft.com/office/drawing/2010/main" val="0"/>
              </a:ext>
            </a:extLst>
          </a:blip>
          <a:srcRect/>
          <a:stretch>
            <a:fillRect/>
          </a:stretch>
        </p:blipFill>
        <p:spPr bwMode="auto">
          <a:xfrm>
            <a:off x="1416074" y="4587250"/>
            <a:ext cx="899067" cy="713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5296884" y="4693856"/>
            <a:ext cx="999292" cy="514780"/>
          </a:xfrm>
          <a:prstGeom prst="rect">
            <a:avLst/>
          </a:prstGeom>
          <a:noFill/>
          <a:ln w="3175" algn="ctr">
            <a:noFill/>
            <a:miter lim="800000"/>
            <a:headEnd/>
            <a:tailEnd/>
          </a:ln>
          <a:effectLst/>
        </p:spPr>
      </p:pic>
      <p:cxnSp>
        <p:nvCxnSpPr>
          <p:cNvPr id="13" name="직선 연결선 12"/>
          <p:cNvCxnSpPr/>
          <p:nvPr/>
        </p:nvCxnSpPr>
        <p:spPr>
          <a:xfrm>
            <a:off x="2177329" y="4946778"/>
            <a:ext cx="14824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a:endCxn id="10" idx="3"/>
          </p:cNvCxnSpPr>
          <p:nvPr/>
        </p:nvCxnSpPr>
        <p:spPr>
          <a:xfrm>
            <a:off x="4659025" y="4946778"/>
            <a:ext cx="637859" cy="44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6233527" y="5078961"/>
            <a:ext cx="1100557" cy="1151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V="1">
            <a:off x="6296176" y="4689388"/>
            <a:ext cx="1038203" cy="185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a:endCxn id="133" idx="1"/>
          </p:cNvCxnSpPr>
          <p:nvPr/>
        </p:nvCxnSpPr>
        <p:spPr>
          <a:xfrm>
            <a:off x="6260089" y="4979207"/>
            <a:ext cx="1073995" cy="5258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9" name="표 108"/>
          <p:cNvGraphicFramePr>
            <a:graphicFrameLocks noGrp="1"/>
          </p:cNvGraphicFramePr>
          <p:nvPr>
            <p:extLst>
              <p:ext uri="{D42A27DB-BD31-4B8C-83A1-F6EECF244321}">
                <p14:modId xmlns:p14="http://schemas.microsoft.com/office/powerpoint/2010/main" val="2227099673"/>
              </p:ext>
            </p:extLst>
          </p:nvPr>
        </p:nvGraphicFramePr>
        <p:xfrm>
          <a:off x="4175910" y="1347807"/>
          <a:ext cx="4642566" cy="741680"/>
        </p:xfrm>
        <a:graphic>
          <a:graphicData uri="http://schemas.openxmlformats.org/drawingml/2006/table">
            <a:tbl>
              <a:tblPr>
                <a:tableStyleId>{D7AC3CCA-C797-4891-BE02-D94E43425B78}</a:tableStyleId>
              </a:tblPr>
              <a:tblGrid>
                <a:gridCol w="965915"/>
                <a:gridCol w="1123950"/>
                <a:gridCol w="847725"/>
                <a:gridCol w="1704976"/>
              </a:tblGrid>
              <a:tr h="370840">
                <a:tc>
                  <a:txBody>
                    <a:bodyPr/>
                    <a:lstStyle/>
                    <a:p>
                      <a:pPr algn="ctr" latinLnBrk="1"/>
                      <a:r>
                        <a:rPr lang="en-US" altLang="ko-KR" sz="1400" dirty="0" smtClean="0">
                          <a:latin typeface="Arial" panose="020B0604020202020204" pitchFamily="34" charset="0"/>
                          <a:cs typeface="Arial" panose="020B0604020202020204" pitchFamily="34" charset="0"/>
                        </a:rPr>
                        <a:t>Group ID</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Group Type</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Counter</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Action</a:t>
                      </a:r>
                      <a:r>
                        <a:rPr lang="en-US" altLang="ko-KR" sz="1400" baseline="0" dirty="0" smtClean="0">
                          <a:latin typeface="Arial" panose="020B0604020202020204" pitchFamily="34" charset="0"/>
                          <a:cs typeface="Arial" panose="020B0604020202020204" pitchFamily="34" charset="0"/>
                        </a:rPr>
                        <a:t> Buckets</a:t>
                      </a:r>
                      <a:endParaRPr lang="ko-KR" alt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100</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All</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999</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Port</a:t>
                      </a:r>
                      <a:r>
                        <a:rPr lang="en-US" altLang="ko-KR" sz="1400" baseline="0" dirty="0" smtClean="0">
                          <a:latin typeface="Arial" panose="020B0604020202020204" pitchFamily="34" charset="0"/>
                          <a:cs typeface="Arial" panose="020B0604020202020204" pitchFamily="34" charset="0"/>
                        </a:rPr>
                        <a:t>2, Port3, Port4</a:t>
                      </a:r>
                      <a:endParaRPr lang="ko-KR" alt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r>
            </a:tbl>
          </a:graphicData>
        </a:graphic>
      </p:graphicFrame>
      <p:sp>
        <p:nvSpPr>
          <p:cNvPr id="110" name="TextBox 109"/>
          <p:cNvSpPr txBox="1"/>
          <p:nvPr/>
        </p:nvSpPr>
        <p:spPr>
          <a:xfrm>
            <a:off x="4159379" y="957348"/>
            <a:ext cx="143731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Group Table</a:t>
            </a:r>
            <a:endParaRPr lang="ko-KR" altLang="en-US" dirty="0">
              <a:latin typeface="Arial" panose="020B0604020202020204" pitchFamily="34" charset="0"/>
              <a:cs typeface="Arial" panose="020B0604020202020204" pitchFamily="34" charset="0"/>
            </a:endParaRPr>
          </a:p>
        </p:txBody>
      </p:sp>
      <p:graphicFrame>
        <p:nvGraphicFramePr>
          <p:cNvPr id="111" name="표 110"/>
          <p:cNvGraphicFramePr>
            <a:graphicFrameLocks noGrp="1"/>
          </p:cNvGraphicFramePr>
          <p:nvPr>
            <p:extLst>
              <p:ext uri="{D42A27DB-BD31-4B8C-83A1-F6EECF244321}">
                <p14:modId xmlns:p14="http://schemas.microsoft.com/office/powerpoint/2010/main" val="166492289"/>
              </p:ext>
            </p:extLst>
          </p:nvPr>
        </p:nvGraphicFramePr>
        <p:xfrm>
          <a:off x="289523" y="2522651"/>
          <a:ext cx="8515356" cy="1407160"/>
        </p:xfrm>
        <a:graphic>
          <a:graphicData uri="http://schemas.openxmlformats.org/drawingml/2006/table">
            <a:tbl>
              <a:tblPr>
                <a:tableStyleId>{D7AC3CCA-C797-4891-BE02-D94E43425B78}</a:tableStyleId>
              </a:tblPr>
              <a:tblGrid>
                <a:gridCol w="742952"/>
                <a:gridCol w="777275"/>
                <a:gridCol w="861025"/>
                <a:gridCol w="942975"/>
                <a:gridCol w="762000"/>
                <a:gridCol w="666750"/>
                <a:gridCol w="733425"/>
                <a:gridCol w="723900"/>
                <a:gridCol w="847725"/>
                <a:gridCol w="733425"/>
                <a:gridCol w="723904"/>
              </a:tblGrid>
              <a:tr h="370840">
                <a:tc>
                  <a:txBody>
                    <a:bodyPr/>
                    <a:lstStyle/>
                    <a:p>
                      <a:pPr algn="ctr" latinLnBrk="1"/>
                      <a:r>
                        <a:rPr lang="en-US" altLang="ko-KR" sz="1400" dirty="0" smtClean="0">
                          <a:latin typeface="Arial" panose="020B0604020202020204" pitchFamily="34" charset="0"/>
                          <a:cs typeface="Arial" panose="020B0604020202020204" pitchFamily="34" charset="0"/>
                        </a:rPr>
                        <a:t>Switch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MAC </a:t>
                      </a:r>
                      <a:r>
                        <a:rPr lang="en-US" altLang="ko-KR" sz="1400" dirty="0" err="1" smtClean="0">
                          <a:latin typeface="Arial" panose="020B0604020202020204" pitchFamily="34" charset="0"/>
                          <a:cs typeface="Arial" panose="020B0604020202020204" pitchFamily="34" charset="0"/>
                        </a:rPr>
                        <a:t>src</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MAC </a:t>
                      </a:r>
                      <a:r>
                        <a:rPr lang="en-US" altLang="ko-KR" sz="1400" dirty="0" err="1" smtClean="0">
                          <a:latin typeface="Arial" panose="020B0604020202020204" pitchFamily="34" charset="0"/>
                          <a:cs typeface="Arial" panose="020B0604020202020204" pitchFamily="34" charset="0"/>
                        </a:rPr>
                        <a:t>dst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Ether Type</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VLAN ID</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err="1" smtClean="0">
                          <a:latin typeface="Arial" panose="020B0604020202020204" pitchFamily="34" charset="0"/>
                          <a:cs typeface="Arial" panose="020B0604020202020204" pitchFamily="34" charset="0"/>
                        </a:rPr>
                        <a:t>Src</a:t>
                      </a:r>
                      <a:r>
                        <a:rPr lang="en-US" altLang="ko-KR" sz="1400" dirty="0" smtClean="0">
                          <a:latin typeface="Arial" panose="020B0604020202020204" pitchFamily="34" charset="0"/>
                          <a:cs typeface="Arial" panose="020B0604020202020204" pitchFamily="34" charset="0"/>
                        </a:rPr>
                        <a:t> IP</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err="1" smtClean="0">
                          <a:latin typeface="Arial" panose="020B0604020202020204" pitchFamily="34" charset="0"/>
                          <a:cs typeface="Arial" panose="020B0604020202020204" pitchFamily="34" charset="0"/>
                        </a:rPr>
                        <a:t>Dst</a:t>
                      </a:r>
                      <a:r>
                        <a:rPr lang="en-US" altLang="ko-KR" sz="1400" dirty="0" smtClean="0">
                          <a:latin typeface="Arial" panose="020B0604020202020204" pitchFamily="34" charset="0"/>
                          <a:cs typeface="Arial" panose="020B0604020202020204" pitchFamily="34" charset="0"/>
                        </a:rPr>
                        <a:t> IP</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Proto No.</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TCP S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TCP D</a:t>
                      </a:r>
                      <a:r>
                        <a:rPr lang="en-US" altLang="ko-KR" sz="1400" baseline="0" dirty="0" smtClean="0">
                          <a:latin typeface="Arial" panose="020B0604020202020204" pitchFamily="34" charset="0"/>
                          <a:cs typeface="Arial" panose="020B0604020202020204" pitchFamily="34" charset="0"/>
                        </a:rPr>
                        <a:t>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Action</a:t>
                      </a:r>
                      <a:endParaRPr lang="ko-KR" alt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00:FF:..</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Port 6</a:t>
                      </a:r>
                      <a:endParaRPr lang="ko-KR" altLang="en-US" sz="1400" dirty="0">
                        <a:latin typeface="Arial" panose="020B0604020202020204" pitchFamily="34" charset="0"/>
                        <a:cs typeface="Arial" panose="020B0604020202020204" pitchFamily="34" charset="0"/>
                      </a:endParaRPr>
                    </a:p>
                  </a:txBody>
                  <a:tcPr>
                    <a:solidFill>
                      <a:schemeClr val="bg1"/>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Port</a:t>
                      </a:r>
                      <a:r>
                        <a:rPr lang="en-US" altLang="ko-KR" sz="1400" baseline="0" dirty="0" smtClean="0">
                          <a:latin typeface="Arial" panose="020B0604020202020204" pitchFamily="34" charset="0"/>
                          <a:cs typeface="Arial" panose="020B0604020202020204" pitchFamily="34" charset="0"/>
                        </a:rPr>
                        <a:t> 1</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0800</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224…</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224…</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4</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4566</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6633</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Group 100</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r>
            </a:tbl>
          </a:graphicData>
        </a:graphic>
      </p:graphicFrame>
      <p:cxnSp>
        <p:nvCxnSpPr>
          <p:cNvPr id="115" name="직선 연결선 114"/>
          <p:cNvCxnSpPr/>
          <p:nvPr/>
        </p:nvCxnSpPr>
        <p:spPr>
          <a:xfrm>
            <a:off x="315589" y="3933825"/>
            <a:ext cx="5370836" cy="7810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직선 연결선 116"/>
          <p:cNvCxnSpPr/>
          <p:nvPr/>
        </p:nvCxnSpPr>
        <p:spPr>
          <a:xfrm flipV="1">
            <a:off x="6233527" y="3947953"/>
            <a:ext cx="2551436" cy="8096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6" name="꺾인 연결선 125"/>
          <p:cNvCxnSpPr/>
          <p:nvPr/>
        </p:nvCxnSpPr>
        <p:spPr>
          <a:xfrm flipH="1" flipV="1">
            <a:off x="4171950" y="1895475"/>
            <a:ext cx="4619625" cy="1776413"/>
          </a:xfrm>
          <a:prstGeom prst="bentConnector5">
            <a:avLst>
              <a:gd name="adj1" fmla="val -4948"/>
              <a:gd name="adj2" fmla="val 75603"/>
              <a:gd name="adj3" fmla="val 104948"/>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29" name="Picture 5" descr="VMW_ICON_MonitorWide_2D(F).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4084" y="4485615"/>
            <a:ext cx="685099" cy="557601"/>
          </a:xfrm>
          <a:prstGeom prst="rect">
            <a:avLst/>
          </a:prstGeom>
        </p:spPr>
      </p:pic>
      <p:pic>
        <p:nvPicPr>
          <p:cNvPr id="133" name="Picture 5" descr="VMW_ICON_MonitorWide_2D(F).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4084" y="5226217"/>
            <a:ext cx="685099" cy="557601"/>
          </a:xfrm>
          <a:prstGeom prst="rect">
            <a:avLst/>
          </a:prstGeom>
        </p:spPr>
      </p:pic>
      <p:pic>
        <p:nvPicPr>
          <p:cNvPr id="134" name="Picture 5" descr="VMW_ICON_MonitorWide_2D(F).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4084" y="5951803"/>
            <a:ext cx="685099" cy="557601"/>
          </a:xfrm>
          <a:prstGeom prst="rect">
            <a:avLst/>
          </a:prstGeom>
        </p:spPr>
      </p:pic>
      <p:sp>
        <p:nvSpPr>
          <p:cNvPr id="136" name="TextBox 135"/>
          <p:cNvSpPr txBox="1"/>
          <p:nvPr/>
        </p:nvSpPr>
        <p:spPr>
          <a:xfrm>
            <a:off x="228900" y="2139424"/>
            <a:ext cx="1283428"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Flow Table</a:t>
            </a:r>
            <a:endParaRPr lang="ko-KR" altLang="en-US" dirty="0">
              <a:latin typeface="Arial" panose="020B0604020202020204" pitchFamily="34" charset="0"/>
              <a:cs typeface="Arial" panose="020B0604020202020204" pitchFamily="34" charset="0"/>
            </a:endParaRPr>
          </a:p>
        </p:txBody>
      </p:sp>
      <p:sp>
        <p:nvSpPr>
          <p:cNvPr id="137" name="타원 136"/>
          <p:cNvSpPr/>
          <p:nvPr/>
        </p:nvSpPr>
        <p:spPr>
          <a:xfrm>
            <a:off x="6603333" y="4652349"/>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2</a:t>
            </a:r>
            <a:endParaRPr lang="ko-KR" altLang="en-US" dirty="0">
              <a:latin typeface="Arial" panose="020B0604020202020204" pitchFamily="34" charset="0"/>
              <a:cs typeface="Arial" panose="020B0604020202020204" pitchFamily="34" charset="0"/>
            </a:endParaRPr>
          </a:p>
        </p:txBody>
      </p:sp>
      <p:sp>
        <p:nvSpPr>
          <p:cNvPr id="138" name="타원 137"/>
          <p:cNvSpPr/>
          <p:nvPr/>
        </p:nvSpPr>
        <p:spPr>
          <a:xfrm>
            <a:off x="6603333" y="5043216"/>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3</a:t>
            </a:r>
            <a:endParaRPr lang="ko-KR" altLang="en-US" dirty="0">
              <a:latin typeface="Arial" panose="020B0604020202020204" pitchFamily="34" charset="0"/>
              <a:cs typeface="Arial" panose="020B0604020202020204" pitchFamily="34" charset="0"/>
            </a:endParaRPr>
          </a:p>
        </p:txBody>
      </p:sp>
      <p:sp>
        <p:nvSpPr>
          <p:cNvPr id="139" name="타원 138"/>
          <p:cNvSpPr/>
          <p:nvPr/>
        </p:nvSpPr>
        <p:spPr>
          <a:xfrm>
            <a:off x="6603333" y="5491413"/>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4</a:t>
            </a:r>
            <a:endParaRPr lang="ko-KR" altLang="en-US" dirty="0">
              <a:latin typeface="Arial" panose="020B0604020202020204" pitchFamily="34" charset="0"/>
              <a:cs typeface="Arial" panose="020B0604020202020204" pitchFamily="34" charset="0"/>
            </a:endParaRPr>
          </a:p>
        </p:txBody>
      </p:sp>
      <p:sp>
        <p:nvSpPr>
          <p:cNvPr id="140" name="타원 139"/>
          <p:cNvSpPr/>
          <p:nvPr/>
        </p:nvSpPr>
        <p:spPr>
          <a:xfrm>
            <a:off x="4899342" y="4770171"/>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1</a:t>
            </a:r>
            <a:endParaRPr lang="ko-KR" altLang="en-US" dirty="0">
              <a:latin typeface="Arial" panose="020B0604020202020204" pitchFamily="34" charset="0"/>
              <a:cs typeface="Arial" panose="020B0604020202020204" pitchFamily="34" charset="0"/>
            </a:endParaRPr>
          </a:p>
        </p:txBody>
      </p:sp>
      <p:pic>
        <p:nvPicPr>
          <p:cNvPr id="27" name="Picture 4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3659733" y="4689388"/>
            <a:ext cx="999292" cy="514780"/>
          </a:xfrm>
          <a:prstGeom prst="rect">
            <a:avLst/>
          </a:prstGeom>
          <a:noFill/>
          <a:ln w="3175" algn="ctr">
            <a:noFill/>
            <a:miter lim="800000"/>
            <a:headEnd/>
            <a:tailEnd/>
          </a:ln>
          <a:effectLst/>
        </p:spPr>
      </p:pic>
    </p:spTree>
    <p:extLst>
      <p:ext uri="{BB962C8B-B14F-4D97-AF65-F5344CB8AC3E}">
        <p14:creationId xmlns:p14="http://schemas.microsoft.com/office/powerpoint/2010/main" val="411947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a:t>OpenFlow</a:t>
            </a:r>
            <a:r>
              <a:rPr lang="en-US" altLang="ko-KR" dirty="0"/>
              <a:t> Group Table</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Load Balancing</a:t>
            </a:r>
          </a:p>
          <a:p>
            <a:pPr lvl="1"/>
            <a:r>
              <a:rPr lang="en-US" altLang="ko-KR" sz="2000" dirty="0" smtClean="0"/>
              <a:t>Type=select</a:t>
            </a:r>
            <a:endParaRPr lang="ko-KR" altLang="en-US" sz="2000" dirty="0"/>
          </a:p>
        </p:txBody>
      </p:sp>
      <p:pic>
        <p:nvPicPr>
          <p:cNvPr id="4" name="Picture 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3659733" y="4689388"/>
            <a:ext cx="999292" cy="514780"/>
          </a:xfrm>
          <a:prstGeom prst="rect">
            <a:avLst/>
          </a:prstGeom>
          <a:noFill/>
          <a:ln w="3175" algn="ctr">
            <a:noFill/>
            <a:miter lim="800000"/>
            <a:headEnd/>
            <a:tailEnd/>
          </a:ln>
          <a:effectLst/>
        </p:spPr>
      </p:pic>
      <p:pic>
        <p:nvPicPr>
          <p:cNvPr id="6" name="Picture 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5296884" y="4693856"/>
            <a:ext cx="999292" cy="514780"/>
          </a:xfrm>
          <a:prstGeom prst="rect">
            <a:avLst/>
          </a:prstGeom>
          <a:noFill/>
          <a:ln w="3175" algn="ctr">
            <a:noFill/>
            <a:miter lim="800000"/>
            <a:headEnd/>
            <a:tailEnd/>
          </a:ln>
          <a:effectLst/>
        </p:spPr>
      </p:pic>
      <p:cxnSp>
        <p:nvCxnSpPr>
          <p:cNvPr id="7" name="직선 연결선 6"/>
          <p:cNvCxnSpPr>
            <a:endCxn id="4" idx="3"/>
          </p:cNvCxnSpPr>
          <p:nvPr/>
        </p:nvCxnSpPr>
        <p:spPr>
          <a:xfrm>
            <a:off x="2695575" y="4600575"/>
            <a:ext cx="964158" cy="3462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a:stCxn id="4" idx="1"/>
            <a:endCxn id="6" idx="3"/>
          </p:cNvCxnSpPr>
          <p:nvPr/>
        </p:nvCxnSpPr>
        <p:spPr>
          <a:xfrm>
            <a:off x="4659025" y="4946778"/>
            <a:ext cx="637859" cy="44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6233527" y="5078961"/>
            <a:ext cx="1100557" cy="1151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flipV="1">
            <a:off x="6296176" y="4689388"/>
            <a:ext cx="1038203" cy="185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a:off x="6260089" y="4979207"/>
            <a:ext cx="1073995" cy="5258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표 11"/>
          <p:cNvGraphicFramePr>
            <a:graphicFrameLocks noGrp="1"/>
          </p:cNvGraphicFramePr>
          <p:nvPr>
            <p:extLst>
              <p:ext uri="{D42A27DB-BD31-4B8C-83A1-F6EECF244321}">
                <p14:modId xmlns:p14="http://schemas.microsoft.com/office/powerpoint/2010/main" val="1091514679"/>
              </p:ext>
            </p:extLst>
          </p:nvPr>
        </p:nvGraphicFramePr>
        <p:xfrm>
          <a:off x="4175910" y="1347807"/>
          <a:ext cx="4642566" cy="741680"/>
        </p:xfrm>
        <a:graphic>
          <a:graphicData uri="http://schemas.openxmlformats.org/drawingml/2006/table">
            <a:tbl>
              <a:tblPr>
                <a:tableStyleId>{D7AC3CCA-C797-4891-BE02-D94E43425B78}</a:tableStyleId>
              </a:tblPr>
              <a:tblGrid>
                <a:gridCol w="965915"/>
                <a:gridCol w="1123950"/>
                <a:gridCol w="847725"/>
                <a:gridCol w="1704976"/>
              </a:tblGrid>
              <a:tr h="370840">
                <a:tc>
                  <a:txBody>
                    <a:bodyPr/>
                    <a:lstStyle/>
                    <a:p>
                      <a:pPr algn="ctr" latinLnBrk="1"/>
                      <a:r>
                        <a:rPr lang="en-US" altLang="ko-KR" sz="1400" dirty="0" smtClean="0">
                          <a:latin typeface="Arial" panose="020B0604020202020204" pitchFamily="34" charset="0"/>
                          <a:cs typeface="Arial" panose="020B0604020202020204" pitchFamily="34" charset="0"/>
                        </a:rPr>
                        <a:t>Group ID</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Group Type</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Counter</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Action</a:t>
                      </a:r>
                      <a:r>
                        <a:rPr lang="en-US" altLang="ko-KR" sz="1400" baseline="0" dirty="0" smtClean="0">
                          <a:latin typeface="Arial" panose="020B0604020202020204" pitchFamily="34" charset="0"/>
                          <a:cs typeface="Arial" panose="020B0604020202020204" pitchFamily="34" charset="0"/>
                        </a:rPr>
                        <a:t> Buckets</a:t>
                      </a:r>
                      <a:endParaRPr lang="ko-KR" alt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100</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Select</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999</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Port</a:t>
                      </a:r>
                      <a:r>
                        <a:rPr lang="en-US" altLang="ko-KR" sz="1400" baseline="0" dirty="0" smtClean="0">
                          <a:latin typeface="Arial" panose="020B0604020202020204" pitchFamily="34" charset="0"/>
                          <a:cs typeface="Arial" panose="020B0604020202020204" pitchFamily="34" charset="0"/>
                        </a:rPr>
                        <a:t>2, Port3</a:t>
                      </a:r>
                      <a:endParaRPr lang="ko-KR" alt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r>
            </a:tbl>
          </a:graphicData>
        </a:graphic>
      </p:graphicFrame>
      <p:sp>
        <p:nvSpPr>
          <p:cNvPr id="13" name="TextBox 12"/>
          <p:cNvSpPr txBox="1"/>
          <p:nvPr/>
        </p:nvSpPr>
        <p:spPr>
          <a:xfrm>
            <a:off x="4159379" y="957348"/>
            <a:ext cx="143731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Group Table</a:t>
            </a:r>
            <a:endParaRPr lang="ko-KR" altLang="en-US" dirty="0">
              <a:latin typeface="Arial" panose="020B0604020202020204" pitchFamily="34" charset="0"/>
              <a:cs typeface="Arial" panose="020B0604020202020204" pitchFamily="34" charset="0"/>
            </a:endParaRPr>
          </a:p>
        </p:txBody>
      </p:sp>
      <p:graphicFrame>
        <p:nvGraphicFramePr>
          <p:cNvPr id="14" name="표 13"/>
          <p:cNvGraphicFramePr>
            <a:graphicFrameLocks noGrp="1"/>
          </p:cNvGraphicFramePr>
          <p:nvPr>
            <p:extLst>
              <p:ext uri="{D42A27DB-BD31-4B8C-83A1-F6EECF244321}">
                <p14:modId xmlns:p14="http://schemas.microsoft.com/office/powerpoint/2010/main" val="3684665929"/>
              </p:ext>
            </p:extLst>
          </p:nvPr>
        </p:nvGraphicFramePr>
        <p:xfrm>
          <a:off x="289523" y="2522651"/>
          <a:ext cx="8515356" cy="1407160"/>
        </p:xfrm>
        <a:graphic>
          <a:graphicData uri="http://schemas.openxmlformats.org/drawingml/2006/table">
            <a:tbl>
              <a:tblPr>
                <a:tableStyleId>{D7AC3CCA-C797-4891-BE02-D94E43425B78}</a:tableStyleId>
              </a:tblPr>
              <a:tblGrid>
                <a:gridCol w="742952"/>
                <a:gridCol w="777275"/>
                <a:gridCol w="861025"/>
                <a:gridCol w="942975"/>
                <a:gridCol w="762000"/>
                <a:gridCol w="666750"/>
                <a:gridCol w="733425"/>
                <a:gridCol w="723900"/>
                <a:gridCol w="847725"/>
                <a:gridCol w="733425"/>
                <a:gridCol w="723904"/>
              </a:tblGrid>
              <a:tr h="370840">
                <a:tc>
                  <a:txBody>
                    <a:bodyPr/>
                    <a:lstStyle/>
                    <a:p>
                      <a:pPr algn="ctr" latinLnBrk="1"/>
                      <a:r>
                        <a:rPr lang="en-US" altLang="ko-KR" sz="1400" dirty="0" smtClean="0">
                          <a:latin typeface="Arial" panose="020B0604020202020204" pitchFamily="34" charset="0"/>
                          <a:cs typeface="Arial" panose="020B0604020202020204" pitchFamily="34" charset="0"/>
                        </a:rPr>
                        <a:t>Switch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MAC </a:t>
                      </a:r>
                      <a:r>
                        <a:rPr lang="en-US" altLang="ko-KR" sz="1400" dirty="0" err="1" smtClean="0">
                          <a:latin typeface="Arial" panose="020B0604020202020204" pitchFamily="34" charset="0"/>
                          <a:cs typeface="Arial" panose="020B0604020202020204" pitchFamily="34" charset="0"/>
                        </a:rPr>
                        <a:t>src</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MAC </a:t>
                      </a:r>
                      <a:r>
                        <a:rPr lang="en-US" altLang="ko-KR" sz="1400" dirty="0" err="1" smtClean="0">
                          <a:latin typeface="Arial" panose="020B0604020202020204" pitchFamily="34" charset="0"/>
                          <a:cs typeface="Arial" panose="020B0604020202020204" pitchFamily="34" charset="0"/>
                        </a:rPr>
                        <a:t>dst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Ether Type</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VLAN ID</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err="1" smtClean="0">
                          <a:latin typeface="Arial" panose="020B0604020202020204" pitchFamily="34" charset="0"/>
                          <a:cs typeface="Arial" panose="020B0604020202020204" pitchFamily="34" charset="0"/>
                        </a:rPr>
                        <a:t>Src</a:t>
                      </a:r>
                      <a:r>
                        <a:rPr lang="en-US" altLang="ko-KR" sz="1400" dirty="0" smtClean="0">
                          <a:latin typeface="Arial" panose="020B0604020202020204" pitchFamily="34" charset="0"/>
                          <a:cs typeface="Arial" panose="020B0604020202020204" pitchFamily="34" charset="0"/>
                        </a:rPr>
                        <a:t> IP</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err="1" smtClean="0">
                          <a:latin typeface="Arial" panose="020B0604020202020204" pitchFamily="34" charset="0"/>
                          <a:cs typeface="Arial" panose="020B0604020202020204" pitchFamily="34" charset="0"/>
                        </a:rPr>
                        <a:t>Dst</a:t>
                      </a:r>
                      <a:r>
                        <a:rPr lang="en-US" altLang="ko-KR" sz="1400" dirty="0" smtClean="0">
                          <a:latin typeface="Arial" panose="020B0604020202020204" pitchFamily="34" charset="0"/>
                          <a:cs typeface="Arial" panose="020B0604020202020204" pitchFamily="34" charset="0"/>
                        </a:rPr>
                        <a:t> IP</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Proto No.</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TCP S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TCP D</a:t>
                      </a:r>
                      <a:r>
                        <a:rPr lang="en-US" altLang="ko-KR" sz="1400" baseline="0" dirty="0" smtClean="0">
                          <a:latin typeface="Arial" panose="020B0604020202020204" pitchFamily="34" charset="0"/>
                          <a:cs typeface="Arial" panose="020B0604020202020204" pitchFamily="34" charset="0"/>
                        </a:rPr>
                        <a:t>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Action</a:t>
                      </a:r>
                      <a:endParaRPr lang="ko-KR" alt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00:FF:..</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Port 1</a:t>
                      </a:r>
                      <a:endParaRPr lang="ko-KR" altLang="en-US" sz="1400" dirty="0">
                        <a:latin typeface="Arial" panose="020B0604020202020204" pitchFamily="34" charset="0"/>
                        <a:cs typeface="Arial" panose="020B0604020202020204" pitchFamily="34" charset="0"/>
                      </a:endParaRPr>
                    </a:p>
                  </a:txBody>
                  <a:tcPr>
                    <a:solidFill>
                      <a:schemeClr val="bg1"/>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Port</a:t>
                      </a:r>
                      <a:r>
                        <a:rPr lang="en-US" altLang="ko-KR" sz="1400" baseline="0" dirty="0" smtClean="0">
                          <a:latin typeface="Arial" panose="020B0604020202020204" pitchFamily="34" charset="0"/>
                          <a:cs typeface="Arial" panose="020B0604020202020204" pitchFamily="34" charset="0"/>
                        </a:rPr>
                        <a:t> 1</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0800</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1.2.3…</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4</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80</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Group 100</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r>
            </a:tbl>
          </a:graphicData>
        </a:graphic>
      </p:graphicFrame>
      <p:cxnSp>
        <p:nvCxnSpPr>
          <p:cNvPr id="15" name="직선 연결선 14"/>
          <p:cNvCxnSpPr/>
          <p:nvPr/>
        </p:nvCxnSpPr>
        <p:spPr>
          <a:xfrm>
            <a:off x="315589" y="3933825"/>
            <a:ext cx="5370836" cy="7810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flipV="1">
            <a:off x="6233527" y="3947953"/>
            <a:ext cx="2551436" cy="8096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꺾인 연결선 16"/>
          <p:cNvCxnSpPr/>
          <p:nvPr/>
        </p:nvCxnSpPr>
        <p:spPr>
          <a:xfrm flipH="1" flipV="1">
            <a:off x="4171950" y="1895475"/>
            <a:ext cx="4619625" cy="1776413"/>
          </a:xfrm>
          <a:prstGeom prst="bentConnector5">
            <a:avLst>
              <a:gd name="adj1" fmla="val -4948"/>
              <a:gd name="adj2" fmla="val 75603"/>
              <a:gd name="adj3" fmla="val 104948"/>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pic>
        <p:nvPicPr>
          <p:cNvPr id="21"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259381" y="4324350"/>
            <a:ext cx="594707" cy="821502"/>
          </a:xfrm>
          <a:prstGeom prst="rect">
            <a:avLst/>
          </a:prstGeom>
          <a:noFill/>
        </p:spPr>
      </p:pic>
      <p:pic>
        <p:nvPicPr>
          <p:cNvPr id="22"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259380" y="5046309"/>
            <a:ext cx="594707" cy="821502"/>
          </a:xfrm>
          <a:prstGeom prst="rect">
            <a:avLst/>
          </a:prstGeom>
          <a:noFill/>
        </p:spPr>
      </p:pic>
      <p:pic>
        <p:nvPicPr>
          <p:cNvPr id="23"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259380" y="5802342"/>
            <a:ext cx="594707" cy="821502"/>
          </a:xfrm>
          <a:prstGeom prst="rect">
            <a:avLst/>
          </a:prstGeom>
          <a:noFill/>
        </p:spPr>
      </p:pic>
      <p:pic>
        <p:nvPicPr>
          <p:cNvPr id="24" name="Picture 40" descr="ICON_Laptop_Q308"/>
          <p:cNvPicPr>
            <a:picLocks noChangeAspect="1" noChangeArrowheads="1"/>
          </p:cNvPicPr>
          <p:nvPr/>
        </p:nvPicPr>
        <p:blipFill>
          <a:blip r:embed="rId4"/>
          <a:srcRect/>
          <a:stretch>
            <a:fillRect/>
          </a:stretch>
        </p:blipFill>
        <p:spPr bwMode="auto">
          <a:xfrm>
            <a:off x="2142467" y="4234881"/>
            <a:ext cx="626657" cy="686912"/>
          </a:xfrm>
          <a:prstGeom prst="rect">
            <a:avLst/>
          </a:prstGeom>
          <a:noFill/>
          <a:ln w="9525">
            <a:noFill/>
            <a:miter lim="800000"/>
            <a:headEnd/>
            <a:tailEnd/>
          </a:ln>
        </p:spPr>
      </p:pic>
      <p:pic>
        <p:nvPicPr>
          <p:cNvPr id="25" name="Picture 41" descr="ICON_ThinClient_Q308"/>
          <p:cNvPicPr>
            <a:picLocks noChangeAspect="1" noChangeArrowheads="1"/>
          </p:cNvPicPr>
          <p:nvPr/>
        </p:nvPicPr>
        <p:blipFill>
          <a:blip r:embed="rId5"/>
          <a:srcRect/>
          <a:stretch>
            <a:fillRect/>
          </a:stretch>
        </p:blipFill>
        <p:spPr bwMode="auto">
          <a:xfrm>
            <a:off x="2626381" y="5858311"/>
            <a:ext cx="648177" cy="744586"/>
          </a:xfrm>
          <a:prstGeom prst="rect">
            <a:avLst/>
          </a:prstGeom>
          <a:noFill/>
          <a:ln w="9525">
            <a:noFill/>
            <a:miter lim="800000"/>
            <a:headEnd/>
            <a:tailEnd/>
          </a:ln>
        </p:spPr>
      </p:pic>
      <p:pic>
        <p:nvPicPr>
          <p:cNvPr id="26" name="Picture 42" descr="ICON_Desktop_Q308"/>
          <p:cNvPicPr>
            <a:picLocks noChangeAspect="1" noChangeArrowheads="1"/>
          </p:cNvPicPr>
          <p:nvPr/>
        </p:nvPicPr>
        <p:blipFill>
          <a:blip r:embed="rId6"/>
          <a:srcRect/>
          <a:stretch>
            <a:fillRect/>
          </a:stretch>
        </p:blipFill>
        <p:spPr bwMode="auto">
          <a:xfrm>
            <a:off x="2250698" y="5078961"/>
            <a:ext cx="519058" cy="552629"/>
          </a:xfrm>
          <a:prstGeom prst="rect">
            <a:avLst/>
          </a:prstGeom>
          <a:noFill/>
          <a:ln w="9525">
            <a:noFill/>
            <a:miter lim="800000"/>
            <a:headEnd/>
            <a:tailEnd/>
          </a:ln>
        </p:spPr>
      </p:pic>
      <p:cxnSp>
        <p:nvCxnSpPr>
          <p:cNvPr id="28" name="직선 연결선 27"/>
          <p:cNvCxnSpPr/>
          <p:nvPr/>
        </p:nvCxnSpPr>
        <p:spPr>
          <a:xfrm flipV="1">
            <a:off x="2752483" y="5019675"/>
            <a:ext cx="905117" cy="3619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flipV="1">
            <a:off x="3190875" y="5133976"/>
            <a:ext cx="742950" cy="895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8900" y="2139424"/>
            <a:ext cx="1283428"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Flow Table</a:t>
            </a:r>
            <a:endParaRPr lang="ko-KR" altLang="en-US" dirty="0">
              <a:latin typeface="Arial" panose="020B0604020202020204" pitchFamily="34" charset="0"/>
              <a:cs typeface="Arial" panose="020B0604020202020204" pitchFamily="34" charset="0"/>
            </a:endParaRPr>
          </a:p>
        </p:txBody>
      </p:sp>
      <p:sp>
        <p:nvSpPr>
          <p:cNvPr id="35" name="타원 34"/>
          <p:cNvSpPr/>
          <p:nvPr/>
        </p:nvSpPr>
        <p:spPr>
          <a:xfrm>
            <a:off x="6603333" y="4652349"/>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2</a:t>
            </a:r>
            <a:endParaRPr lang="ko-KR" altLang="en-US" dirty="0">
              <a:latin typeface="Arial" panose="020B0604020202020204" pitchFamily="34" charset="0"/>
              <a:cs typeface="Arial" panose="020B0604020202020204" pitchFamily="34" charset="0"/>
            </a:endParaRPr>
          </a:p>
        </p:txBody>
      </p:sp>
      <p:sp>
        <p:nvSpPr>
          <p:cNvPr id="36" name="타원 35"/>
          <p:cNvSpPr/>
          <p:nvPr/>
        </p:nvSpPr>
        <p:spPr>
          <a:xfrm>
            <a:off x="6603333" y="5043216"/>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3</a:t>
            </a:r>
            <a:endParaRPr lang="ko-KR" altLang="en-US" dirty="0">
              <a:latin typeface="Arial" panose="020B0604020202020204" pitchFamily="34" charset="0"/>
              <a:cs typeface="Arial" panose="020B0604020202020204" pitchFamily="34" charset="0"/>
            </a:endParaRPr>
          </a:p>
        </p:txBody>
      </p:sp>
      <p:sp>
        <p:nvSpPr>
          <p:cNvPr id="37" name="타원 36"/>
          <p:cNvSpPr/>
          <p:nvPr/>
        </p:nvSpPr>
        <p:spPr>
          <a:xfrm>
            <a:off x="4899342" y="4770171"/>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1</a:t>
            </a:r>
            <a:endParaRPr lang="ko-K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74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a:t>OpenFlow</a:t>
            </a:r>
            <a:r>
              <a:rPr lang="en-US" altLang="ko-KR" dirty="0"/>
              <a:t> Group Table</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Indirection</a:t>
            </a:r>
          </a:p>
          <a:p>
            <a:pPr lvl="1"/>
            <a:r>
              <a:rPr lang="en-US" altLang="ko-KR" sz="2000" dirty="0" smtClean="0"/>
              <a:t>Type=indirect</a:t>
            </a:r>
            <a:endParaRPr lang="ko-KR" altLang="en-US" sz="2000" dirty="0"/>
          </a:p>
        </p:txBody>
      </p:sp>
      <p:pic>
        <p:nvPicPr>
          <p:cNvPr id="4" name="Picture 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3659733" y="4689388"/>
            <a:ext cx="999292" cy="514780"/>
          </a:xfrm>
          <a:prstGeom prst="rect">
            <a:avLst/>
          </a:prstGeom>
          <a:noFill/>
          <a:ln w="3175" algn="ctr">
            <a:noFill/>
            <a:miter lim="800000"/>
            <a:headEnd/>
            <a:tailEnd/>
          </a:ln>
          <a:effectLst/>
        </p:spPr>
      </p:pic>
      <p:pic>
        <p:nvPicPr>
          <p:cNvPr id="5" name="Picture 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5296884" y="4693856"/>
            <a:ext cx="999292" cy="514780"/>
          </a:xfrm>
          <a:prstGeom prst="rect">
            <a:avLst/>
          </a:prstGeom>
          <a:noFill/>
          <a:ln w="3175" algn="ctr">
            <a:noFill/>
            <a:miter lim="800000"/>
            <a:headEnd/>
            <a:tailEnd/>
          </a:ln>
          <a:effectLst/>
        </p:spPr>
      </p:pic>
      <p:cxnSp>
        <p:nvCxnSpPr>
          <p:cNvPr id="6" name="직선 연결선 5"/>
          <p:cNvCxnSpPr>
            <a:endCxn id="4" idx="3"/>
          </p:cNvCxnSpPr>
          <p:nvPr/>
        </p:nvCxnSpPr>
        <p:spPr>
          <a:xfrm flipV="1">
            <a:off x="2457450" y="4946778"/>
            <a:ext cx="1202283" cy="347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a:stCxn id="4" idx="1"/>
            <a:endCxn id="5" idx="3"/>
          </p:cNvCxnSpPr>
          <p:nvPr/>
        </p:nvCxnSpPr>
        <p:spPr>
          <a:xfrm>
            <a:off x="4659025" y="4946778"/>
            <a:ext cx="637859" cy="44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flipV="1">
            <a:off x="6296176" y="4752975"/>
            <a:ext cx="1533374" cy="1222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a:off x="6260089" y="4979207"/>
            <a:ext cx="919740" cy="6119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표 10"/>
          <p:cNvGraphicFramePr>
            <a:graphicFrameLocks noGrp="1"/>
          </p:cNvGraphicFramePr>
          <p:nvPr>
            <p:extLst>
              <p:ext uri="{D42A27DB-BD31-4B8C-83A1-F6EECF244321}">
                <p14:modId xmlns:p14="http://schemas.microsoft.com/office/powerpoint/2010/main" val="62172349"/>
              </p:ext>
            </p:extLst>
          </p:nvPr>
        </p:nvGraphicFramePr>
        <p:xfrm>
          <a:off x="4175910" y="1347807"/>
          <a:ext cx="4642566" cy="741680"/>
        </p:xfrm>
        <a:graphic>
          <a:graphicData uri="http://schemas.openxmlformats.org/drawingml/2006/table">
            <a:tbl>
              <a:tblPr>
                <a:tableStyleId>{D7AC3CCA-C797-4891-BE02-D94E43425B78}</a:tableStyleId>
              </a:tblPr>
              <a:tblGrid>
                <a:gridCol w="965915"/>
                <a:gridCol w="1123950"/>
                <a:gridCol w="847725"/>
                <a:gridCol w="1704976"/>
              </a:tblGrid>
              <a:tr h="370840">
                <a:tc>
                  <a:txBody>
                    <a:bodyPr/>
                    <a:lstStyle/>
                    <a:p>
                      <a:pPr algn="ctr" latinLnBrk="1"/>
                      <a:r>
                        <a:rPr lang="en-US" altLang="ko-KR" sz="1400" dirty="0" smtClean="0">
                          <a:latin typeface="Arial" panose="020B0604020202020204" pitchFamily="34" charset="0"/>
                          <a:cs typeface="Arial" panose="020B0604020202020204" pitchFamily="34" charset="0"/>
                        </a:rPr>
                        <a:t>Group ID</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Group Type</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Counter</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Action</a:t>
                      </a:r>
                      <a:r>
                        <a:rPr lang="en-US" altLang="ko-KR" sz="1400" baseline="0" dirty="0" smtClean="0">
                          <a:latin typeface="Arial" panose="020B0604020202020204" pitchFamily="34" charset="0"/>
                          <a:cs typeface="Arial" panose="020B0604020202020204" pitchFamily="34" charset="0"/>
                        </a:rPr>
                        <a:t> Buckets</a:t>
                      </a:r>
                      <a:endParaRPr lang="ko-KR" alt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100</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Indirect</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777</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Port 5</a:t>
                      </a:r>
                      <a:endParaRPr lang="ko-KR" alt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r>
            </a:tbl>
          </a:graphicData>
        </a:graphic>
      </p:graphicFrame>
      <p:sp>
        <p:nvSpPr>
          <p:cNvPr id="12" name="TextBox 11"/>
          <p:cNvSpPr txBox="1"/>
          <p:nvPr/>
        </p:nvSpPr>
        <p:spPr>
          <a:xfrm>
            <a:off x="4159379" y="957348"/>
            <a:ext cx="143731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Group Table</a:t>
            </a:r>
            <a:endParaRPr lang="ko-KR" altLang="en-US" dirty="0">
              <a:latin typeface="Arial" panose="020B0604020202020204" pitchFamily="34" charset="0"/>
              <a:cs typeface="Arial" panose="020B0604020202020204" pitchFamily="34" charset="0"/>
            </a:endParaRPr>
          </a:p>
        </p:txBody>
      </p:sp>
      <p:graphicFrame>
        <p:nvGraphicFramePr>
          <p:cNvPr id="13" name="표 12"/>
          <p:cNvGraphicFramePr>
            <a:graphicFrameLocks noGrp="1"/>
          </p:cNvGraphicFramePr>
          <p:nvPr>
            <p:extLst>
              <p:ext uri="{D42A27DB-BD31-4B8C-83A1-F6EECF244321}">
                <p14:modId xmlns:p14="http://schemas.microsoft.com/office/powerpoint/2010/main" val="1333446540"/>
              </p:ext>
            </p:extLst>
          </p:nvPr>
        </p:nvGraphicFramePr>
        <p:xfrm>
          <a:off x="289523" y="2522651"/>
          <a:ext cx="8515356" cy="1554480"/>
        </p:xfrm>
        <a:graphic>
          <a:graphicData uri="http://schemas.openxmlformats.org/drawingml/2006/table">
            <a:tbl>
              <a:tblPr>
                <a:tableStyleId>{D7AC3CCA-C797-4891-BE02-D94E43425B78}</a:tableStyleId>
              </a:tblPr>
              <a:tblGrid>
                <a:gridCol w="742952"/>
                <a:gridCol w="777275"/>
                <a:gridCol w="861025"/>
                <a:gridCol w="942975"/>
                <a:gridCol w="762000"/>
                <a:gridCol w="666750"/>
                <a:gridCol w="733425"/>
                <a:gridCol w="723900"/>
                <a:gridCol w="847725"/>
                <a:gridCol w="733425"/>
                <a:gridCol w="723904"/>
              </a:tblGrid>
              <a:tr h="370840">
                <a:tc>
                  <a:txBody>
                    <a:bodyPr/>
                    <a:lstStyle/>
                    <a:p>
                      <a:pPr algn="ctr" latinLnBrk="1"/>
                      <a:r>
                        <a:rPr lang="en-US" altLang="ko-KR" sz="1400" dirty="0" smtClean="0">
                          <a:latin typeface="Arial" panose="020B0604020202020204" pitchFamily="34" charset="0"/>
                          <a:cs typeface="Arial" panose="020B0604020202020204" pitchFamily="34" charset="0"/>
                        </a:rPr>
                        <a:t>Switch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MAC </a:t>
                      </a:r>
                      <a:r>
                        <a:rPr lang="en-US" altLang="ko-KR" sz="1400" dirty="0" err="1" smtClean="0">
                          <a:latin typeface="Arial" panose="020B0604020202020204" pitchFamily="34" charset="0"/>
                          <a:cs typeface="Arial" panose="020B0604020202020204" pitchFamily="34" charset="0"/>
                        </a:rPr>
                        <a:t>src</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MAC </a:t>
                      </a:r>
                      <a:r>
                        <a:rPr lang="en-US" altLang="ko-KR" sz="1400" dirty="0" err="1" smtClean="0">
                          <a:latin typeface="Arial" panose="020B0604020202020204" pitchFamily="34" charset="0"/>
                          <a:cs typeface="Arial" panose="020B0604020202020204" pitchFamily="34" charset="0"/>
                        </a:rPr>
                        <a:t>dst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Ether Type</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VLAN ID</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err="1" smtClean="0">
                          <a:latin typeface="Arial" panose="020B0604020202020204" pitchFamily="34" charset="0"/>
                          <a:cs typeface="Arial" panose="020B0604020202020204" pitchFamily="34" charset="0"/>
                        </a:rPr>
                        <a:t>Src</a:t>
                      </a:r>
                      <a:r>
                        <a:rPr lang="en-US" altLang="ko-KR" sz="1400" dirty="0" smtClean="0">
                          <a:latin typeface="Arial" panose="020B0604020202020204" pitchFamily="34" charset="0"/>
                          <a:cs typeface="Arial" panose="020B0604020202020204" pitchFamily="34" charset="0"/>
                        </a:rPr>
                        <a:t> IP</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err="1" smtClean="0">
                          <a:latin typeface="Arial" panose="020B0604020202020204" pitchFamily="34" charset="0"/>
                          <a:cs typeface="Arial" panose="020B0604020202020204" pitchFamily="34" charset="0"/>
                        </a:rPr>
                        <a:t>Dst</a:t>
                      </a:r>
                      <a:r>
                        <a:rPr lang="en-US" altLang="ko-KR" sz="1400" dirty="0" smtClean="0">
                          <a:latin typeface="Arial" panose="020B0604020202020204" pitchFamily="34" charset="0"/>
                          <a:cs typeface="Arial" panose="020B0604020202020204" pitchFamily="34" charset="0"/>
                        </a:rPr>
                        <a:t> IP</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Proto No.</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TCP S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TCP D</a:t>
                      </a:r>
                      <a:r>
                        <a:rPr lang="en-US" altLang="ko-KR" sz="1400" baseline="0" dirty="0" smtClean="0">
                          <a:latin typeface="Arial" panose="020B0604020202020204" pitchFamily="34" charset="0"/>
                          <a:cs typeface="Arial" panose="020B0604020202020204" pitchFamily="34" charset="0"/>
                        </a:rPr>
                        <a:t>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Action</a:t>
                      </a:r>
                      <a:endParaRPr lang="ko-KR" alt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00:FF…</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0800</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1.2.2…</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11.1…</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Group 100</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00:FF...</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0800</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1.2.3…</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11.1…</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Group 100</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r>
            </a:tbl>
          </a:graphicData>
        </a:graphic>
      </p:graphicFrame>
      <p:cxnSp>
        <p:nvCxnSpPr>
          <p:cNvPr id="14" name="직선 연결선 13"/>
          <p:cNvCxnSpPr/>
          <p:nvPr/>
        </p:nvCxnSpPr>
        <p:spPr>
          <a:xfrm>
            <a:off x="315589" y="4088253"/>
            <a:ext cx="3713486" cy="60757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flipV="1">
            <a:off x="4629150" y="4088253"/>
            <a:ext cx="4162425" cy="65519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꺾인 연결선 15"/>
          <p:cNvCxnSpPr/>
          <p:nvPr/>
        </p:nvCxnSpPr>
        <p:spPr>
          <a:xfrm flipH="1" flipV="1">
            <a:off x="4171950" y="1895475"/>
            <a:ext cx="4619625" cy="1776413"/>
          </a:xfrm>
          <a:prstGeom prst="bentConnector5">
            <a:avLst>
              <a:gd name="adj1" fmla="val -4948"/>
              <a:gd name="adj2" fmla="val 75603"/>
              <a:gd name="adj3" fmla="val 104948"/>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7"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760171" y="4363602"/>
            <a:ext cx="594707" cy="821502"/>
          </a:xfrm>
          <a:prstGeom prst="rect">
            <a:avLst/>
          </a:prstGeom>
          <a:noFill/>
        </p:spPr>
      </p:pic>
      <p:pic>
        <p:nvPicPr>
          <p:cNvPr id="18"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064528" y="5198843"/>
            <a:ext cx="594707" cy="821502"/>
          </a:xfrm>
          <a:prstGeom prst="rect">
            <a:avLst/>
          </a:prstGeom>
          <a:noFill/>
        </p:spPr>
      </p:pic>
      <p:pic>
        <p:nvPicPr>
          <p:cNvPr id="19"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707855" y="5760251"/>
            <a:ext cx="594707" cy="821502"/>
          </a:xfrm>
          <a:prstGeom prst="rect">
            <a:avLst/>
          </a:prstGeom>
          <a:noFill/>
        </p:spPr>
      </p:pic>
      <p:pic>
        <p:nvPicPr>
          <p:cNvPr id="20" name="Picture 40" descr="ICON_Laptop_Q308"/>
          <p:cNvPicPr>
            <a:picLocks noChangeAspect="1" noChangeArrowheads="1"/>
          </p:cNvPicPr>
          <p:nvPr/>
        </p:nvPicPr>
        <p:blipFill>
          <a:blip r:embed="rId4"/>
          <a:srcRect/>
          <a:stretch>
            <a:fillRect/>
          </a:stretch>
        </p:blipFill>
        <p:spPr bwMode="auto">
          <a:xfrm>
            <a:off x="1850146" y="4689388"/>
            <a:ext cx="626657" cy="686912"/>
          </a:xfrm>
          <a:prstGeom prst="rect">
            <a:avLst/>
          </a:prstGeom>
          <a:noFill/>
          <a:ln w="9525">
            <a:noFill/>
            <a:miter lim="800000"/>
            <a:headEnd/>
            <a:tailEnd/>
          </a:ln>
        </p:spPr>
      </p:pic>
      <p:pic>
        <p:nvPicPr>
          <p:cNvPr id="21" name="Picture 41" descr="ICON_ThinClient_Q308"/>
          <p:cNvPicPr>
            <a:picLocks noChangeAspect="1" noChangeArrowheads="1"/>
          </p:cNvPicPr>
          <p:nvPr/>
        </p:nvPicPr>
        <p:blipFill>
          <a:blip r:embed="rId5"/>
          <a:srcRect/>
          <a:stretch>
            <a:fillRect/>
          </a:stretch>
        </p:blipFill>
        <p:spPr bwMode="auto">
          <a:xfrm>
            <a:off x="2626381" y="5858311"/>
            <a:ext cx="648177" cy="744586"/>
          </a:xfrm>
          <a:prstGeom prst="rect">
            <a:avLst/>
          </a:prstGeom>
          <a:noFill/>
          <a:ln w="9525">
            <a:noFill/>
            <a:miter lim="800000"/>
            <a:headEnd/>
            <a:tailEnd/>
          </a:ln>
        </p:spPr>
      </p:pic>
      <p:pic>
        <p:nvPicPr>
          <p:cNvPr id="22" name="Picture 42" descr="ICON_Desktop_Q308"/>
          <p:cNvPicPr>
            <a:picLocks noChangeAspect="1" noChangeArrowheads="1"/>
          </p:cNvPicPr>
          <p:nvPr/>
        </p:nvPicPr>
        <p:blipFill>
          <a:blip r:embed="rId6"/>
          <a:srcRect/>
          <a:stretch>
            <a:fillRect/>
          </a:stretch>
        </p:blipFill>
        <p:spPr bwMode="auto">
          <a:xfrm>
            <a:off x="2250433" y="5437090"/>
            <a:ext cx="519058" cy="552629"/>
          </a:xfrm>
          <a:prstGeom prst="rect">
            <a:avLst/>
          </a:prstGeom>
          <a:noFill/>
          <a:ln w="9525">
            <a:noFill/>
            <a:miter lim="800000"/>
            <a:headEnd/>
            <a:tailEnd/>
          </a:ln>
        </p:spPr>
      </p:pic>
      <p:cxnSp>
        <p:nvCxnSpPr>
          <p:cNvPr id="23" name="직선 연결선 22"/>
          <p:cNvCxnSpPr/>
          <p:nvPr/>
        </p:nvCxnSpPr>
        <p:spPr>
          <a:xfrm flipV="1">
            <a:off x="2695575" y="5019676"/>
            <a:ext cx="962025" cy="571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p:nvPr/>
        </p:nvCxnSpPr>
        <p:spPr>
          <a:xfrm flipV="1">
            <a:off x="3190875" y="5133976"/>
            <a:ext cx="742950" cy="895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28900" y="2139424"/>
            <a:ext cx="1283428"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Flow Table</a:t>
            </a:r>
            <a:endParaRPr lang="ko-KR" altLang="en-US" dirty="0">
              <a:latin typeface="Arial" panose="020B0604020202020204" pitchFamily="34" charset="0"/>
              <a:cs typeface="Arial" panose="020B0604020202020204" pitchFamily="34" charset="0"/>
            </a:endParaRPr>
          </a:p>
        </p:txBody>
      </p:sp>
      <p:pic>
        <p:nvPicPr>
          <p:cNvPr id="33" name="Picture 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5278698" y="5913612"/>
            <a:ext cx="999292" cy="514780"/>
          </a:xfrm>
          <a:prstGeom prst="rect">
            <a:avLst/>
          </a:prstGeom>
          <a:noFill/>
          <a:ln w="3175" algn="ctr">
            <a:noFill/>
            <a:miter lim="800000"/>
            <a:headEnd/>
            <a:tailEnd/>
          </a:ln>
          <a:effectLst/>
        </p:spPr>
      </p:pic>
      <p:sp>
        <p:nvSpPr>
          <p:cNvPr id="34" name="타원 33"/>
          <p:cNvSpPr/>
          <p:nvPr/>
        </p:nvSpPr>
        <p:spPr>
          <a:xfrm>
            <a:off x="3013640" y="5198843"/>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2</a:t>
            </a:r>
            <a:endParaRPr lang="ko-KR" altLang="en-US" dirty="0">
              <a:latin typeface="Arial" panose="020B0604020202020204" pitchFamily="34" charset="0"/>
              <a:cs typeface="Arial" panose="020B0604020202020204" pitchFamily="34" charset="0"/>
            </a:endParaRPr>
          </a:p>
        </p:txBody>
      </p:sp>
      <p:sp>
        <p:nvSpPr>
          <p:cNvPr id="35" name="타원 34"/>
          <p:cNvSpPr/>
          <p:nvPr/>
        </p:nvSpPr>
        <p:spPr>
          <a:xfrm>
            <a:off x="3562350" y="5276760"/>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3</a:t>
            </a:r>
            <a:endParaRPr lang="ko-KR" altLang="en-US" dirty="0">
              <a:latin typeface="Arial" panose="020B0604020202020204" pitchFamily="34" charset="0"/>
              <a:cs typeface="Arial" panose="020B0604020202020204" pitchFamily="34" charset="0"/>
            </a:endParaRPr>
          </a:p>
        </p:txBody>
      </p:sp>
      <p:sp>
        <p:nvSpPr>
          <p:cNvPr id="36" name="타원 35"/>
          <p:cNvSpPr/>
          <p:nvPr/>
        </p:nvSpPr>
        <p:spPr>
          <a:xfrm>
            <a:off x="4767004" y="4828746"/>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4</a:t>
            </a:r>
            <a:endParaRPr lang="ko-KR" altLang="en-US" dirty="0">
              <a:latin typeface="Arial" panose="020B0604020202020204" pitchFamily="34" charset="0"/>
              <a:cs typeface="Arial" panose="020B0604020202020204" pitchFamily="34" charset="0"/>
            </a:endParaRPr>
          </a:p>
        </p:txBody>
      </p:sp>
      <p:sp>
        <p:nvSpPr>
          <p:cNvPr id="37" name="타원 36"/>
          <p:cNvSpPr/>
          <p:nvPr/>
        </p:nvSpPr>
        <p:spPr>
          <a:xfrm>
            <a:off x="3091848" y="4820773"/>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1</a:t>
            </a:r>
            <a:endParaRPr lang="ko-KR" altLang="en-US" dirty="0">
              <a:latin typeface="Arial" panose="020B0604020202020204" pitchFamily="34" charset="0"/>
              <a:cs typeface="Arial" panose="020B0604020202020204" pitchFamily="34" charset="0"/>
            </a:endParaRPr>
          </a:p>
        </p:txBody>
      </p:sp>
      <p:cxnSp>
        <p:nvCxnSpPr>
          <p:cNvPr id="40" name="직선 연결선 39"/>
          <p:cNvCxnSpPr>
            <a:endCxn id="33" idx="3"/>
          </p:cNvCxnSpPr>
          <p:nvPr/>
        </p:nvCxnSpPr>
        <p:spPr>
          <a:xfrm>
            <a:off x="4549465" y="5077778"/>
            <a:ext cx="729233" cy="1093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타원 41"/>
          <p:cNvSpPr/>
          <p:nvPr/>
        </p:nvSpPr>
        <p:spPr>
          <a:xfrm>
            <a:off x="4649809" y="5265696"/>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5</a:t>
            </a:r>
            <a:endParaRPr lang="ko-KR" altLang="en-US" dirty="0">
              <a:latin typeface="Arial" panose="020B0604020202020204" pitchFamily="34" charset="0"/>
              <a:cs typeface="Arial" panose="020B0604020202020204" pitchFamily="34" charset="0"/>
            </a:endParaRPr>
          </a:p>
        </p:txBody>
      </p:sp>
      <p:cxnSp>
        <p:nvCxnSpPr>
          <p:cNvPr id="43" name="직선 연결선 42"/>
          <p:cNvCxnSpPr>
            <a:stCxn id="33" idx="1"/>
            <a:endCxn id="19" idx="1"/>
          </p:cNvCxnSpPr>
          <p:nvPr/>
        </p:nvCxnSpPr>
        <p:spPr>
          <a:xfrm>
            <a:off x="6277990" y="6171002"/>
            <a:ext cx="14298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24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a:t>OpenFlow</a:t>
            </a:r>
            <a:r>
              <a:rPr lang="en-US" altLang="ko-KR" dirty="0"/>
              <a:t> Group Table</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Fast Failover</a:t>
            </a:r>
          </a:p>
          <a:p>
            <a:pPr lvl="1"/>
            <a:r>
              <a:rPr lang="en-US" altLang="ko-KR" sz="2000" dirty="0" smtClean="0"/>
              <a:t>Type=fast-failover (</a:t>
            </a:r>
            <a:r>
              <a:rPr lang="en-US" altLang="ko-KR" sz="2000" dirty="0" err="1" smtClean="0"/>
              <a:t>ff</a:t>
            </a:r>
            <a:r>
              <a:rPr lang="en-US" altLang="ko-KR" sz="2000" dirty="0" smtClean="0"/>
              <a:t>)</a:t>
            </a:r>
            <a:endParaRPr lang="ko-KR" altLang="en-US" sz="2000" dirty="0"/>
          </a:p>
        </p:txBody>
      </p:sp>
      <p:pic>
        <p:nvPicPr>
          <p:cNvPr id="4" name="Picture 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3659733" y="4689388"/>
            <a:ext cx="999292" cy="514780"/>
          </a:xfrm>
          <a:prstGeom prst="rect">
            <a:avLst/>
          </a:prstGeom>
          <a:noFill/>
          <a:ln w="3175" algn="ctr">
            <a:noFill/>
            <a:miter lim="800000"/>
            <a:headEnd/>
            <a:tailEnd/>
          </a:ln>
          <a:effectLst/>
        </p:spPr>
      </p:pic>
      <p:pic>
        <p:nvPicPr>
          <p:cNvPr id="5" name="Picture 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5296884" y="4693856"/>
            <a:ext cx="999292" cy="514780"/>
          </a:xfrm>
          <a:prstGeom prst="rect">
            <a:avLst/>
          </a:prstGeom>
          <a:noFill/>
          <a:ln w="3175" algn="ctr">
            <a:noFill/>
            <a:miter lim="800000"/>
            <a:headEnd/>
            <a:tailEnd/>
          </a:ln>
          <a:effectLst/>
        </p:spPr>
      </p:pic>
      <p:cxnSp>
        <p:nvCxnSpPr>
          <p:cNvPr id="6" name="직선 연결선 5"/>
          <p:cNvCxnSpPr>
            <a:endCxn id="4" idx="3"/>
          </p:cNvCxnSpPr>
          <p:nvPr/>
        </p:nvCxnSpPr>
        <p:spPr>
          <a:xfrm flipV="1">
            <a:off x="2457450" y="4946778"/>
            <a:ext cx="1202283" cy="347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a:stCxn id="4" idx="1"/>
            <a:endCxn id="5" idx="3"/>
          </p:cNvCxnSpPr>
          <p:nvPr/>
        </p:nvCxnSpPr>
        <p:spPr>
          <a:xfrm>
            <a:off x="4659025" y="4946778"/>
            <a:ext cx="637859" cy="44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flipV="1">
            <a:off x="6296176" y="4752975"/>
            <a:ext cx="1533374" cy="1222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6260089" y="4979207"/>
            <a:ext cx="919740" cy="6119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표 9"/>
          <p:cNvGraphicFramePr>
            <a:graphicFrameLocks noGrp="1"/>
          </p:cNvGraphicFramePr>
          <p:nvPr>
            <p:extLst>
              <p:ext uri="{D42A27DB-BD31-4B8C-83A1-F6EECF244321}">
                <p14:modId xmlns:p14="http://schemas.microsoft.com/office/powerpoint/2010/main" val="3217933761"/>
              </p:ext>
            </p:extLst>
          </p:nvPr>
        </p:nvGraphicFramePr>
        <p:xfrm>
          <a:off x="4175909" y="1347807"/>
          <a:ext cx="4729965" cy="741680"/>
        </p:xfrm>
        <a:graphic>
          <a:graphicData uri="http://schemas.openxmlformats.org/drawingml/2006/table">
            <a:tbl>
              <a:tblPr>
                <a:tableStyleId>{D7AC3CCA-C797-4891-BE02-D94E43425B78}</a:tableStyleId>
              </a:tblPr>
              <a:tblGrid>
                <a:gridCol w="984099"/>
                <a:gridCol w="1195337"/>
                <a:gridCol w="883093"/>
                <a:gridCol w="1667436"/>
              </a:tblGrid>
              <a:tr h="370840">
                <a:tc>
                  <a:txBody>
                    <a:bodyPr/>
                    <a:lstStyle/>
                    <a:p>
                      <a:pPr algn="ctr" latinLnBrk="1"/>
                      <a:r>
                        <a:rPr lang="en-US" altLang="ko-KR" sz="1400" dirty="0" smtClean="0">
                          <a:latin typeface="Arial" panose="020B0604020202020204" pitchFamily="34" charset="0"/>
                          <a:cs typeface="Arial" panose="020B0604020202020204" pitchFamily="34" charset="0"/>
                        </a:rPr>
                        <a:t>Group ID</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Group Type</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Counter</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Action</a:t>
                      </a:r>
                      <a:r>
                        <a:rPr lang="en-US" altLang="ko-KR" sz="1400" baseline="0" dirty="0" smtClean="0">
                          <a:latin typeface="Arial" panose="020B0604020202020204" pitchFamily="34" charset="0"/>
                          <a:cs typeface="Arial" panose="020B0604020202020204" pitchFamily="34" charset="0"/>
                        </a:rPr>
                        <a:t> Buckets</a:t>
                      </a:r>
                      <a:endParaRPr lang="ko-KR" alt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100</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Fast-failover</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777</a:t>
                      </a:r>
                      <a:endParaRPr lang="ko-KR" altLang="en-US" sz="1400" dirty="0">
                        <a:latin typeface="Arial" panose="020B0604020202020204" pitchFamily="34" charset="0"/>
                        <a:cs typeface="Arial" panose="020B0604020202020204" pitchFamily="34" charset="0"/>
                      </a:endParaRPr>
                    </a:p>
                  </a:txBody>
                  <a:tcP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Port</a:t>
                      </a:r>
                      <a:r>
                        <a:rPr lang="en-US" altLang="ko-KR" sz="1400" baseline="0" dirty="0" smtClean="0">
                          <a:latin typeface="Arial" panose="020B0604020202020204" pitchFamily="34" charset="0"/>
                          <a:cs typeface="Arial" panose="020B0604020202020204" pitchFamily="34" charset="0"/>
                        </a:rPr>
                        <a:t>4, Port5, Port6</a:t>
                      </a:r>
                      <a:endParaRPr lang="ko-KR" alt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r>
            </a:tbl>
          </a:graphicData>
        </a:graphic>
      </p:graphicFrame>
      <p:sp>
        <p:nvSpPr>
          <p:cNvPr id="11" name="TextBox 10"/>
          <p:cNvSpPr txBox="1"/>
          <p:nvPr/>
        </p:nvSpPr>
        <p:spPr>
          <a:xfrm>
            <a:off x="4159379" y="957348"/>
            <a:ext cx="143731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Group Table</a:t>
            </a:r>
            <a:endParaRPr lang="ko-KR" altLang="en-US" dirty="0">
              <a:latin typeface="Arial" panose="020B0604020202020204" pitchFamily="34" charset="0"/>
              <a:cs typeface="Arial" panose="020B0604020202020204" pitchFamily="34" charset="0"/>
            </a:endParaRPr>
          </a:p>
        </p:txBody>
      </p:sp>
      <p:graphicFrame>
        <p:nvGraphicFramePr>
          <p:cNvPr id="12" name="표 11"/>
          <p:cNvGraphicFramePr>
            <a:graphicFrameLocks noGrp="1"/>
          </p:cNvGraphicFramePr>
          <p:nvPr>
            <p:extLst>
              <p:ext uri="{D42A27DB-BD31-4B8C-83A1-F6EECF244321}">
                <p14:modId xmlns:p14="http://schemas.microsoft.com/office/powerpoint/2010/main" val="1067170661"/>
              </p:ext>
            </p:extLst>
          </p:nvPr>
        </p:nvGraphicFramePr>
        <p:xfrm>
          <a:off x="289523" y="2522651"/>
          <a:ext cx="8515356" cy="1407160"/>
        </p:xfrm>
        <a:graphic>
          <a:graphicData uri="http://schemas.openxmlformats.org/drawingml/2006/table">
            <a:tbl>
              <a:tblPr>
                <a:tableStyleId>{D7AC3CCA-C797-4891-BE02-D94E43425B78}</a:tableStyleId>
              </a:tblPr>
              <a:tblGrid>
                <a:gridCol w="742952"/>
                <a:gridCol w="777275"/>
                <a:gridCol w="861025"/>
                <a:gridCol w="942975"/>
                <a:gridCol w="762000"/>
                <a:gridCol w="666750"/>
                <a:gridCol w="733425"/>
                <a:gridCol w="723900"/>
                <a:gridCol w="847725"/>
                <a:gridCol w="733425"/>
                <a:gridCol w="723904"/>
              </a:tblGrid>
              <a:tr h="370840">
                <a:tc>
                  <a:txBody>
                    <a:bodyPr/>
                    <a:lstStyle/>
                    <a:p>
                      <a:pPr algn="ctr" latinLnBrk="1"/>
                      <a:r>
                        <a:rPr lang="en-US" altLang="ko-KR" sz="1400" dirty="0" smtClean="0">
                          <a:latin typeface="Arial" panose="020B0604020202020204" pitchFamily="34" charset="0"/>
                          <a:cs typeface="Arial" panose="020B0604020202020204" pitchFamily="34" charset="0"/>
                        </a:rPr>
                        <a:t>Switch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MAC </a:t>
                      </a:r>
                      <a:r>
                        <a:rPr lang="en-US" altLang="ko-KR" sz="1400" dirty="0" err="1" smtClean="0">
                          <a:latin typeface="Arial" panose="020B0604020202020204" pitchFamily="34" charset="0"/>
                          <a:cs typeface="Arial" panose="020B0604020202020204" pitchFamily="34" charset="0"/>
                        </a:rPr>
                        <a:t>src</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MAC </a:t>
                      </a:r>
                      <a:r>
                        <a:rPr lang="en-US" altLang="ko-KR" sz="1400" dirty="0" err="1" smtClean="0">
                          <a:latin typeface="Arial" panose="020B0604020202020204" pitchFamily="34" charset="0"/>
                          <a:cs typeface="Arial" panose="020B0604020202020204" pitchFamily="34" charset="0"/>
                        </a:rPr>
                        <a:t>dst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Ether Type</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VLAN ID</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err="1" smtClean="0">
                          <a:latin typeface="Arial" panose="020B0604020202020204" pitchFamily="34" charset="0"/>
                          <a:cs typeface="Arial" panose="020B0604020202020204" pitchFamily="34" charset="0"/>
                        </a:rPr>
                        <a:t>Src</a:t>
                      </a:r>
                      <a:r>
                        <a:rPr lang="en-US" altLang="ko-KR" sz="1400" dirty="0" smtClean="0">
                          <a:latin typeface="Arial" panose="020B0604020202020204" pitchFamily="34" charset="0"/>
                          <a:cs typeface="Arial" panose="020B0604020202020204" pitchFamily="34" charset="0"/>
                        </a:rPr>
                        <a:t> IP</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err="1" smtClean="0">
                          <a:latin typeface="Arial" panose="020B0604020202020204" pitchFamily="34" charset="0"/>
                          <a:cs typeface="Arial" panose="020B0604020202020204" pitchFamily="34" charset="0"/>
                        </a:rPr>
                        <a:t>Dst</a:t>
                      </a:r>
                      <a:r>
                        <a:rPr lang="en-US" altLang="ko-KR" sz="1400" dirty="0" smtClean="0">
                          <a:latin typeface="Arial" panose="020B0604020202020204" pitchFamily="34" charset="0"/>
                          <a:cs typeface="Arial" panose="020B0604020202020204" pitchFamily="34" charset="0"/>
                        </a:rPr>
                        <a:t> IP</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Proto No.</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TCP S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TCP D</a:t>
                      </a:r>
                      <a:r>
                        <a:rPr lang="en-US" altLang="ko-KR" sz="1400" baseline="0" dirty="0" smtClean="0">
                          <a:latin typeface="Arial" panose="020B0604020202020204" pitchFamily="34" charset="0"/>
                          <a:cs typeface="Arial" panose="020B0604020202020204" pitchFamily="34" charset="0"/>
                        </a:rPr>
                        <a:t>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Action</a:t>
                      </a:r>
                      <a:endParaRPr lang="ko-KR" alt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Port</a:t>
                      </a:r>
                      <a:r>
                        <a:rPr lang="en-US" altLang="ko-KR" sz="1400" baseline="0" dirty="0" smtClean="0">
                          <a:latin typeface="Arial" panose="020B0604020202020204" pitchFamily="34" charset="0"/>
                          <a:cs typeface="Arial" panose="020B0604020202020204" pitchFamily="34" charset="0"/>
                        </a:rPr>
                        <a:t> 1</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1.2.2</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Port 7</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Port</a:t>
                      </a:r>
                      <a:r>
                        <a:rPr lang="en-US" altLang="ko-KR" sz="1400" baseline="0" dirty="0" smtClean="0">
                          <a:latin typeface="Arial" panose="020B0604020202020204" pitchFamily="34" charset="0"/>
                          <a:cs typeface="Arial" panose="020B0604020202020204" pitchFamily="34" charset="0"/>
                        </a:rPr>
                        <a:t> 1</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00:FF…</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0800</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1.2.3…</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11.1…</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Group 100</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r>
            </a:tbl>
          </a:graphicData>
        </a:graphic>
      </p:graphicFrame>
      <p:cxnSp>
        <p:nvCxnSpPr>
          <p:cNvPr id="13" name="직선 연결선 12"/>
          <p:cNvCxnSpPr/>
          <p:nvPr/>
        </p:nvCxnSpPr>
        <p:spPr>
          <a:xfrm>
            <a:off x="285750" y="3933825"/>
            <a:ext cx="3743325" cy="7715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flipV="1">
            <a:off x="4629150" y="3933825"/>
            <a:ext cx="4171950" cy="80962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꺾인 연결선 14"/>
          <p:cNvCxnSpPr/>
          <p:nvPr/>
        </p:nvCxnSpPr>
        <p:spPr>
          <a:xfrm flipH="1" flipV="1">
            <a:off x="4171950" y="1895475"/>
            <a:ext cx="4619625" cy="1776413"/>
          </a:xfrm>
          <a:prstGeom prst="bentConnector5">
            <a:avLst>
              <a:gd name="adj1" fmla="val -4948"/>
              <a:gd name="adj2" fmla="val 75603"/>
              <a:gd name="adj3" fmla="val 104948"/>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pic>
        <p:nvPicPr>
          <p:cNvPr id="16"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760171" y="4363602"/>
            <a:ext cx="594707" cy="821502"/>
          </a:xfrm>
          <a:prstGeom prst="rect">
            <a:avLst/>
          </a:prstGeom>
          <a:noFill/>
        </p:spPr>
      </p:pic>
      <p:pic>
        <p:nvPicPr>
          <p:cNvPr id="17"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064528" y="5198843"/>
            <a:ext cx="594707" cy="821502"/>
          </a:xfrm>
          <a:prstGeom prst="rect">
            <a:avLst/>
          </a:prstGeom>
          <a:noFill/>
        </p:spPr>
      </p:pic>
      <p:pic>
        <p:nvPicPr>
          <p:cNvPr id="19" name="Picture 40" descr="ICON_Laptop_Q308"/>
          <p:cNvPicPr>
            <a:picLocks noChangeAspect="1" noChangeArrowheads="1"/>
          </p:cNvPicPr>
          <p:nvPr/>
        </p:nvPicPr>
        <p:blipFill>
          <a:blip r:embed="rId4"/>
          <a:srcRect/>
          <a:stretch>
            <a:fillRect/>
          </a:stretch>
        </p:blipFill>
        <p:spPr bwMode="auto">
          <a:xfrm>
            <a:off x="1850146" y="4689388"/>
            <a:ext cx="626657" cy="686912"/>
          </a:xfrm>
          <a:prstGeom prst="rect">
            <a:avLst/>
          </a:prstGeom>
          <a:noFill/>
          <a:ln w="9525">
            <a:noFill/>
            <a:miter lim="800000"/>
            <a:headEnd/>
            <a:tailEnd/>
          </a:ln>
        </p:spPr>
      </p:pic>
      <p:pic>
        <p:nvPicPr>
          <p:cNvPr id="20" name="Picture 41" descr="ICON_ThinClient_Q308"/>
          <p:cNvPicPr>
            <a:picLocks noChangeAspect="1" noChangeArrowheads="1"/>
          </p:cNvPicPr>
          <p:nvPr/>
        </p:nvPicPr>
        <p:blipFill>
          <a:blip r:embed="rId5"/>
          <a:srcRect/>
          <a:stretch>
            <a:fillRect/>
          </a:stretch>
        </p:blipFill>
        <p:spPr bwMode="auto">
          <a:xfrm>
            <a:off x="2626381" y="5858311"/>
            <a:ext cx="648177" cy="744586"/>
          </a:xfrm>
          <a:prstGeom prst="rect">
            <a:avLst/>
          </a:prstGeom>
          <a:noFill/>
          <a:ln w="9525">
            <a:noFill/>
            <a:miter lim="800000"/>
            <a:headEnd/>
            <a:tailEnd/>
          </a:ln>
        </p:spPr>
      </p:pic>
      <p:pic>
        <p:nvPicPr>
          <p:cNvPr id="21" name="Picture 42" descr="ICON_Desktop_Q308"/>
          <p:cNvPicPr>
            <a:picLocks noChangeAspect="1" noChangeArrowheads="1"/>
          </p:cNvPicPr>
          <p:nvPr/>
        </p:nvPicPr>
        <p:blipFill>
          <a:blip r:embed="rId6"/>
          <a:srcRect/>
          <a:stretch>
            <a:fillRect/>
          </a:stretch>
        </p:blipFill>
        <p:spPr bwMode="auto">
          <a:xfrm>
            <a:off x="2250433" y="5437090"/>
            <a:ext cx="519058" cy="552629"/>
          </a:xfrm>
          <a:prstGeom prst="rect">
            <a:avLst/>
          </a:prstGeom>
          <a:noFill/>
          <a:ln w="9525">
            <a:noFill/>
            <a:miter lim="800000"/>
            <a:headEnd/>
            <a:tailEnd/>
          </a:ln>
        </p:spPr>
      </p:pic>
      <p:cxnSp>
        <p:nvCxnSpPr>
          <p:cNvPr id="22" name="직선 연결선 21"/>
          <p:cNvCxnSpPr/>
          <p:nvPr/>
        </p:nvCxnSpPr>
        <p:spPr>
          <a:xfrm flipV="1">
            <a:off x="2695575" y="5019676"/>
            <a:ext cx="962025" cy="571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flipV="1">
            <a:off x="3190875" y="5133976"/>
            <a:ext cx="742950" cy="8953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8900" y="2139424"/>
            <a:ext cx="1283428"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Flow Table</a:t>
            </a:r>
            <a:endParaRPr lang="ko-KR" altLang="en-US" dirty="0">
              <a:latin typeface="Arial" panose="020B0604020202020204" pitchFamily="34" charset="0"/>
              <a:cs typeface="Arial" panose="020B0604020202020204" pitchFamily="34" charset="0"/>
            </a:endParaRPr>
          </a:p>
        </p:txBody>
      </p:sp>
      <p:pic>
        <p:nvPicPr>
          <p:cNvPr id="25" name="Picture 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5278698" y="5913612"/>
            <a:ext cx="999292" cy="514780"/>
          </a:xfrm>
          <a:prstGeom prst="rect">
            <a:avLst/>
          </a:prstGeom>
          <a:noFill/>
          <a:ln w="3175" algn="ctr">
            <a:noFill/>
            <a:miter lim="800000"/>
            <a:headEnd/>
            <a:tailEnd/>
          </a:ln>
          <a:effectLst/>
        </p:spPr>
      </p:pic>
      <p:sp>
        <p:nvSpPr>
          <p:cNvPr id="26" name="타원 25"/>
          <p:cNvSpPr/>
          <p:nvPr/>
        </p:nvSpPr>
        <p:spPr>
          <a:xfrm>
            <a:off x="3013640" y="5198843"/>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2</a:t>
            </a:r>
            <a:endParaRPr lang="ko-KR" altLang="en-US" dirty="0">
              <a:latin typeface="Arial" panose="020B0604020202020204" pitchFamily="34" charset="0"/>
              <a:cs typeface="Arial" panose="020B0604020202020204" pitchFamily="34" charset="0"/>
            </a:endParaRPr>
          </a:p>
        </p:txBody>
      </p:sp>
      <p:sp>
        <p:nvSpPr>
          <p:cNvPr id="27" name="타원 26"/>
          <p:cNvSpPr/>
          <p:nvPr/>
        </p:nvSpPr>
        <p:spPr>
          <a:xfrm>
            <a:off x="3562350" y="5276760"/>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3</a:t>
            </a:r>
            <a:endParaRPr lang="ko-KR" altLang="en-US" dirty="0">
              <a:latin typeface="Arial" panose="020B0604020202020204" pitchFamily="34" charset="0"/>
              <a:cs typeface="Arial" panose="020B0604020202020204" pitchFamily="34" charset="0"/>
            </a:endParaRPr>
          </a:p>
        </p:txBody>
      </p:sp>
      <p:sp>
        <p:nvSpPr>
          <p:cNvPr id="28" name="타원 27"/>
          <p:cNvSpPr/>
          <p:nvPr/>
        </p:nvSpPr>
        <p:spPr>
          <a:xfrm>
            <a:off x="4767004" y="4828746"/>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4</a:t>
            </a:r>
            <a:endParaRPr lang="ko-KR" altLang="en-US" dirty="0">
              <a:latin typeface="Arial" panose="020B0604020202020204" pitchFamily="34" charset="0"/>
              <a:cs typeface="Arial" panose="020B0604020202020204" pitchFamily="34" charset="0"/>
            </a:endParaRPr>
          </a:p>
        </p:txBody>
      </p:sp>
      <p:sp>
        <p:nvSpPr>
          <p:cNvPr id="29" name="타원 28"/>
          <p:cNvSpPr/>
          <p:nvPr/>
        </p:nvSpPr>
        <p:spPr>
          <a:xfrm>
            <a:off x="3091848" y="4820773"/>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1</a:t>
            </a:r>
            <a:endParaRPr lang="ko-KR" altLang="en-US" dirty="0">
              <a:latin typeface="Arial" panose="020B0604020202020204" pitchFamily="34" charset="0"/>
              <a:cs typeface="Arial" panose="020B0604020202020204" pitchFamily="34" charset="0"/>
            </a:endParaRPr>
          </a:p>
        </p:txBody>
      </p:sp>
      <p:cxnSp>
        <p:nvCxnSpPr>
          <p:cNvPr id="30" name="직선 연결선 29"/>
          <p:cNvCxnSpPr/>
          <p:nvPr/>
        </p:nvCxnSpPr>
        <p:spPr>
          <a:xfrm>
            <a:off x="4549465" y="5077778"/>
            <a:ext cx="965510" cy="9134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타원 30"/>
          <p:cNvSpPr/>
          <p:nvPr/>
        </p:nvSpPr>
        <p:spPr>
          <a:xfrm>
            <a:off x="4725637" y="5249949"/>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5</a:t>
            </a:r>
            <a:endParaRPr lang="ko-KR" altLang="en-US" dirty="0">
              <a:latin typeface="Arial" panose="020B0604020202020204" pitchFamily="34" charset="0"/>
              <a:cs typeface="Arial" panose="020B0604020202020204" pitchFamily="34" charset="0"/>
            </a:endParaRPr>
          </a:p>
        </p:txBody>
      </p:sp>
      <p:cxnSp>
        <p:nvCxnSpPr>
          <p:cNvPr id="35" name="직선 연결선 34"/>
          <p:cNvCxnSpPr/>
          <p:nvPr/>
        </p:nvCxnSpPr>
        <p:spPr>
          <a:xfrm>
            <a:off x="5781675" y="5153025"/>
            <a:ext cx="152400" cy="790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4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3905365" y="5858311"/>
            <a:ext cx="999292" cy="514780"/>
          </a:xfrm>
          <a:prstGeom prst="rect">
            <a:avLst/>
          </a:prstGeom>
          <a:noFill/>
          <a:ln w="3175" algn="ctr">
            <a:noFill/>
            <a:miter lim="800000"/>
            <a:headEnd/>
            <a:tailEnd/>
          </a:ln>
          <a:effectLst/>
        </p:spPr>
      </p:pic>
      <p:cxnSp>
        <p:nvCxnSpPr>
          <p:cNvPr id="41" name="직선 연결선 40"/>
          <p:cNvCxnSpPr/>
          <p:nvPr/>
        </p:nvCxnSpPr>
        <p:spPr>
          <a:xfrm>
            <a:off x="4391025" y="5200650"/>
            <a:ext cx="161925" cy="685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타원 43"/>
          <p:cNvSpPr/>
          <p:nvPr/>
        </p:nvSpPr>
        <p:spPr>
          <a:xfrm>
            <a:off x="4306537" y="5383316"/>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6</a:t>
            </a:r>
            <a:endParaRPr lang="ko-KR" altLang="en-US" dirty="0">
              <a:latin typeface="Arial" panose="020B0604020202020204" pitchFamily="34" charset="0"/>
              <a:cs typeface="Arial" panose="020B0604020202020204" pitchFamily="34" charset="0"/>
            </a:endParaRPr>
          </a:p>
        </p:txBody>
      </p:sp>
      <p:cxnSp>
        <p:nvCxnSpPr>
          <p:cNvPr id="45" name="직선 연결선 44"/>
          <p:cNvCxnSpPr>
            <a:stCxn id="40" idx="1"/>
            <a:endCxn id="25" idx="3"/>
          </p:cNvCxnSpPr>
          <p:nvPr/>
        </p:nvCxnSpPr>
        <p:spPr>
          <a:xfrm>
            <a:off x="4904657" y="6115701"/>
            <a:ext cx="374041" cy="55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곱셈 기호 47"/>
          <p:cNvSpPr/>
          <p:nvPr/>
        </p:nvSpPr>
        <p:spPr>
          <a:xfrm>
            <a:off x="5008384" y="4791622"/>
            <a:ext cx="331808" cy="331808"/>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384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OpenFlow</a:t>
            </a:r>
            <a:r>
              <a:rPr lang="en-US" altLang="ko-KR" dirty="0" smtClean="0"/>
              <a:t> Meter Table</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Meter Table (</a:t>
            </a:r>
            <a:r>
              <a:rPr lang="en-US" altLang="ko-KR" sz="2400" dirty="0" err="1" smtClean="0"/>
              <a:t>ver</a:t>
            </a:r>
            <a:r>
              <a:rPr lang="en-US" altLang="ko-KR" sz="2400" dirty="0" smtClean="0"/>
              <a:t> 1.3)</a:t>
            </a:r>
          </a:p>
          <a:p>
            <a:pPr lvl="1"/>
            <a:r>
              <a:rPr lang="en-US" altLang="ko-KR" sz="2000" dirty="0" smtClean="0"/>
              <a:t>Counts packet rate of a matched flow</a:t>
            </a:r>
          </a:p>
          <a:p>
            <a:pPr lvl="1"/>
            <a:r>
              <a:rPr lang="en-US" altLang="ko-KR" sz="2000" dirty="0" err="1" smtClean="0"/>
              <a:t>QoS</a:t>
            </a:r>
            <a:r>
              <a:rPr lang="en-US" altLang="ko-KR" sz="2000" dirty="0" smtClean="0"/>
              <a:t> control </a:t>
            </a:r>
            <a:r>
              <a:rPr lang="en-US" altLang="ko-KR" sz="2000" dirty="0" smtClean="0">
                <a:sym typeface="Wingdings" panose="05000000000000000000" pitchFamily="2" charset="2"/>
              </a:rPr>
              <a:t> Rate-limit, </a:t>
            </a:r>
            <a:r>
              <a:rPr lang="en-US" altLang="ko-KR" sz="2000" dirty="0" err="1" smtClean="0">
                <a:sym typeface="Wingdings" panose="05000000000000000000" pitchFamily="2" charset="2"/>
              </a:rPr>
              <a:t>DiffServ</a:t>
            </a:r>
            <a:r>
              <a:rPr lang="en-US" altLang="ko-KR" sz="2000" dirty="0" smtClean="0">
                <a:sym typeface="Wingdings" panose="05000000000000000000" pitchFamily="2" charset="2"/>
              </a:rPr>
              <a:t> …</a:t>
            </a:r>
            <a:endParaRPr lang="ko-KR" altLang="en-US" sz="2000" dirty="0"/>
          </a:p>
        </p:txBody>
      </p:sp>
      <p:graphicFrame>
        <p:nvGraphicFramePr>
          <p:cNvPr id="4" name="표 3"/>
          <p:cNvGraphicFramePr>
            <a:graphicFrameLocks noGrp="1"/>
          </p:cNvGraphicFramePr>
          <p:nvPr>
            <p:extLst>
              <p:ext uri="{D42A27DB-BD31-4B8C-83A1-F6EECF244321}">
                <p14:modId xmlns:p14="http://schemas.microsoft.com/office/powerpoint/2010/main" val="73249671"/>
              </p:ext>
            </p:extLst>
          </p:nvPr>
        </p:nvGraphicFramePr>
        <p:xfrm>
          <a:off x="3133725" y="2747000"/>
          <a:ext cx="5772150" cy="889000"/>
        </p:xfrm>
        <a:graphic>
          <a:graphicData uri="http://schemas.openxmlformats.org/drawingml/2006/table">
            <a:tbl>
              <a:tblPr>
                <a:tableStyleId>{D7AC3CCA-C797-4891-BE02-D94E43425B78}</a:tableStyleId>
              </a:tblPr>
              <a:tblGrid>
                <a:gridCol w="942975"/>
                <a:gridCol w="1295400"/>
                <a:gridCol w="1171575"/>
                <a:gridCol w="1306568"/>
                <a:gridCol w="1055632"/>
              </a:tblGrid>
              <a:tr h="370840">
                <a:tc>
                  <a:txBody>
                    <a:bodyPr/>
                    <a:lstStyle/>
                    <a:p>
                      <a:pPr algn="ctr" latinLnBrk="1"/>
                      <a:r>
                        <a:rPr lang="en-US" altLang="ko-KR" sz="1400" dirty="0" smtClean="0">
                          <a:latin typeface="Arial" panose="020B0604020202020204" pitchFamily="34" charset="0"/>
                          <a:cs typeface="Arial" panose="020B0604020202020204" pitchFamily="34" charset="0"/>
                        </a:rPr>
                        <a:t>Meter ID</a:t>
                      </a:r>
                      <a:endParaRPr lang="ko-KR" altLang="en-US" sz="1400" dirty="0">
                        <a:latin typeface="Arial" panose="020B0604020202020204" pitchFamily="34" charset="0"/>
                        <a:cs typeface="Arial" panose="020B0604020202020204" pitchFamily="34" charset="0"/>
                      </a:endParaRPr>
                    </a:p>
                  </a:txBody>
                  <a:tcPr anchor="ct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Band Type</a:t>
                      </a:r>
                      <a:endParaRPr lang="ko-KR" altLang="en-US" sz="1400" dirty="0">
                        <a:latin typeface="Arial" panose="020B0604020202020204" pitchFamily="34" charset="0"/>
                        <a:cs typeface="Arial" panose="020B0604020202020204" pitchFamily="34" charset="0"/>
                      </a:endParaRPr>
                    </a:p>
                  </a:txBody>
                  <a:tcPr anchor="ct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Rate</a:t>
                      </a:r>
                      <a:endParaRPr lang="ko-KR" altLang="en-US" sz="1400" dirty="0">
                        <a:latin typeface="Arial" panose="020B0604020202020204" pitchFamily="34" charset="0"/>
                        <a:cs typeface="Arial" panose="020B0604020202020204" pitchFamily="34" charset="0"/>
                      </a:endParaRPr>
                    </a:p>
                  </a:txBody>
                  <a:tcPr anchor="ct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Counter</a:t>
                      </a:r>
                      <a:endParaRPr lang="ko-KR" altLang="en-US" sz="1400" dirty="0">
                        <a:latin typeface="Arial" panose="020B0604020202020204" pitchFamily="34" charset="0"/>
                        <a:cs typeface="Arial" panose="020B0604020202020204" pitchFamily="34" charset="0"/>
                      </a:endParaRPr>
                    </a:p>
                  </a:txBody>
                  <a:tcPr anchor="ct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Argument</a:t>
                      </a:r>
                      <a:endParaRPr lang="ko-KR" altLang="en-US" sz="1400" dirty="0">
                        <a:latin typeface="Arial" panose="020B0604020202020204" pitchFamily="34" charset="0"/>
                        <a:cs typeface="Arial" panose="020B0604020202020204" pitchFamily="34" charset="0"/>
                      </a:endParaRPr>
                    </a:p>
                  </a:txBody>
                  <a:tcPr anchor="ctr">
                    <a:solidFill>
                      <a:srgbClr val="FFFF00"/>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100</a:t>
                      </a:r>
                      <a:endParaRPr lang="ko-KR" altLang="en-US" sz="1400" dirty="0">
                        <a:latin typeface="Arial" panose="020B0604020202020204" pitchFamily="34" charset="0"/>
                        <a:cs typeface="Arial" panose="020B0604020202020204" pitchFamily="34" charset="0"/>
                      </a:endParaRPr>
                    </a:p>
                  </a:txBody>
                  <a:tcPr anchor="ct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Drop</a:t>
                      </a:r>
                      <a:r>
                        <a:rPr lang="en-US" altLang="ko-KR" sz="1400" baseline="0" dirty="0" smtClean="0">
                          <a:latin typeface="Arial" panose="020B0604020202020204" pitchFamily="34" charset="0"/>
                          <a:cs typeface="Arial" panose="020B0604020202020204" pitchFamily="34" charset="0"/>
                        </a:rPr>
                        <a:t> </a:t>
                      </a:r>
                      <a:r>
                        <a:rPr lang="en-US" altLang="ko-KR" sz="1400" dirty="0" smtClean="0">
                          <a:latin typeface="Arial" panose="020B0604020202020204" pitchFamily="34" charset="0"/>
                          <a:cs typeface="Arial" panose="020B0604020202020204" pitchFamily="34" charset="0"/>
                        </a:rPr>
                        <a:t>(remark</a:t>
                      </a:r>
                      <a:r>
                        <a:rPr lang="en-US" altLang="ko-KR" sz="1400" baseline="0" dirty="0" smtClean="0">
                          <a:latin typeface="Arial" panose="020B0604020202020204" pitchFamily="34" charset="0"/>
                          <a:cs typeface="Arial" panose="020B0604020202020204" pitchFamily="34" charset="0"/>
                        </a:rPr>
                        <a:t> DSCP)</a:t>
                      </a:r>
                      <a:endParaRPr lang="ko-KR" altLang="en-US" sz="1400" dirty="0">
                        <a:latin typeface="Arial" panose="020B0604020202020204" pitchFamily="34" charset="0"/>
                        <a:cs typeface="Arial" panose="020B0604020202020204" pitchFamily="34" charset="0"/>
                      </a:endParaRPr>
                    </a:p>
                  </a:txBody>
                  <a:tcPr anchor="ct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1000 kbps</a:t>
                      </a:r>
                      <a:endParaRPr lang="ko-KR" altLang="en-US" sz="1400" dirty="0">
                        <a:latin typeface="Arial" panose="020B0604020202020204" pitchFamily="34" charset="0"/>
                        <a:cs typeface="Arial" panose="020B0604020202020204" pitchFamily="34" charset="0"/>
                      </a:endParaRPr>
                    </a:p>
                  </a:txBody>
                  <a:tcPr anchor="ct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1000</a:t>
                      </a:r>
                      <a:endParaRPr lang="ko-KR" altLang="en-US" sz="1400" dirty="0">
                        <a:latin typeface="Arial" panose="020B0604020202020204" pitchFamily="34" charset="0"/>
                        <a:cs typeface="Arial" panose="020B0604020202020204" pitchFamily="34" charset="0"/>
                      </a:endParaRPr>
                    </a:p>
                  </a:txBody>
                  <a:tcPr anchor="ctr">
                    <a:solidFill>
                      <a:srgbClr val="FFFF00"/>
                    </a:solidFill>
                  </a:tcPr>
                </a:tc>
                <a:tc>
                  <a:txBody>
                    <a:bodyPr/>
                    <a:lstStyle/>
                    <a:p>
                      <a:pPr algn="ctr" latinLnBrk="1"/>
                      <a:r>
                        <a:rPr lang="en-US" altLang="ko-KR" sz="1400" dirty="0" smtClean="0">
                          <a:latin typeface="Arial" panose="020B0604020202020204" pitchFamily="34" charset="0"/>
                          <a:cs typeface="Arial" panose="020B0604020202020204" pitchFamily="34" charset="0"/>
                        </a:rPr>
                        <a:t>xxx</a:t>
                      </a:r>
                      <a:endParaRPr lang="ko-KR" altLang="en-US" sz="1400" dirty="0">
                        <a:latin typeface="Arial" panose="020B0604020202020204" pitchFamily="34" charset="0"/>
                        <a:cs typeface="Arial" panose="020B0604020202020204" pitchFamily="34" charset="0"/>
                      </a:endParaRPr>
                    </a:p>
                  </a:txBody>
                  <a:tcPr anchor="ctr">
                    <a:solidFill>
                      <a:srgbClr val="FFFF00"/>
                    </a:solidFill>
                  </a:tcPr>
                </a:tc>
              </a:tr>
            </a:tbl>
          </a:graphicData>
        </a:graphic>
      </p:graphicFrame>
      <p:sp>
        <p:nvSpPr>
          <p:cNvPr id="5" name="TextBox 4"/>
          <p:cNvSpPr txBox="1"/>
          <p:nvPr/>
        </p:nvSpPr>
        <p:spPr>
          <a:xfrm>
            <a:off x="3054479" y="2356541"/>
            <a:ext cx="1386020"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Meter Table</a:t>
            </a:r>
            <a:endParaRPr lang="ko-KR" altLang="en-US" dirty="0">
              <a:latin typeface="Arial" panose="020B0604020202020204" pitchFamily="34" charset="0"/>
              <a:cs typeface="Arial" panose="020B0604020202020204" pitchFamily="34" charset="0"/>
            </a:endParaRPr>
          </a:p>
        </p:txBody>
      </p:sp>
      <p:graphicFrame>
        <p:nvGraphicFramePr>
          <p:cNvPr id="6" name="표 5"/>
          <p:cNvGraphicFramePr>
            <a:graphicFrameLocks noGrp="1"/>
          </p:cNvGraphicFramePr>
          <p:nvPr>
            <p:extLst>
              <p:ext uri="{D42A27DB-BD31-4B8C-83A1-F6EECF244321}">
                <p14:modId xmlns:p14="http://schemas.microsoft.com/office/powerpoint/2010/main" val="579945308"/>
              </p:ext>
            </p:extLst>
          </p:nvPr>
        </p:nvGraphicFramePr>
        <p:xfrm>
          <a:off x="289522" y="4090421"/>
          <a:ext cx="8502053" cy="1407160"/>
        </p:xfrm>
        <a:graphic>
          <a:graphicData uri="http://schemas.openxmlformats.org/drawingml/2006/table">
            <a:tbl>
              <a:tblPr>
                <a:tableStyleId>{D7AC3CCA-C797-4891-BE02-D94E43425B78}</a:tableStyleId>
              </a:tblPr>
              <a:tblGrid>
                <a:gridCol w="744289"/>
                <a:gridCol w="778674"/>
                <a:gridCol w="862574"/>
                <a:gridCol w="944671"/>
                <a:gridCol w="667950"/>
                <a:gridCol w="734745"/>
                <a:gridCol w="725203"/>
                <a:gridCol w="849251"/>
                <a:gridCol w="734745"/>
                <a:gridCol w="734745"/>
                <a:gridCol w="725206"/>
              </a:tblGrid>
              <a:tr h="370840">
                <a:tc>
                  <a:txBody>
                    <a:bodyPr/>
                    <a:lstStyle/>
                    <a:p>
                      <a:pPr algn="ctr" latinLnBrk="1"/>
                      <a:r>
                        <a:rPr lang="en-US" altLang="ko-KR" sz="1400" dirty="0" smtClean="0">
                          <a:latin typeface="Arial" panose="020B0604020202020204" pitchFamily="34" charset="0"/>
                          <a:cs typeface="Arial" panose="020B0604020202020204" pitchFamily="34" charset="0"/>
                        </a:rPr>
                        <a:t>Switch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MAC </a:t>
                      </a:r>
                      <a:r>
                        <a:rPr lang="en-US" altLang="ko-KR" sz="1400" dirty="0" err="1" smtClean="0">
                          <a:latin typeface="Arial" panose="020B0604020202020204" pitchFamily="34" charset="0"/>
                          <a:cs typeface="Arial" panose="020B0604020202020204" pitchFamily="34" charset="0"/>
                        </a:rPr>
                        <a:t>src</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MAC </a:t>
                      </a:r>
                      <a:r>
                        <a:rPr lang="en-US" altLang="ko-KR" sz="1400" dirty="0" err="1" smtClean="0">
                          <a:latin typeface="Arial" panose="020B0604020202020204" pitchFamily="34" charset="0"/>
                          <a:cs typeface="Arial" panose="020B0604020202020204" pitchFamily="34" charset="0"/>
                        </a:rPr>
                        <a:t>dst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Ether Type</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err="1" smtClean="0">
                          <a:latin typeface="Arial" panose="020B0604020202020204" pitchFamily="34" charset="0"/>
                          <a:cs typeface="Arial" panose="020B0604020202020204" pitchFamily="34" charset="0"/>
                        </a:rPr>
                        <a:t>Src</a:t>
                      </a:r>
                      <a:r>
                        <a:rPr lang="en-US" altLang="ko-KR" sz="1400" dirty="0" smtClean="0">
                          <a:latin typeface="Arial" panose="020B0604020202020204" pitchFamily="34" charset="0"/>
                          <a:cs typeface="Arial" panose="020B0604020202020204" pitchFamily="34" charset="0"/>
                        </a:rPr>
                        <a:t> IP</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err="1" smtClean="0">
                          <a:latin typeface="Arial" panose="020B0604020202020204" pitchFamily="34" charset="0"/>
                          <a:cs typeface="Arial" panose="020B0604020202020204" pitchFamily="34" charset="0"/>
                        </a:rPr>
                        <a:t>Dst</a:t>
                      </a:r>
                      <a:r>
                        <a:rPr lang="en-US" altLang="ko-KR" sz="1400" dirty="0" smtClean="0">
                          <a:latin typeface="Arial" panose="020B0604020202020204" pitchFamily="34" charset="0"/>
                          <a:cs typeface="Arial" panose="020B0604020202020204" pitchFamily="34" charset="0"/>
                        </a:rPr>
                        <a:t> IP</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Proto No.</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TCP S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TCP D</a:t>
                      </a:r>
                      <a:r>
                        <a:rPr lang="en-US" altLang="ko-KR" sz="1400" baseline="0" dirty="0" smtClean="0">
                          <a:latin typeface="Arial" panose="020B0604020202020204" pitchFamily="34" charset="0"/>
                          <a:cs typeface="Arial" panose="020B0604020202020204" pitchFamily="34" charset="0"/>
                        </a:rPr>
                        <a:t> Port</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Inst.</a:t>
                      </a:r>
                      <a:br>
                        <a:rPr lang="en-US" altLang="ko-KR" sz="1400" dirty="0" smtClean="0">
                          <a:latin typeface="Arial" panose="020B0604020202020204" pitchFamily="34" charset="0"/>
                          <a:cs typeface="Arial" panose="020B0604020202020204" pitchFamily="34" charset="0"/>
                        </a:rPr>
                      </a:br>
                      <a:r>
                        <a:rPr lang="en-US" altLang="ko-KR" sz="1400" dirty="0" smtClean="0">
                          <a:latin typeface="Arial" panose="020B0604020202020204" pitchFamily="34" charset="0"/>
                          <a:cs typeface="Arial" panose="020B0604020202020204" pitchFamily="34" charset="0"/>
                        </a:rPr>
                        <a:t>Meter</a:t>
                      </a:r>
                      <a:endParaRPr lang="ko-KR" altLang="en-US" sz="1400" dirty="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Action</a:t>
                      </a:r>
                      <a:endParaRPr lang="ko-KR" altLang="en-US" sz="1400" dirty="0">
                        <a:latin typeface="Arial" panose="020B0604020202020204" pitchFamily="34" charset="0"/>
                        <a:cs typeface="Arial" panose="020B0604020202020204" pitchFamily="34" charset="0"/>
                      </a:endParaRPr>
                    </a:p>
                  </a:txBody>
                  <a:tcPr>
                    <a:solidFill>
                      <a:schemeClr val="accent3">
                        <a:lumMod val="40000"/>
                        <a:lumOff val="60000"/>
                      </a:schemeClr>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Port</a:t>
                      </a:r>
                      <a:r>
                        <a:rPr lang="en-US" altLang="ko-KR" sz="1400" baseline="0" dirty="0" smtClean="0">
                          <a:latin typeface="Arial" panose="020B0604020202020204" pitchFamily="34" charset="0"/>
                          <a:cs typeface="Arial" panose="020B0604020202020204" pitchFamily="34" charset="0"/>
                        </a:rPr>
                        <a:t> 1</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1.2.2</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N/A</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Port 7</a:t>
                      </a:r>
                      <a:endParaRPr lang="ko-KR" altLang="en-US" sz="1400" dirty="0">
                        <a:latin typeface="Arial" panose="020B0604020202020204" pitchFamily="34" charset="0"/>
                        <a:cs typeface="Arial" panose="020B0604020202020204" pitchFamily="34" charset="0"/>
                      </a:endParaRPr>
                    </a:p>
                  </a:txBody>
                  <a:tcPr anchor="ctr">
                    <a:solidFill>
                      <a:schemeClr val="bg1"/>
                    </a:solidFill>
                  </a:tcPr>
                </a:tc>
              </a:tr>
              <a:tr h="370840">
                <a:tc>
                  <a:txBody>
                    <a:bodyPr/>
                    <a:lstStyle/>
                    <a:p>
                      <a:pPr algn="ctr" latinLnBrk="1"/>
                      <a:r>
                        <a:rPr lang="en-US" altLang="ko-KR" sz="1400" dirty="0" smtClean="0">
                          <a:latin typeface="Arial" panose="020B0604020202020204" pitchFamily="34" charset="0"/>
                          <a:cs typeface="Arial" panose="020B0604020202020204" pitchFamily="34" charset="0"/>
                        </a:rPr>
                        <a:t>Port</a:t>
                      </a:r>
                      <a:r>
                        <a:rPr lang="en-US" altLang="ko-KR" sz="1400" baseline="0" dirty="0" smtClean="0">
                          <a:latin typeface="Arial" panose="020B0604020202020204" pitchFamily="34" charset="0"/>
                          <a:cs typeface="Arial" panose="020B0604020202020204" pitchFamily="34" charset="0"/>
                        </a:rPr>
                        <a:t> 1</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00:FF…</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0800</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1.2.3…</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11.1…</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Meter 100</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latinLnBrk="1"/>
                      <a:r>
                        <a:rPr lang="en-US" altLang="ko-KR" sz="1400" dirty="0" smtClean="0">
                          <a:latin typeface="Arial" panose="020B0604020202020204" pitchFamily="34" charset="0"/>
                          <a:cs typeface="Arial" panose="020B0604020202020204" pitchFamily="34" charset="0"/>
                        </a:rPr>
                        <a:t>Port 2</a:t>
                      </a:r>
                      <a:endParaRPr lang="ko-KR" altLang="en-US" sz="1400"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r>
            </a:tbl>
          </a:graphicData>
        </a:graphic>
      </p:graphicFrame>
      <p:cxnSp>
        <p:nvCxnSpPr>
          <p:cNvPr id="7" name="꺾인 연결선 6"/>
          <p:cNvCxnSpPr/>
          <p:nvPr/>
        </p:nvCxnSpPr>
        <p:spPr>
          <a:xfrm flipH="1" flipV="1">
            <a:off x="3143250" y="3377873"/>
            <a:ext cx="5648326" cy="1866900"/>
          </a:xfrm>
          <a:prstGeom prst="bentConnector5">
            <a:avLst>
              <a:gd name="adj1" fmla="val -4047"/>
              <a:gd name="adj2" fmla="val 74490"/>
              <a:gd name="adj3" fmla="val 104047"/>
            </a:avLst>
          </a:prstGeom>
          <a:ln w="1905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900" y="3707194"/>
            <a:ext cx="1283428"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Flow Table</a:t>
            </a:r>
            <a:endParaRPr lang="ko-K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72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a:t>
            </a:r>
            <a:endParaRPr lang="ko-KR" altLang="en-US" dirty="0"/>
          </a:p>
        </p:txBody>
      </p:sp>
      <p:sp>
        <p:nvSpPr>
          <p:cNvPr id="3" name="내용 개체 틀 2"/>
          <p:cNvSpPr>
            <a:spLocks noGrp="1"/>
          </p:cNvSpPr>
          <p:nvPr>
            <p:ph idx="1"/>
          </p:nvPr>
        </p:nvSpPr>
        <p:spPr>
          <a:xfrm>
            <a:off x="315588" y="942985"/>
            <a:ext cx="8828411" cy="5538015"/>
          </a:xfrm>
        </p:spPr>
        <p:txBody>
          <a:bodyPr>
            <a:normAutofit/>
          </a:bodyPr>
          <a:lstStyle/>
          <a:p>
            <a:r>
              <a:rPr lang="en-US" altLang="ko-KR" sz="2400" dirty="0" smtClean="0"/>
              <a:t>Needs for a New Networking Paradigm</a:t>
            </a:r>
          </a:p>
          <a:p>
            <a:pPr lvl="1"/>
            <a:r>
              <a:rPr lang="en-US" altLang="ko-KR" sz="2000" dirty="0" smtClean="0"/>
              <a:t>Changing Traffic Patterns</a:t>
            </a:r>
          </a:p>
          <a:p>
            <a:pPr lvl="2"/>
            <a:r>
              <a:rPr lang="en-US" altLang="ko-KR" sz="1600" dirty="0" smtClean="0"/>
              <a:t>Data Center Traffic</a:t>
            </a:r>
          </a:p>
          <a:p>
            <a:pPr lvl="2"/>
            <a:r>
              <a:rPr lang="en-US" altLang="ko-KR" sz="1600" dirty="0" smtClean="0"/>
              <a:t>North-south: 95%  </a:t>
            </a:r>
            <a:r>
              <a:rPr lang="en-US" altLang="ko-KR" sz="1600" dirty="0" smtClean="0">
                <a:sym typeface="Wingdings" panose="05000000000000000000" pitchFamily="2" charset="2"/>
              </a:rPr>
              <a:t> East-west: 40 ~ 80%</a:t>
            </a:r>
          </a:p>
          <a:p>
            <a:pPr lvl="2"/>
            <a:endParaRPr lang="en-US" altLang="ko-KR" sz="1600" dirty="0">
              <a:sym typeface="Wingdings" panose="05000000000000000000" pitchFamily="2" charset="2"/>
            </a:endParaRPr>
          </a:p>
          <a:p>
            <a:pPr lvl="1"/>
            <a:r>
              <a:rPr lang="en-US" altLang="ko-KR" sz="2000" dirty="0" smtClean="0">
                <a:sym typeface="Wingdings" panose="05000000000000000000" pitchFamily="2" charset="2"/>
              </a:rPr>
              <a:t>Data Center Networks</a:t>
            </a:r>
          </a:p>
          <a:p>
            <a:pPr lvl="2"/>
            <a:r>
              <a:rPr lang="en-US" altLang="ko-KR" sz="1600" dirty="0" smtClean="0">
                <a:sym typeface="Wingdings" panose="05000000000000000000" pitchFamily="2" charset="2"/>
              </a:rPr>
              <a:t>Hyper scale network</a:t>
            </a:r>
          </a:p>
          <a:p>
            <a:pPr lvl="3"/>
            <a:r>
              <a:rPr lang="en-US" altLang="ko-KR" sz="1400" dirty="0" smtClean="0">
                <a:sym typeface="Wingdings" panose="05000000000000000000" pitchFamily="2" charset="2"/>
              </a:rPr>
              <a:t>Hundreds and thousands of servers</a:t>
            </a:r>
          </a:p>
          <a:p>
            <a:pPr lvl="3"/>
            <a:r>
              <a:rPr lang="en-US" altLang="ko-KR" sz="1400" dirty="0" smtClean="0">
                <a:sym typeface="Wingdings" panose="05000000000000000000" pitchFamily="2" charset="2"/>
              </a:rPr>
              <a:t>Hundreds and thousands of switches  </a:t>
            </a:r>
            <a:r>
              <a:rPr lang="en-US" altLang="ko-KR" sz="1400" dirty="0" err="1" smtClean="0">
                <a:sym typeface="Wingdings" panose="05000000000000000000" pitchFamily="2" charset="2"/>
              </a:rPr>
              <a:t>Tera</a:t>
            </a:r>
            <a:r>
              <a:rPr lang="en-US" altLang="ko-KR" sz="1400" dirty="0" smtClean="0">
                <a:sym typeface="Wingdings" panose="05000000000000000000" pitchFamily="2" charset="2"/>
              </a:rPr>
              <a:t> bit network capacity</a:t>
            </a:r>
          </a:p>
          <a:p>
            <a:pPr lvl="3"/>
            <a:r>
              <a:rPr lang="en-US" altLang="ko-KR" sz="1400" dirty="0" smtClean="0">
                <a:sym typeface="Wingdings" panose="05000000000000000000" pitchFamily="2" charset="2"/>
              </a:rPr>
              <a:t>3-4 tier architecture  over 50% of network capacity is used to connect switches  inefficient</a:t>
            </a:r>
          </a:p>
        </p:txBody>
      </p:sp>
      <p:pic>
        <p:nvPicPr>
          <p:cNvPr id="4" name="그림 3" descr="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398576" y="1264478"/>
            <a:ext cx="3646336" cy="2376264"/>
          </a:xfrm>
          <a:prstGeom prst="rect">
            <a:avLst/>
          </a:prstGeom>
        </p:spPr>
      </p:pic>
      <p:grpSp>
        <p:nvGrpSpPr>
          <p:cNvPr id="5" name="그룹 4"/>
          <p:cNvGrpSpPr/>
          <p:nvPr/>
        </p:nvGrpSpPr>
        <p:grpSpPr>
          <a:xfrm>
            <a:off x="486578" y="4153747"/>
            <a:ext cx="4965307" cy="2406440"/>
            <a:chOff x="796144" y="3867995"/>
            <a:chExt cx="3991880" cy="2794161"/>
          </a:xfrm>
        </p:grpSpPr>
        <p:pic>
          <p:nvPicPr>
            <p:cNvPr id="6" name="Picture 3"/>
            <p:cNvPicPr>
              <a:picLocks noChangeAspect="1" noChangeArrowheads="1"/>
            </p:cNvPicPr>
            <p:nvPr/>
          </p:nvPicPr>
          <p:blipFill>
            <a:blip r:embed="rId3" cstate="print">
              <a:clrChange>
                <a:clrFrom>
                  <a:srgbClr val="F1F1F2"/>
                </a:clrFrom>
                <a:clrTo>
                  <a:srgbClr val="F1F1F2">
                    <a:alpha val="0"/>
                  </a:srgbClr>
                </a:clrTo>
              </a:clrChange>
            </a:blip>
            <a:srcRect/>
            <a:stretch>
              <a:fillRect/>
            </a:stretch>
          </p:blipFill>
          <p:spPr bwMode="auto">
            <a:xfrm>
              <a:off x="935596" y="3925045"/>
              <a:ext cx="3852428" cy="2737111"/>
            </a:xfrm>
            <a:prstGeom prst="rect">
              <a:avLst/>
            </a:prstGeom>
            <a:noFill/>
            <a:ln w="9525">
              <a:noFill/>
              <a:miter lim="800000"/>
              <a:headEnd/>
              <a:tailEnd/>
            </a:ln>
          </p:spPr>
        </p:pic>
        <p:sp>
          <p:nvSpPr>
            <p:cNvPr id="7" name="TextBox 6"/>
            <p:cNvSpPr txBox="1"/>
            <p:nvPr/>
          </p:nvSpPr>
          <p:spPr>
            <a:xfrm>
              <a:off x="796146" y="5461747"/>
              <a:ext cx="798824" cy="357365"/>
            </a:xfrm>
            <a:prstGeom prst="rect">
              <a:avLst/>
            </a:prstGeom>
            <a:noFill/>
          </p:spPr>
          <p:txBody>
            <a:bodyPr wrap="square" rtlCol="0">
              <a:spAutoFit/>
            </a:bodyPr>
            <a:lstStyle/>
            <a:p>
              <a:r>
                <a:rPr lang="en-US" altLang="ko-KR" sz="1400" b="1" dirty="0" smtClean="0">
                  <a:latin typeface="Arial" panose="020B0604020202020204" pitchFamily="34" charset="0"/>
                  <a:cs typeface="Arial" panose="020B0604020202020204" pitchFamily="34" charset="0"/>
                </a:rPr>
                <a:t>TOR</a:t>
              </a:r>
              <a:endParaRPr lang="ko-KR" altLang="en-US" sz="1400" b="1" dirty="0">
                <a:latin typeface="Arial" panose="020B0604020202020204" pitchFamily="34" charset="0"/>
                <a:cs typeface="Arial" panose="020B0604020202020204" pitchFamily="34" charset="0"/>
              </a:endParaRPr>
            </a:p>
          </p:txBody>
        </p:sp>
        <p:sp>
          <p:nvSpPr>
            <p:cNvPr id="8" name="TextBox 7"/>
            <p:cNvSpPr txBox="1"/>
            <p:nvPr/>
          </p:nvSpPr>
          <p:spPr>
            <a:xfrm>
              <a:off x="796144" y="4917863"/>
              <a:ext cx="798824" cy="357365"/>
            </a:xfrm>
            <a:prstGeom prst="rect">
              <a:avLst/>
            </a:prstGeom>
            <a:noFill/>
          </p:spPr>
          <p:txBody>
            <a:bodyPr wrap="square" rtlCol="0">
              <a:spAutoFit/>
            </a:bodyPr>
            <a:lstStyle/>
            <a:p>
              <a:r>
                <a:rPr lang="en-US" altLang="ko-KR" sz="1400" b="1" dirty="0" smtClean="0">
                  <a:latin typeface="Arial" panose="020B0604020202020204" pitchFamily="34" charset="0"/>
                  <a:cs typeface="Arial" panose="020B0604020202020204" pitchFamily="34" charset="0"/>
                </a:rPr>
                <a:t>Access</a:t>
              </a:r>
              <a:endParaRPr lang="ko-KR" altLang="en-US" sz="1400" b="1" dirty="0">
                <a:latin typeface="Arial" panose="020B0604020202020204" pitchFamily="34" charset="0"/>
                <a:cs typeface="Arial" panose="020B0604020202020204" pitchFamily="34" charset="0"/>
              </a:endParaRPr>
            </a:p>
          </p:txBody>
        </p:sp>
        <p:sp>
          <p:nvSpPr>
            <p:cNvPr id="9" name="TextBox 8"/>
            <p:cNvSpPr txBox="1"/>
            <p:nvPr/>
          </p:nvSpPr>
          <p:spPr>
            <a:xfrm>
              <a:off x="863587" y="4198822"/>
              <a:ext cx="1106065" cy="357365"/>
            </a:xfrm>
            <a:prstGeom prst="rect">
              <a:avLst/>
            </a:prstGeom>
            <a:noFill/>
          </p:spPr>
          <p:txBody>
            <a:bodyPr wrap="square" rtlCol="0">
              <a:spAutoFit/>
            </a:bodyPr>
            <a:lstStyle/>
            <a:p>
              <a:r>
                <a:rPr lang="en-US" altLang="ko-KR" sz="1400" b="1" dirty="0" smtClean="0">
                  <a:latin typeface="Arial" panose="020B0604020202020204" pitchFamily="34" charset="0"/>
                  <a:cs typeface="Arial" panose="020B0604020202020204" pitchFamily="34" charset="0"/>
                </a:rPr>
                <a:t>Aggregation</a:t>
              </a:r>
              <a:endParaRPr lang="ko-KR" altLang="en-US" sz="1400" b="1" dirty="0">
                <a:latin typeface="Arial" panose="020B0604020202020204" pitchFamily="34" charset="0"/>
                <a:cs typeface="Arial" panose="020B0604020202020204" pitchFamily="34" charset="0"/>
              </a:endParaRPr>
            </a:p>
          </p:txBody>
        </p:sp>
        <p:sp>
          <p:nvSpPr>
            <p:cNvPr id="10" name="TextBox 9"/>
            <p:cNvSpPr txBox="1"/>
            <p:nvPr/>
          </p:nvSpPr>
          <p:spPr>
            <a:xfrm>
              <a:off x="863587" y="3867995"/>
              <a:ext cx="1106065" cy="357365"/>
            </a:xfrm>
            <a:prstGeom prst="rect">
              <a:avLst/>
            </a:prstGeom>
            <a:noFill/>
          </p:spPr>
          <p:txBody>
            <a:bodyPr wrap="square" rtlCol="0">
              <a:spAutoFit/>
            </a:bodyPr>
            <a:lstStyle/>
            <a:p>
              <a:r>
                <a:rPr lang="en-US" altLang="ko-KR" sz="1400" b="1" dirty="0" smtClean="0">
                  <a:latin typeface="Arial" panose="020B0604020202020204" pitchFamily="34" charset="0"/>
                  <a:cs typeface="Arial" panose="020B0604020202020204" pitchFamily="34" charset="0"/>
                </a:rPr>
                <a:t>Core Router</a:t>
              </a:r>
              <a:endParaRPr lang="ko-KR" altLang="en-US" sz="1400" b="1" dirty="0">
                <a:latin typeface="Arial" panose="020B0604020202020204" pitchFamily="34" charset="0"/>
                <a:cs typeface="Arial" panose="020B0604020202020204" pitchFamily="34" charset="0"/>
              </a:endParaRPr>
            </a:p>
          </p:txBody>
        </p:sp>
      </p:grpSp>
      <p:pic>
        <p:nvPicPr>
          <p:cNvPr id="11" name="그림 10" descr="googleDC.jpg"/>
          <p:cNvPicPr>
            <a:picLocks noChangeAspect="1"/>
          </p:cNvPicPr>
          <p:nvPr/>
        </p:nvPicPr>
        <p:blipFill>
          <a:blip r:embed="rId4" cstate="print"/>
          <a:stretch>
            <a:fillRect/>
          </a:stretch>
        </p:blipFill>
        <p:spPr>
          <a:xfrm>
            <a:off x="5571444" y="4416165"/>
            <a:ext cx="3452992" cy="1929811"/>
          </a:xfrm>
          <a:prstGeom prst="rect">
            <a:avLst/>
          </a:prstGeom>
        </p:spPr>
      </p:pic>
    </p:spTree>
    <p:extLst>
      <p:ext uri="{BB962C8B-B14F-4D97-AF65-F5344CB8AC3E}">
        <p14:creationId xmlns:p14="http://schemas.microsoft.com/office/powerpoint/2010/main" val="399352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Packet Forwarding in </a:t>
            </a:r>
            <a:r>
              <a:rPr lang="en-US" altLang="ko-KR" dirty="0" err="1" smtClean="0"/>
              <a:t>OpenFlow</a:t>
            </a:r>
            <a:endParaRPr lang="ko-KR" altLang="en-US" dirty="0"/>
          </a:p>
        </p:txBody>
      </p:sp>
      <p:sp>
        <p:nvSpPr>
          <p:cNvPr id="3" name="내용 개체 틀 2"/>
          <p:cNvSpPr>
            <a:spLocks noGrp="1"/>
          </p:cNvSpPr>
          <p:nvPr>
            <p:ph idx="1"/>
          </p:nvPr>
        </p:nvSpPr>
        <p:spPr>
          <a:xfrm>
            <a:off x="315588" y="776736"/>
            <a:ext cx="8599811" cy="3177748"/>
          </a:xfrm>
        </p:spPr>
        <p:txBody>
          <a:bodyPr>
            <a:normAutofit/>
          </a:bodyPr>
          <a:lstStyle/>
          <a:p>
            <a:r>
              <a:rPr lang="en-US" altLang="ko-KR" sz="2400" dirty="0" smtClean="0"/>
              <a:t>Packet Forwarding</a:t>
            </a:r>
          </a:p>
          <a:p>
            <a:pPr lvl="1"/>
            <a:r>
              <a:rPr lang="en-US" altLang="ko-KR" sz="2000" dirty="0">
                <a:solidFill>
                  <a:srgbClr val="FF0000"/>
                </a:solidFill>
              </a:rPr>
              <a:t>Reactive flow insertion</a:t>
            </a:r>
          </a:p>
          <a:p>
            <a:pPr lvl="2"/>
            <a:r>
              <a:rPr lang="en-US" altLang="ko-KR" sz="1600" dirty="0"/>
              <a:t>A non-matched packet reaches to </a:t>
            </a:r>
            <a:r>
              <a:rPr lang="en-US" altLang="ko-KR" sz="1600" dirty="0" err="1"/>
              <a:t>OpenFlow</a:t>
            </a:r>
            <a:r>
              <a:rPr lang="en-US" altLang="ko-KR" sz="1600" dirty="0"/>
              <a:t> switch, it is sent to the controller, based on the info in packet header, an appropriate flow will be inserted</a:t>
            </a:r>
          </a:p>
          <a:p>
            <a:pPr lvl="2"/>
            <a:r>
              <a:rPr lang="en-US" altLang="ko-KR" sz="1600" dirty="0"/>
              <a:t>Always need to query the path from controller during packet arrival </a:t>
            </a:r>
            <a:r>
              <a:rPr lang="en-US" altLang="ko-KR" sz="1600" dirty="0">
                <a:sym typeface="Wingdings" panose="05000000000000000000" pitchFamily="2" charset="2"/>
              </a:rPr>
              <a:t> slow</a:t>
            </a:r>
          </a:p>
          <a:p>
            <a:pPr lvl="2"/>
            <a:r>
              <a:rPr lang="en-US" altLang="ko-KR" sz="1600" dirty="0">
                <a:sym typeface="Wingdings" panose="05000000000000000000" pitchFamily="2" charset="2"/>
              </a:rPr>
              <a:t>Can reflect the current traffic status</a:t>
            </a:r>
            <a:endParaRPr lang="ko-KR" altLang="en-US" sz="1600" dirty="0"/>
          </a:p>
          <a:p>
            <a:pPr lvl="1"/>
            <a:r>
              <a:rPr lang="en-US" altLang="ko-KR" sz="2000" dirty="0" smtClean="0">
                <a:solidFill>
                  <a:srgbClr val="FF0000"/>
                </a:solidFill>
              </a:rPr>
              <a:t>Proactive flow insertion</a:t>
            </a:r>
          </a:p>
          <a:p>
            <a:pPr lvl="2"/>
            <a:r>
              <a:rPr lang="en-US" altLang="ko-KR" sz="1600" dirty="0" smtClean="0"/>
              <a:t>Flow can be inserted proactively by the controller to switches before packet arrives</a:t>
            </a:r>
          </a:p>
          <a:p>
            <a:pPr lvl="2"/>
            <a:r>
              <a:rPr lang="en-US" altLang="ko-KR" sz="1600" dirty="0" smtClean="0"/>
              <a:t>No need to communicate during packet arrival </a:t>
            </a:r>
            <a:r>
              <a:rPr lang="en-US" altLang="ko-KR" sz="1600" dirty="0" smtClean="0">
                <a:sym typeface="Wingdings" panose="05000000000000000000" pitchFamily="2" charset="2"/>
              </a:rPr>
              <a:t> fast packet forwarding</a:t>
            </a:r>
          </a:p>
          <a:p>
            <a:pPr lvl="2"/>
            <a:r>
              <a:rPr lang="en-US" altLang="ko-KR" sz="1600" dirty="0" smtClean="0">
                <a:sym typeface="Wingdings" panose="05000000000000000000" pitchFamily="2" charset="2"/>
              </a:rPr>
              <a:t>Cannot reflect the current traffic status</a:t>
            </a:r>
            <a:endParaRPr lang="en-US" altLang="ko-KR" sz="1600" dirty="0" smtClean="0"/>
          </a:p>
        </p:txBody>
      </p:sp>
      <p:pic>
        <p:nvPicPr>
          <p:cNvPr id="4" name="Picture 5" descr="ICON_NetworkSwitch_Q308"/>
          <p:cNvPicPr>
            <a:picLocks noChangeAspect="1" noChangeArrowheads="1"/>
          </p:cNvPicPr>
          <p:nvPr/>
        </p:nvPicPr>
        <p:blipFill>
          <a:blip r:embed="rId2"/>
          <a:srcRect/>
          <a:stretch>
            <a:fillRect/>
          </a:stretch>
        </p:blipFill>
        <p:spPr bwMode="auto">
          <a:xfrm>
            <a:off x="2743717" y="5528380"/>
            <a:ext cx="884564" cy="630778"/>
          </a:xfrm>
          <a:prstGeom prst="rect">
            <a:avLst/>
          </a:prstGeom>
          <a:noFill/>
          <a:ln w="9525">
            <a:noFill/>
            <a:miter lim="800000"/>
            <a:headEnd/>
            <a:tailEnd/>
          </a:ln>
        </p:spPr>
      </p:pic>
      <p:pic>
        <p:nvPicPr>
          <p:cNvPr id="5"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891977" y="5373216"/>
            <a:ext cx="681292" cy="941107"/>
          </a:xfrm>
          <a:prstGeom prst="rect">
            <a:avLst/>
          </a:prstGeom>
          <a:noFill/>
        </p:spPr>
      </p:pic>
      <p:pic>
        <p:nvPicPr>
          <p:cNvPr id="6"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859560" y="5370634"/>
            <a:ext cx="681292" cy="941107"/>
          </a:xfrm>
          <a:prstGeom prst="rect">
            <a:avLst/>
          </a:prstGeom>
          <a:noFill/>
        </p:spPr>
      </p:pic>
      <p:pic>
        <p:nvPicPr>
          <p:cNvPr id="7" name="Picture 5" descr="ICON_NetworkSwitch_Q308"/>
          <p:cNvPicPr>
            <a:picLocks noChangeAspect="1" noChangeArrowheads="1"/>
          </p:cNvPicPr>
          <p:nvPr/>
        </p:nvPicPr>
        <p:blipFill>
          <a:blip r:embed="rId2"/>
          <a:srcRect/>
          <a:stretch>
            <a:fillRect/>
          </a:stretch>
        </p:blipFill>
        <p:spPr bwMode="auto">
          <a:xfrm>
            <a:off x="5624037" y="5528380"/>
            <a:ext cx="884564" cy="630778"/>
          </a:xfrm>
          <a:prstGeom prst="rect">
            <a:avLst/>
          </a:prstGeom>
          <a:noFill/>
          <a:ln w="9525">
            <a:noFill/>
            <a:miter lim="800000"/>
            <a:headEnd/>
            <a:tailEnd/>
          </a:ln>
        </p:spPr>
      </p:pic>
      <p:cxnSp>
        <p:nvCxnSpPr>
          <p:cNvPr id="8" name="직선 연결선 7"/>
          <p:cNvCxnSpPr>
            <a:stCxn id="5" idx="3"/>
            <a:endCxn id="4" idx="1"/>
          </p:cNvCxnSpPr>
          <p:nvPr/>
        </p:nvCxnSpPr>
        <p:spPr>
          <a:xfrm flipV="1">
            <a:off x="1573269" y="5843769"/>
            <a:ext cx="1170448" cy="1"/>
          </a:xfrm>
          <a:prstGeom prst="line">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9" name="직선 연결선 8"/>
          <p:cNvCxnSpPr>
            <a:stCxn id="4" idx="3"/>
            <a:endCxn id="7" idx="1"/>
          </p:cNvCxnSpPr>
          <p:nvPr/>
        </p:nvCxnSpPr>
        <p:spPr>
          <a:xfrm>
            <a:off x="3628281" y="5843769"/>
            <a:ext cx="1995756" cy="0"/>
          </a:xfrm>
          <a:prstGeom prst="line">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10" name="직선 연결선 9"/>
          <p:cNvCxnSpPr>
            <a:stCxn id="7" idx="3"/>
            <a:endCxn id="6" idx="1"/>
          </p:cNvCxnSpPr>
          <p:nvPr/>
        </p:nvCxnSpPr>
        <p:spPr>
          <a:xfrm flipV="1">
            <a:off x="6508601" y="5841188"/>
            <a:ext cx="1350959" cy="2581"/>
          </a:xfrm>
          <a:prstGeom prst="line">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11" name="모서리가 둥근 직사각형 10"/>
          <p:cNvSpPr/>
          <p:nvPr/>
        </p:nvSpPr>
        <p:spPr bwMode="auto">
          <a:xfrm>
            <a:off x="3772297" y="4221088"/>
            <a:ext cx="1532636" cy="648072"/>
          </a:xfrm>
          <a:prstGeom prst="roundRect">
            <a:avLst/>
          </a:prstGeom>
          <a:ln>
            <a:headEnd/>
            <a:tailEnd/>
          </a:ln>
          <a:effectLst/>
        </p:spPr>
        <p:style>
          <a:lnRef idx="1">
            <a:schemeClr val="accent1"/>
          </a:lnRef>
          <a:fillRef idx="3">
            <a:schemeClr val="accent1"/>
          </a:fillRef>
          <a:effectRef idx="2">
            <a:schemeClr val="accent1"/>
          </a:effectRef>
          <a:fontRef idx="minor">
            <a:schemeClr val="lt1"/>
          </a:fontRef>
        </p:style>
        <p:txBody>
          <a:bodyPr wrap="none" lIns="91380" tIns="45692" rIns="91380" bIns="45692" rtlCol="0" anchor="ctr"/>
          <a:lstStyle/>
          <a:p>
            <a:pPr algn="ctr"/>
            <a:r>
              <a:rPr lang="en-US" altLang="ko-KR" sz="1600" dirty="0" err="1" smtClean="0">
                <a:latin typeface="Arial" panose="020B0604020202020204" pitchFamily="34" charset="0"/>
                <a:cs typeface="Arial" panose="020B0604020202020204" pitchFamily="34" charset="0"/>
              </a:rPr>
              <a:t>OpenFlow</a:t>
            </a:r>
            <a:r>
              <a:rPr lang="en-US" altLang="ko-KR" sz="1600" dirty="0">
                <a:latin typeface="Arial" panose="020B0604020202020204" pitchFamily="34" charset="0"/>
                <a:cs typeface="Arial" panose="020B0604020202020204" pitchFamily="34" charset="0"/>
              </a:rPr>
              <a:t/>
            </a:r>
            <a:br>
              <a:rPr lang="en-US" altLang="ko-KR" sz="1600" dirty="0">
                <a:latin typeface="Arial" panose="020B0604020202020204" pitchFamily="34" charset="0"/>
                <a:cs typeface="Arial" panose="020B0604020202020204" pitchFamily="34" charset="0"/>
              </a:rPr>
            </a:br>
            <a:r>
              <a:rPr lang="en-US" altLang="ko-KR" sz="1600" dirty="0" smtClean="0">
                <a:latin typeface="Arial" panose="020B0604020202020204" pitchFamily="34" charset="0"/>
                <a:cs typeface="Arial" panose="020B0604020202020204" pitchFamily="34" charset="0"/>
              </a:rPr>
              <a:t>Controller</a:t>
            </a:r>
            <a:endParaRPr lang="ko-KR" altLang="en-US" sz="1600" dirty="0">
              <a:latin typeface="Arial" panose="020B0604020202020204" pitchFamily="34" charset="0"/>
              <a:cs typeface="Arial" panose="020B0604020202020204" pitchFamily="34" charset="0"/>
            </a:endParaRPr>
          </a:p>
        </p:txBody>
      </p:sp>
      <p:cxnSp>
        <p:nvCxnSpPr>
          <p:cNvPr id="12" name="구부러진 연결선 11"/>
          <p:cNvCxnSpPr>
            <a:stCxn id="4" idx="0"/>
            <a:endCxn id="11" idx="1"/>
          </p:cNvCxnSpPr>
          <p:nvPr/>
        </p:nvCxnSpPr>
        <p:spPr>
          <a:xfrm rot="5400000" flipH="1" flipV="1">
            <a:off x="2987520" y="4743603"/>
            <a:ext cx="983256" cy="586298"/>
          </a:xfrm>
          <a:prstGeom prst="curvedConnector2">
            <a:avLst/>
          </a:prstGeom>
          <a:ln w="25400">
            <a:headEnd type="none"/>
            <a:tailEnd type="triangle" w="lg" len="lg"/>
          </a:ln>
        </p:spPr>
        <p:style>
          <a:lnRef idx="1">
            <a:schemeClr val="dk1"/>
          </a:lnRef>
          <a:fillRef idx="0">
            <a:schemeClr val="dk1"/>
          </a:fillRef>
          <a:effectRef idx="0">
            <a:schemeClr val="dk1"/>
          </a:effectRef>
          <a:fontRef idx="minor">
            <a:schemeClr val="tx1"/>
          </a:fontRef>
        </p:style>
      </p:cxnSp>
      <p:cxnSp>
        <p:nvCxnSpPr>
          <p:cNvPr id="13" name="구부러진 연결선 12"/>
          <p:cNvCxnSpPr>
            <a:stCxn id="11" idx="1"/>
            <a:endCxn id="4" idx="3"/>
          </p:cNvCxnSpPr>
          <p:nvPr/>
        </p:nvCxnSpPr>
        <p:spPr>
          <a:xfrm rot="10800000" flipV="1">
            <a:off x="3628281" y="4545123"/>
            <a:ext cx="144016" cy="1298645"/>
          </a:xfrm>
          <a:prstGeom prst="curvedConnector3">
            <a:avLst>
              <a:gd name="adj1" fmla="val 42866"/>
            </a:avLst>
          </a:prstGeom>
          <a:ln w="25400">
            <a:headEnd type="none"/>
            <a:tailEnd type="triangle" w="lg" len="lg"/>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851749" y="6207472"/>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host1</a:t>
            </a:r>
            <a:endParaRPr lang="ko-KR" altLang="en-US" dirty="0">
              <a:latin typeface="Arial" panose="020B0604020202020204" pitchFamily="34" charset="0"/>
              <a:cs typeface="Arial" panose="020B0604020202020204" pitchFamily="34" charset="0"/>
            </a:endParaRPr>
          </a:p>
        </p:txBody>
      </p:sp>
      <p:sp>
        <p:nvSpPr>
          <p:cNvPr id="15" name="TextBox 14"/>
          <p:cNvSpPr txBox="1"/>
          <p:nvPr/>
        </p:nvSpPr>
        <p:spPr>
          <a:xfrm>
            <a:off x="7819332" y="6207472"/>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host2</a:t>
            </a:r>
            <a:endParaRPr lang="ko-KR" altLang="en-US" dirty="0">
              <a:latin typeface="Arial" panose="020B0604020202020204" pitchFamily="34" charset="0"/>
              <a:cs typeface="Arial" panose="020B0604020202020204" pitchFamily="34" charset="0"/>
            </a:endParaRPr>
          </a:p>
        </p:txBody>
      </p:sp>
      <p:sp>
        <p:nvSpPr>
          <p:cNvPr id="16" name="TextBox 15"/>
          <p:cNvSpPr txBox="1"/>
          <p:nvPr/>
        </p:nvSpPr>
        <p:spPr>
          <a:xfrm>
            <a:off x="2195984" y="6207472"/>
            <a:ext cx="1980029" cy="369332"/>
          </a:xfrm>
          <a:prstGeom prst="rect">
            <a:avLst/>
          </a:prstGeom>
          <a:noFill/>
        </p:spPr>
        <p:txBody>
          <a:bodyPr wrap="none" rtlCol="0">
            <a:spAutoFit/>
          </a:bodyPr>
          <a:lstStyle/>
          <a:p>
            <a:r>
              <a:rPr lang="en-US" altLang="ko-KR" dirty="0">
                <a:latin typeface="Arial" panose="020B0604020202020204" pitchFamily="34" charset="0"/>
                <a:cs typeface="Arial" panose="020B0604020202020204" pitchFamily="34" charset="0"/>
              </a:rPr>
              <a:t>s</a:t>
            </a:r>
            <a:r>
              <a:rPr lang="en-US" altLang="ko-KR" dirty="0" smtClean="0">
                <a:latin typeface="Arial" panose="020B0604020202020204" pitchFamily="34" charset="0"/>
                <a:cs typeface="Arial" panose="020B0604020202020204" pitchFamily="34" charset="0"/>
              </a:rPr>
              <a:t>witch1 (reactive)</a:t>
            </a:r>
            <a:endParaRPr lang="ko-KR" altLang="en-US" dirty="0">
              <a:latin typeface="Arial" panose="020B0604020202020204" pitchFamily="34" charset="0"/>
              <a:cs typeface="Arial" panose="020B0604020202020204" pitchFamily="34" charset="0"/>
            </a:endParaRPr>
          </a:p>
        </p:txBody>
      </p:sp>
      <p:sp>
        <p:nvSpPr>
          <p:cNvPr id="17" name="TextBox 16"/>
          <p:cNvSpPr txBox="1"/>
          <p:nvPr/>
        </p:nvSpPr>
        <p:spPr>
          <a:xfrm>
            <a:off x="4992948" y="6207472"/>
            <a:ext cx="2146742"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switch2 (proactive)</a:t>
            </a:r>
            <a:endParaRPr lang="ko-KR" altLang="en-US" dirty="0">
              <a:latin typeface="Arial" panose="020B0604020202020204" pitchFamily="34" charset="0"/>
              <a:cs typeface="Arial" panose="020B0604020202020204" pitchFamily="34" charset="0"/>
            </a:endParaRPr>
          </a:p>
        </p:txBody>
      </p:sp>
      <p:sp>
        <p:nvSpPr>
          <p:cNvPr id="18" name="TextBox 17"/>
          <p:cNvSpPr txBox="1"/>
          <p:nvPr/>
        </p:nvSpPr>
        <p:spPr>
          <a:xfrm>
            <a:off x="2607392" y="4500409"/>
            <a:ext cx="856325" cy="584775"/>
          </a:xfrm>
          <a:prstGeom prst="rect">
            <a:avLst/>
          </a:prstGeom>
          <a:noFill/>
        </p:spPr>
        <p:txBody>
          <a:bodyPr wrap="none" rtlCol="0">
            <a:spAutoFit/>
          </a:bodyPr>
          <a:lstStyle/>
          <a:p>
            <a:pPr algn="ctr"/>
            <a:r>
              <a:rPr lang="en-US" altLang="ko-KR" sz="1600" dirty="0">
                <a:latin typeface="Arial" panose="020B0604020202020204" pitchFamily="34" charset="0"/>
                <a:cs typeface="Arial" panose="020B0604020202020204" pitchFamily="34" charset="0"/>
              </a:rPr>
              <a:t>a</a:t>
            </a:r>
            <a:r>
              <a:rPr lang="en-US" altLang="ko-KR" sz="1600" dirty="0" smtClean="0">
                <a:latin typeface="Arial" panose="020B0604020202020204" pitchFamily="34" charset="0"/>
                <a:cs typeface="Arial" panose="020B0604020202020204" pitchFamily="34" charset="0"/>
              </a:rPr>
              <a:t>cquire</a:t>
            </a:r>
            <a:br>
              <a:rPr lang="en-US" altLang="ko-KR" sz="1600" dirty="0" smtClean="0">
                <a:latin typeface="Arial" panose="020B0604020202020204" pitchFamily="34" charset="0"/>
                <a:cs typeface="Arial" panose="020B0604020202020204" pitchFamily="34" charset="0"/>
              </a:rPr>
            </a:br>
            <a:r>
              <a:rPr lang="en-US" altLang="ko-KR" sz="1600" dirty="0" smtClean="0">
                <a:latin typeface="Arial" panose="020B0604020202020204" pitchFamily="34" charset="0"/>
                <a:cs typeface="Arial" panose="020B0604020202020204" pitchFamily="34" charset="0"/>
              </a:rPr>
              <a:t>route</a:t>
            </a:r>
            <a:endParaRPr lang="ko-KR" altLang="en-US" sz="1600" dirty="0">
              <a:latin typeface="Arial" panose="020B0604020202020204" pitchFamily="34" charset="0"/>
              <a:cs typeface="Arial" panose="020B0604020202020204" pitchFamily="34" charset="0"/>
            </a:endParaRPr>
          </a:p>
        </p:txBody>
      </p:sp>
      <p:sp>
        <p:nvSpPr>
          <p:cNvPr id="19" name="TextBox 18"/>
          <p:cNvSpPr txBox="1"/>
          <p:nvPr/>
        </p:nvSpPr>
        <p:spPr>
          <a:xfrm>
            <a:off x="3696428" y="5064076"/>
            <a:ext cx="686406" cy="584775"/>
          </a:xfrm>
          <a:prstGeom prst="rect">
            <a:avLst/>
          </a:prstGeom>
          <a:noFill/>
        </p:spPr>
        <p:txBody>
          <a:bodyPr wrap="none" rtlCol="0">
            <a:spAutoFit/>
          </a:bodyPr>
          <a:lstStyle/>
          <a:p>
            <a:pPr algn="ctr"/>
            <a:r>
              <a:rPr lang="en-US" altLang="ko-KR" sz="1600" dirty="0" smtClean="0">
                <a:latin typeface="Arial" panose="020B0604020202020204" pitchFamily="34" charset="0"/>
                <a:cs typeface="Arial" panose="020B0604020202020204" pitchFamily="34" charset="0"/>
              </a:rPr>
              <a:t>insert</a:t>
            </a:r>
            <a:br>
              <a:rPr lang="en-US" altLang="ko-KR" sz="1600" dirty="0" smtClean="0">
                <a:latin typeface="Arial" panose="020B0604020202020204" pitchFamily="34" charset="0"/>
                <a:cs typeface="Arial" panose="020B0604020202020204" pitchFamily="34" charset="0"/>
              </a:rPr>
            </a:br>
            <a:r>
              <a:rPr lang="en-US" altLang="ko-KR" sz="1600" dirty="0" smtClean="0">
                <a:latin typeface="Arial" panose="020B0604020202020204" pitchFamily="34" charset="0"/>
                <a:cs typeface="Arial" panose="020B0604020202020204" pitchFamily="34" charset="0"/>
              </a:rPr>
              <a:t>flow</a:t>
            </a:r>
            <a:endParaRPr lang="ko-KR" altLang="en-US" sz="1600" dirty="0">
              <a:latin typeface="Arial" panose="020B0604020202020204" pitchFamily="34" charset="0"/>
              <a:cs typeface="Arial" panose="020B0604020202020204" pitchFamily="34" charset="0"/>
            </a:endParaRPr>
          </a:p>
        </p:txBody>
      </p:sp>
      <p:sp>
        <p:nvSpPr>
          <p:cNvPr id="20" name="모서리가 둥근 사각형 설명선 19"/>
          <p:cNvSpPr/>
          <p:nvPr/>
        </p:nvSpPr>
        <p:spPr bwMode="auto">
          <a:xfrm>
            <a:off x="668013" y="4149079"/>
            <a:ext cx="2008512" cy="1152129"/>
          </a:xfrm>
          <a:prstGeom prst="wedgeRoundRectCallout">
            <a:avLst>
              <a:gd name="adj1" fmla="val 69223"/>
              <a:gd name="adj2" fmla="val 76976"/>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wrap="none" lIns="91380" tIns="45692" rIns="91380" bIns="45692" rtlCol="0" anchor="ctr"/>
          <a:lstStyle/>
          <a:p>
            <a:pPr algn="ctr"/>
            <a:endParaRPr lang="ko-KR" altLang="en-US"/>
          </a:p>
        </p:txBody>
      </p:sp>
      <p:sp>
        <p:nvSpPr>
          <p:cNvPr id="21" name="모서리가 둥근 사각형 설명선 20"/>
          <p:cNvSpPr/>
          <p:nvPr/>
        </p:nvSpPr>
        <p:spPr bwMode="auto">
          <a:xfrm>
            <a:off x="6076553" y="4157442"/>
            <a:ext cx="2019698" cy="1152129"/>
          </a:xfrm>
          <a:prstGeom prst="wedgeRoundRectCallout">
            <a:avLst>
              <a:gd name="adj1" fmla="val -53739"/>
              <a:gd name="adj2" fmla="val 68058"/>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wrap="none" lIns="91380" tIns="45692" rIns="91380" bIns="45692" rtlCol="0" anchor="ctr"/>
          <a:lstStyle/>
          <a:p>
            <a:pPr algn="ctr"/>
            <a:endParaRPr lang="ko-KR" altLang="en-US"/>
          </a:p>
        </p:txBody>
      </p:sp>
      <p:graphicFrame>
        <p:nvGraphicFramePr>
          <p:cNvPr id="23" name="표 22"/>
          <p:cNvGraphicFramePr>
            <a:graphicFrameLocks noGrp="1"/>
          </p:cNvGraphicFramePr>
          <p:nvPr>
            <p:extLst>
              <p:ext uri="{D42A27DB-BD31-4B8C-83A1-F6EECF244321}">
                <p14:modId xmlns:p14="http://schemas.microsoft.com/office/powerpoint/2010/main" val="2142666491"/>
              </p:ext>
            </p:extLst>
          </p:nvPr>
        </p:nvGraphicFramePr>
        <p:xfrm>
          <a:off x="787583" y="4292704"/>
          <a:ext cx="1819809" cy="792480"/>
        </p:xfrm>
        <a:graphic>
          <a:graphicData uri="http://schemas.openxmlformats.org/drawingml/2006/table">
            <a:tbl>
              <a:tblPr firstRow="1" bandRow="1">
                <a:tableStyleId>{F5AB1C69-6EDB-4FF4-983F-18BD219EF322}</a:tableStyleId>
              </a:tblPr>
              <a:tblGrid>
                <a:gridCol w="512292"/>
                <a:gridCol w="531107"/>
                <a:gridCol w="520376"/>
                <a:gridCol w="256034"/>
              </a:tblGrid>
              <a:tr h="210654">
                <a:tc>
                  <a:txBody>
                    <a:bodyPr/>
                    <a:lstStyle/>
                    <a:p>
                      <a:pPr latinLnBrk="1"/>
                      <a:r>
                        <a:rPr lang="en-US" altLang="ko-KR" sz="1100" dirty="0" smtClean="0">
                          <a:latin typeface="Arial" panose="020B0604020202020204" pitchFamily="34" charset="0"/>
                          <a:cs typeface="Arial" panose="020B0604020202020204" pitchFamily="34" charset="0"/>
                        </a:rPr>
                        <a:t>SRC</a:t>
                      </a:r>
                      <a:endParaRPr lang="ko-KR" altLang="en-US" sz="1100" dirty="0">
                        <a:latin typeface="Arial" panose="020B0604020202020204" pitchFamily="34" charset="0"/>
                        <a:cs typeface="Arial" panose="020B0604020202020204" pitchFamily="34" charset="0"/>
                      </a:endParaRPr>
                    </a:p>
                  </a:txBody>
                  <a:tcPr/>
                </a:tc>
                <a:tc>
                  <a:txBody>
                    <a:bodyPr/>
                    <a:lstStyle/>
                    <a:p>
                      <a:pPr latinLnBrk="1"/>
                      <a:r>
                        <a:rPr lang="en-US" altLang="ko-KR" sz="1100" dirty="0" smtClean="0">
                          <a:latin typeface="Arial" panose="020B0604020202020204" pitchFamily="34" charset="0"/>
                          <a:cs typeface="Arial" panose="020B0604020202020204" pitchFamily="34" charset="0"/>
                        </a:rPr>
                        <a:t>DST</a:t>
                      </a:r>
                      <a:endParaRPr lang="ko-KR" altLang="en-US" sz="1100" dirty="0">
                        <a:latin typeface="Arial" panose="020B0604020202020204" pitchFamily="34" charset="0"/>
                        <a:cs typeface="Arial" panose="020B0604020202020204" pitchFamily="34" charset="0"/>
                      </a:endParaRPr>
                    </a:p>
                  </a:txBody>
                  <a:tcPr/>
                </a:tc>
                <a:tc>
                  <a:txBody>
                    <a:bodyPr/>
                    <a:lstStyle/>
                    <a:p>
                      <a:pPr latinLnBrk="1"/>
                      <a:r>
                        <a:rPr lang="en-US" altLang="ko-KR" sz="1100" dirty="0" smtClean="0">
                          <a:latin typeface="Arial" panose="020B0604020202020204" pitchFamily="34" charset="0"/>
                          <a:cs typeface="Arial" panose="020B0604020202020204" pitchFamily="34" charset="0"/>
                        </a:rPr>
                        <a:t>ACT</a:t>
                      </a:r>
                      <a:endParaRPr lang="ko-KR" altLang="en-US" sz="1100" dirty="0">
                        <a:latin typeface="Arial" panose="020B0604020202020204" pitchFamily="34" charset="0"/>
                        <a:cs typeface="Arial" panose="020B0604020202020204" pitchFamily="34" charset="0"/>
                      </a:endParaRPr>
                    </a:p>
                  </a:txBody>
                  <a:tcPr/>
                </a:tc>
                <a:tc>
                  <a:txBody>
                    <a:bodyPr/>
                    <a:lstStyle/>
                    <a:p>
                      <a:pPr latinLnBrk="1"/>
                      <a:r>
                        <a:rPr lang="en-US" altLang="ko-KR" sz="1100" dirty="0" smtClean="0">
                          <a:latin typeface="Arial" panose="020B0604020202020204" pitchFamily="34" charset="0"/>
                          <a:cs typeface="Arial" panose="020B0604020202020204" pitchFamily="34" charset="0"/>
                        </a:rPr>
                        <a:t>…</a:t>
                      </a:r>
                      <a:endParaRPr lang="ko-KR" altLang="en-US" sz="1100" dirty="0">
                        <a:latin typeface="Arial" panose="020B0604020202020204" pitchFamily="34" charset="0"/>
                        <a:cs typeface="Arial" panose="020B0604020202020204" pitchFamily="34" charset="0"/>
                      </a:endParaRPr>
                    </a:p>
                  </a:txBody>
                  <a:tcPr/>
                </a:tc>
              </a:tr>
              <a:tr h="210654">
                <a:tc>
                  <a:txBody>
                    <a:bodyPr/>
                    <a:lstStyle/>
                    <a:p>
                      <a:pPr algn="ctr" latinLnBrk="1"/>
                      <a:endParaRPr lang="ko-KR" altLang="en-US" sz="1200" dirty="0">
                        <a:latin typeface="Arial" panose="020B0604020202020204" pitchFamily="34" charset="0"/>
                        <a:cs typeface="Arial" panose="020B0604020202020204" pitchFamily="34" charset="0"/>
                      </a:endParaRPr>
                    </a:p>
                  </a:txBody>
                  <a:tcPr/>
                </a:tc>
                <a:tc>
                  <a:txBody>
                    <a:bodyPr/>
                    <a:lstStyle/>
                    <a:p>
                      <a:pPr algn="ctr" latinLnBrk="1"/>
                      <a:endParaRPr lang="ko-KR" altLang="en-US" sz="1200" dirty="0">
                        <a:latin typeface="Arial" panose="020B0604020202020204" pitchFamily="34" charset="0"/>
                        <a:cs typeface="Arial" panose="020B0604020202020204" pitchFamily="34" charset="0"/>
                      </a:endParaRPr>
                    </a:p>
                  </a:txBody>
                  <a:tcPr/>
                </a:tc>
                <a:tc>
                  <a:txBody>
                    <a:bodyPr/>
                    <a:lstStyle/>
                    <a:p>
                      <a:pPr algn="ctr" latinLnBrk="1"/>
                      <a:endParaRPr lang="ko-KR" altLang="en-US" sz="1200" dirty="0">
                        <a:latin typeface="Arial" panose="020B0604020202020204" pitchFamily="34" charset="0"/>
                        <a:cs typeface="Arial" panose="020B0604020202020204" pitchFamily="34" charset="0"/>
                      </a:endParaRPr>
                    </a:p>
                  </a:txBody>
                  <a:tcPr/>
                </a:tc>
                <a:tc>
                  <a:txBody>
                    <a:bodyPr/>
                    <a:lstStyle/>
                    <a:p>
                      <a:pPr algn="ctr" latinLnBrk="1"/>
                      <a:endParaRPr lang="ko-KR" altLang="en-US" sz="1100" dirty="0">
                        <a:latin typeface="Arial" panose="020B0604020202020204" pitchFamily="34" charset="0"/>
                        <a:cs typeface="Arial" panose="020B0604020202020204" pitchFamily="34" charset="0"/>
                      </a:endParaRPr>
                    </a:p>
                  </a:txBody>
                  <a:tcPr/>
                </a:tc>
              </a:tr>
              <a:tr h="210654">
                <a:tc>
                  <a:txBody>
                    <a:bodyPr/>
                    <a:lstStyle/>
                    <a:p>
                      <a:pPr latinLnBrk="1"/>
                      <a:endParaRPr lang="ko-KR" altLang="en-US" sz="1100">
                        <a:latin typeface="Arial" panose="020B0604020202020204" pitchFamily="34" charset="0"/>
                        <a:cs typeface="Arial" panose="020B0604020202020204" pitchFamily="34" charset="0"/>
                      </a:endParaRPr>
                    </a:p>
                  </a:txBody>
                  <a:tcPr/>
                </a:tc>
                <a:tc>
                  <a:txBody>
                    <a:bodyPr/>
                    <a:lstStyle/>
                    <a:p>
                      <a:pPr latinLnBrk="1"/>
                      <a:endParaRPr lang="ko-KR" altLang="en-US" sz="1100" dirty="0">
                        <a:latin typeface="Arial" panose="020B0604020202020204" pitchFamily="34" charset="0"/>
                        <a:cs typeface="Arial" panose="020B0604020202020204" pitchFamily="34" charset="0"/>
                      </a:endParaRPr>
                    </a:p>
                  </a:txBody>
                  <a:tcPr/>
                </a:tc>
                <a:tc>
                  <a:txBody>
                    <a:bodyPr/>
                    <a:lstStyle/>
                    <a:p>
                      <a:pPr latinLnBrk="1"/>
                      <a:endParaRPr lang="ko-KR" altLang="en-US" sz="1100" dirty="0">
                        <a:latin typeface="Arial" panose="020B0604020202020204" pitchFamily="34" charset="0"/>
                        <a:cs typeface="Arial" panose="020B0604020202020204" pitchFamily="34" charset="0"/>
                      </a:endParaRPr>
                    </a:p>
                  </a:txBody>
                  <a:tcPr/>
                </a:tc>
                <a:tc>
                  <a:txBody>
                    <a:bodyPr/>
                    <a:lstStyle/>
                    <a:p>
                      <a:pPr latinLnBrk="1"/>
                      <a:endParaRPr lang="ko-KR" altLang="en-US" sz="1100" dirty="0">
                        <a:latin typeface="Arial" panose="020B0604020202020204" pitchFamily="34" charset="0"/>
                        <a:cs typeface="Arial" panose="020B0604020202020204" pitchFamily="34" charset="0"/>
                      </a:endParaRPr>
                    </a:p>
                  </a:txBody>
                  <a:tcPr/>
                </a:tc>
              </a:tr>
            </a:tbl>
          </a:graphicData>
        </a:graphic>
      </p:graphicFrame>
      <p:graphicFrame>
        <p:nvGraphicFramePr>
          <p:cNvPr id="24" name="표 23"/>
          <p:cNvGraphicFramePr>
            <a:graphicFrameLocks noGrp="1"/>
          </p:cNvGraphicFramePr>
          <p:nvPr>
            <p:extLst>
              <p:ext uri="{D42A27DB-BD31-4B8C-83A1-F6EECF244321}">
                <p14:modId xmlns:p14="http://schemas.microsoft.com/office/powerpoint/2010/main" val="3935221303"/>
              </p:ext>
            </p:extLst>
          </p:nvPr>
        </p:nvGraphicFramePr>
        <p:xfrm>
          <a:off x="6226225" y="4313644"/>
          <a:ext cx="1708099" cy="792480"/>
        </p:xfrm>
        <a:graphic>
          <a:graphicData uri="http://schemas.openxmlformats.org/drawingml/2006/table">
            <a:tbl>
              <a:tblPr firstRow="1" bandRow="1">
                <a:tableStyleId>{F5AB1C69-6EDB-4FF4-983F-18BD219EF322}</a:tableStyleId>
              </a:tblPr>
              <a:tblGrid>
                <a:gridCol w="480845"/>
                <a:gridCol w="498505"/>
                <a:gridCol w="488432"/>
                <a:gridCol w="240317"/>
              </a:tblGrid>
              <a:tr h="210654">
                <a:tc>
                  <a:txBody>
                    <a:bodyPr/>
                    <a:lstStyle/>
                    <a:p>
                      <a:pPr latinLnBrk="1"/>
                      <a:r>
                        <a:rPr lang="en-US" altLang="ko-KR" sz="1100" dirty="0" smtClean="0">
                          <a:latin typeface="Arial" panose="020B0604020202020204" pitchFamily="34" charset="0"/>
                          <a:cs typeface="Arial" panose="020B0604020202020204" pitchFamily="34" charset="0"/>
                        </a:rPr>
                        <a:t>SRC</a:t>
                      </a:r>
                      <a:endParaRPr lang="ko-KR" altLang="en-US" sz="1100" dirty="0">
                        <a:latin typeface="Arial" panose="020B0604020202020204" pitchFamily="34" charset="0"/>
                        <a:cs typeface="Arial" panose="020B0604020202020204" pitchFamily="34" charset="0"/>
                      </a:endParaRPr>
                    </a:p>
                  </a:txBody>
                  <a:tcPr/>
                </a:tc>
                <a:tc>
                  <a:txBody>
                    <a:bodyPr/>
                    <a:lstStyle/>
                    <a:p>
                      <a:pPr latinLnBrk="1"/>
                      <a:r>
                        <a:rPr lang="en-US" altLang="ko-KR" sz="1100" dirty="0" smtClean="0">
                          <a:latin typeface="Arial" panose="020B0604020202020204" pitchFamily="34" charset="0"/>
                          <a:cs typeface="Arial" panose="020B0604020202020204" pitchFamily="34" charset="0"/>
                        </a:rPr>
                        <a:t>DST</a:t>
                      </a:r>
                      <a:endParaRPr lang="ko-KR" altLang="en-US" sz="1100" dirty="0">
                        <a:latin typeface="Arial" panose="020B0604020202020204" pitchFamily="34" charset="0"/>
                        <a:cs typeface="Arial" panose="020B0604020202020204" pitchFamily="34" charset="0"/>
                      </a:endParaRPr>
                    </a:p>
                  </a:txBody>
                  <a:tcPr/>
                </a:tc>
                <a:tc>
                  <a:txBody>
                    <a:bodyPr/>
                    <a:lstStyle/>
                    <a:p>
                      <a:pPr latinLnBrk="1"/>
                      <a:r>
                        <a:rPr lang="en-US" altLang="ko-KR" sz="1100" dirty="0" smtClean="0">
                          <a:latin typeface="Arial" panose="020B0604020202020204" pitchFamily="34" charset="0"/>
                          <a:cs typeface="Arial" panose="020B0604020202020204" pitchFamily="34" charset="0"/>
                        </a:rPr>
                        <a:t>ACT</a:t>
                      </a:r>
                      <a:endParaRPr lang="ko-KR" altLang="en-US" sz="1100" dirty="0">
                        <a:latin typeface="Arial" panose="020B0604020202020204" pitchFamily="34" charset="0"/>
                        <a:cs typeface="Arial" panose="020B0604020202020204" pitchFamily="34" charset="0"/>
                      </a:endParaRPr>
                    </a:p>
                  </a:txBody>
                  <a:tcPr/>
                </a:tc>
                <a:tc>
                  <a:txBody>
                    <a:bodyPr/>
                    <a:lstStyle/>
                    <a:p>
                      <a:pPr latinLnBrk="1"/>
                      <a:r>
                        <a:rPr lang="en-US" altLang="ko-KR" sz="1100" dirty="0" smtClean="0">
                          <a:latin typeface="Arial" panose="020B0604020202020204" pitchFamily="34" charset="0"/>
                          <a:cs typeface="Arial" panose="020B0604020202020204" pitchFamily="34" charset="0"/>
                        </a:rPr>
                        <a:t>…</a:t>
                      </a:r>
                      <a:endParaRPr lang="ko-KR" altLang="en-US" sz="1100" dirty="0">
                        <a:latin typeface="Arial" panose="020B0604020202020204" pitchFamily="34" charset="0"/>
                        <a:cs typeface="Arial" panose="020B0604020202020204" pitchFamily="34" charset="0"/>
                      </a:endParaRPr>
                    </a:p>
                  </a:txBody>
                  <a:tcPr/>
                </a:tc>
              </a:tr>
              <a:tr h="210654">
                <a:tc>
                  <a:txBody>
                    <a:bodyPr/>
                    <a:lstStyle/>
                    <a:p>
                      <a:pPr algn="ctr" latinLnBrk="1"/>
                      <a:r>
                        <a:rPr lang="en-US" altLang="ko-KR" sz="1200" dirty="0" smtClean="0">
                          <a:latin typeface="Arial" panose="020B0604020202020204" pitchFamily="34" charset="0"/>
                          <a:cs typeface="Arial" panose="020B0604020202020204" pitchFamily="34" charset="0"/>
                        </a:rPr>
                        <a:t>h1</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r>
                        <a:rPr lang="en-US" altLang="ko-KR" sz="1200" dirty="0" smtClean="0">
                          <a:latin typeface="Arial" panose="020B0604020202020204" pitchFamily="34" charset="0"/>
                          <a:cs typeface="Arial" panose="020B0604020202020204" pitchFamily="34" charset="0"/>
                        </a:rPr>
                        <a:t>h2</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r>
                        <a:rPr lang="en-US" altLang="ko-KR" sz="1200" dirty="0" smtClean="0">
                          <a:latin typeface="Arial" panose="020B0604020202020204" pitchFamily="34" charset="0"/>
                          <a:cs typeface="Arial" panose="020B0604020202020204" pitchFamily="34" charset="0"/>
                        </a:rPr>
                        <a:t>p2</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endParaRPr lang="ko-KR" altLang="en-US" sz="1100" dirty="0">
                        <a:latin typeface="Arial" panose="020B0604020202020204" pitchFamily="34" charset="0"/>
                        <a:cs typeface="Arial" panose="020B0604020202020204" pitchFamily="34" charset="0"/>
                      </a:endParaRPr>
                    </a:p>
                  </a:txBody>
                  <a:tcPr/>
                </a:tc>
              </a:tr>
              <a:tr h="210654">
                <a:tc>
                  <a:txBody>
                    <a:bodyPr/>
                    <a:lstStyle/>
                    <a:p>
                      <a:pPr latinLnBrk="1"/>
                      <a:endParaRPr lang="ko-KR" altLang="en-US" sz="1100">
                        <a:latin typeface="Arial" panose="020B0604020202020204" pitchFamily="34" charset="0"/>
                        <a:cs typeface="Arial" panose="020B0604020202020204" pitchFamily="34" charset="0"/>
                      </a:endParaRPr>
                    </a:p>
                  </a:txBody>
                  <a:tcPr/>
                </a:tc>
                <a:tc>
                  <a:txBody>
                    <a:bodyPr/>
                    <a:lstStyle/>
                    <a:p>
                      <a:pPr latinLnBrk="1"/>
                      <a:endParaRPr lang="ko-KR" altLang="en-US" sz="1100" dirty="0">
                        <a:latin typeface="Arial" panose="020B0604020202020204" pitchFamily="34" charset="0"/>
                        <a:cs typeface="Arial" panose="020B0604020202020204" pitchFamily="34" charset="0"/>
                      </a:endParaRPr>
                    </a:p>
                  </a:txBody>
                  <a:tcPr/>
                </a:tc>
                <a:tc>
                  <a:txBody>
                    <a:bodyPr/>
                    <a:lstStyle/>
                    <a:p>
                      <a:pPr latinLnBrk="1"/>
                      <a:endParaRPr lang="ko-KR" altLang="en-US" sz="1100">
                        <a:latin typeface="Arial" panose="020B0604020202020204" pitchFamily="34" charset="0"/>
                        <a:cs typeface="Arial" panose="020B0604020202020204" pitchFamily="34" charset="0"/>
                      </a:endParaRPr>
                    </a:p>
                  </a:txBody>
                  <a:tcPr/>
                </a:tc>
                <a:tc>
                  <a:txBody>
                    <a:bodyPr/>
                    <a:lstStyle/>
                    <a:p>
                      <a:pPr latinLnBrk="1"/>
                      <a:endParaRPr lang="ko-KR" altLang="en-US" sz="1100" dirty="0">
                        <a:latin typeface="Arial" panose="020B0604020202020204" pitchFamily="34" charset="0"/>
                        <a:cs typeface="Arial" panose="020B0604020202020204" pitchFamily="34" charset="0"/>
                      </a:endParaRPr>
                    </a:p>
                  </a:txBody>
                  <a:tcPr/>
                </a:tc>
              </a:tr>
            </a:tbl>
          </a:graphicData>
        </a:graphic>
      </p:graphicFrame>
      <p:sp>
        <p:nvSpPr>
          <p:cNvPr id="25" name="타원 24"/>
          <p:cNvSpPr/>
          <p:nvPr/>
        </p:nvSpPr>
        <p:spPr>
          <a:xfrm>
            <a:off x="3734831" y="5685723"/>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2</a:t>
            </a:r>
            <a:endParaRPr lang="ko-KR" altLang="en-US" dirty="0">
              <a:latin typeface="Arial" panose="020B0604020202020204" pitchFamily="34" charset="0"/>
              <a:cs typeface="Arial" panose="020B0604020202020204" pitchFamily="34" charset="0"/>
            </a:endParaRPr>
          </a:p>
        </p:txBody>
      </p:sp>
      <p:sp>
        <p:nvSpPr>
          <p:cNvPr id="26" name="타원 25"/>
          <p:cNvSpPr/>
          <p:nvPr/>
        </p:nvSpPr>
        <p:spPr>
          <a:xfrm>
            <a:off x="2227234" y="5664910"/>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1</a:t>
            </a:r>
            <a:endParaRPr lang="ko-KR" altLang="en-US" dirty="0">
              <a:latin typeface="Arial" panose="020B0604020202020204" pitchFamily="34" charset="0"/>
              <a:cs typeface="Arial" panose="020B0604020202020204" pitchFamily="34" charset="0"/>
            </a:endParaRPr>
          </a:p>
        </p:txBody>
      </p:sp>
      <p:sp>
        <p:nvSpPr>
          <p:cNvPr id="27" name="타원 26"/>
          <p:cNvSpPr/>
          <p:nvPr/>
        </p:nvSpPr>
        <p:spPr>
          <a:xfrm>
            <a:off x="6605822" y="5685723"/>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2</a:t>
            </a:r>
            <a:endParaRPr lang="ko-KR" altLang="en-US" dirty="0">
              <a:latin typeface="Arial" panose="020B0604020202020204" pitchFamily="34" charset="0"/>
              <a:cs typeface="Arial" panose="020B0604020202020204" pitchFamily="34" charset="0"/>
            </a:endParaRPr>
          </a:p>
        </p:txBody>
      </p:sp>
      <p:sp>
        <p:nvSpPr>
          <p:cNvPr id="28" name="타원 27"/>
          <p:cNvSpPr/>
          <p:nvPr/>
        </p:nvSpPr>
        <p:spPr>
          <a:xfrm>
            <a:off x="5098225" y="5664910"/>
            <a:ext cx="304800" cy="3048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ko-KR" dirty="0" smtClean="0">
                <a:latin typeface="Arial" panose="020B0604020202020204" pitchFamily="34" charset="0"/>
                <a:cs typeface="Arial" panose="020B0604020202020204" pitchFamily="34" charset="0"/>
              </a:rPr>
              <a:t>1</a:t>
            </a:r>
            <a:endParaRPr lang="ko-KR" altLang="en-US" dirty="0">
              <a:latin typeface="Arial" panose="020B0604020202020204" pitchFamily="34" charset="0"/>
              <a:cs typeface="Arial" panose="020B0604020202020204" pitchFamily="34" charset="0"/>
            </a:endParaRPr>
          </a:p>
        </p:txBody>
      </p:sp>
      <p:sp>
        <p:nvSpPr>
          <p:cNvPr id="29" name="TextBox 28"/>
          <p:cNvSpPr txBox="1"/>
          <p:nvPr/>
        </p:nvSpPr>
        <p:spPr>
          <a:xfrm>
            <a:off x="877986" y="4559178"/>
            <a:ext cx="1386918" cy="276999"/>
          </a:xfrm>
          <a:prstGeom prst="rect">
            <a:avLst/>
          </a:prstGeom>
          <a:noFill/>
        </p:spPr>
        <p:txBody>
          <a:bodyPr wrap="none" rtlCol="0">
            <a:spAutoFit/>
          </a:bodyPr>
          <a:lstStyle/>
          <a:p>
            <a:r>
              <a:rPr lang="en-US" altLang="ko-KR" sz="1200" dirty="0" smtClean="0">
                <a:latin typeface="Arial" panose="020B0604020202020204" pitchFamily="34" charset="0"/>
                <a:cs typeface="Arial" panose="020B0604020202020204" pitchFamily="34" charset="0"/>
              </a:rPr>
              <a:t>h1        h2        p2</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84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Topology Discovery in </a:t>
            </a:r>
            <a:r>
              <a:rPr lang="en-US" altLang="ko-KR" dirty="0" err="1" smtClean="0"/>
              <a:t>OpenFlow</a:t>
            </a:r>
            <a:endParaRPr lang="ko-KR" altLang="en-US" dirty="0"/>
          </a:p>
        </p:txBody>
      </p:sp>
      <p:sp>
        <p:nvSpPr>
          <p:cNvPr id="3" name="내용 개체 틀 2"/>
          <p:cNvSpPr>
            <a:spLocks noGrp="1"/>
          </p:cNvSpPr>
          <p:nvPr>
            <p:ph idx="1"/>
          </p:nvPr>
        </p:nvSpPr>
        <p:spPr>
          <a:xfrm>
            <a:off x="315589" y="954860"/>
            <a:ext cx="8512822" cy="1618219"/>
          </a:xfrm>
        </p:spPr>
        <p:txBody>
          <a:bodyPr>
            <a:normAutofit/>
          </a:bodyPr>
          <a:lstStyle/>
          <a:p>
            <a:r>
              <a:rPr lang="en-US" altLang="ko-KR" sz="2400" dirty="0" smtClean="0"/>
              <a:t>Purpose</a:t>
            </a:r>
          </a:p>
          <a:p>
            <a:pPr lvl="1"/>
            <a:r>
              <a:rPr lang="en-US" altLang="ko-KR" sz="2000" dirty="0" smtClean="0"/>
              <a:t>To construct an entire network view</a:t>
            </a:r>
          </a:p>
          <a:p>
            <a:r>
              <a:rPr lang="en-US" altLang="ko-KR" sz="2400" dirty="0" smtClean="0"/>
              <a:t>Method</a:t>
            </a:r>
          </a:p>
          <a:p>
            <a:pPr lvl="1"/>
            <a:r>
              <a:rPr lang="en-US" altLang="ko-KR" sz="2000" dirty="0" smtClean="0"/>
              <a:t>Use the Link Layer Discovery Protocol (LLDP)</a:t>
            </a:r>
            <a:endParaRPr lang="ko-KR" altLang="en-US" sz="2000" dirty="0"/>
          </a:p>
        </p:txBody>
      </p:sp>
      <p:pic>
        <p:nvPicPr>
          <p:cNvPr id="4" name="Picture 8" descr="ICON_Server_flat_Q408.png"/>
          <p:cNvPicPr>
            <a:picLocks noChangeAspect="1"/>
          </p:cNvPicPr>
          <p:nvPr/>
        </p:nvPicPr>
        <p:blipFill>
          <a:blip r:embed="rId3"/>
          <a:srcRect/>
          <a:stretch>
            <a:fillRect/>
          </a:stretch>
        </p:blipFill>
        <p:spPr bwMode="auto">
          <a:xfrm>
            <a:off x="3218443" y="4077072"/>
            <a:ext cx="1368152" cy="347738"/>
          </a:xfrm>
          <a:prstGeom prst="rect">
            <a:avLst/>
          </a:prstGeom>
          <a:noFill/>
          <a:ln w="9525">
            <a:noFill/>
            <a:miter lim="800000"/>
            <a:headEnd/>
            <a:tailEnd/>
          </a:ln>
        </p:spPr>
      </p:pic>
      <p:cxnSp>
        <p:nvCxnSpPr>
          <p:cNvPr id="8" name="직선 화살표 연결선 7"/>
          <p:cNvCxnSpPr/>
          <p:nvPr/>
        </p:nvCxnSpPr>
        <p:spPr>
          <a:xfrm flipV="1">
            <a:off x="3467969" y="5970546"/>
            <a:ext cx="819961" cy="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9" name="직선 연결선 8"/>
          <p:cNvCxnSpPr>
            <a:stCxn id="4" idx="2"/>
          </p:cNvCxnSpPr>
          <p:nvPr/>
        </p:nvCxnSpPr>
        <p:spPr>
          <a:xfrm flipH="1">
            <a:off x="3096495" y="4424810"/>
            <a:ext cx="806024" cy="1164430"/>
          </a:xfrm>
          <a:prstGeom prst="line">
            <a:avLst/>
          </a:prstGeom>
          <a:ln w="19050">
            <a:solidFill>
              <a:schemeClr val="accent1">
                <a:lumMod val="75000"/>
              </a:schemeClr>
            </a:solidFill>
            <a:prstDash val="dash"/>
            <a:headEnd type="none"/>
            <a:tailEnd type="none"/>
          </a:ln>
        </p:spPr>
        <p:style>
          <a:lnRef idx="1">
            <a:schemeClr val="dk1"/>
          </a:lnRef>
          <a:fillRef idx="0">
            <a:schemeClr val="dk1"/>
          </a:fillRef>
          <a:effectRef idx="0">
            <a:schemeClr val="dk1"/>
          </a:effectRef>
          <a:fontRef idx="minor">
            <a:schemeClr val="tx1"/>
          </a:fontRef>
        </p:style>
      </p:cxnSp>
      <p:cxnSp>
        <p:nvCxnSpPr>
          <p:cNvPr id="10" name="직선 연결선 9"/>
          <p:cNvCxnSpPr>
            <a:stCxn id="4" idx="2"/>
          </p:cNvCxnSpPr>
          <p:nvPr/>
        </p:nvCxnSpPr>
        <p:spPr>
          <a:xfrm>
            <a:off x="3902519" y="4424810"/>
            <a:ext cx="778152" cy="1164429"/>
          </a:xfrm>
          <a:prstGeom prst="line">
            <a:avLst/>
          </a:prstGeom>
          <a:ln w="19050">
            <a:solidFill>
              <a:schemeClr val="accent1">
                <a:lumMod val="75000"/>
              </a:schemeClr>
            </a:solidFill>
            <a:prstDash val="dash"/>
            <a:headEnd type="none"/>
            <a:tailEnd type="none"/>
          </a:ln>
        </p:spPr>
        <p:style>
          <a:lnRef idx="1">
            <a:schemeClr val="dk1"/>
          </a:lnRef>
          <a:fillRef idx="0">
            <a:schemeClr val="dk1"/>
          </a:fillRef>
          <a:effectRef idx="0">
            <a:schemeClr val="dk1"/>
          </a:effectRef>
          <a:fontRef idx="minor">
            <a:schemeClr val="tx1"/>
          </a:fontRef>
        </p:style>
      </p:cxnSp>
      <p:cxnSp>
        <p:nvCxnSpPr>
          <p:cNvPr id="11" name="직선 연결선 10"/>
          <p:cNvCxnSpPr/>
          <p:nvPr/>
        </p:nvCxnSpPr>
        <p:spPr>
          <a:xfrm flipH="1">
            <a:off x="3478602" y="5850011"/>
            <a:ext cx="819961" cy="1"/>
          </a:xfrm>
          <a:prstGeom prst="line">
            <a:avLst/>
          </a:prstGeom>
          <a:ln w="19050">
            <a:solidFill>
              <a:schemeClr val="accent1">
                <a:lumMod val="75000"/>
              </a:schemeClr>
            </a:solidFill>
            <a:prstDash val="solid"/>
            <a:headEnd type="none"/>
            <a:tailEnd type="non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557892" y="5987886"/>
            <a:ext cx="633507" cy="307777"/>
          </a:xfrm>
          <a:prstGeom prst="rect">
            <a:avLst/>
          </a:prstGeom>
          <a:noFill/>
        </p:spPr>
        <p:txBody>
          <a:bodyPr wrap="none" rtlCol="0">
            <a:spAutoFit/>
          </a:bodyPr>
          <a:lstStyle/>
          <a:p>
            <a:r>
              <a:rPr lang="en-US" altLang="ko-KR" sz="1400" dirty="0" smtClean="0">
                <a:latin typeface="Arial" panose="020B0604020202020204" pitchFamily="34" charset="0"/>
                <a:cs typeface="Arial" panose="020B0604020202020204" pitchFamily="34" charset="0"/>
              </a:rPr>
              <a:t>LLDP</a:t>
            </a:r>
            <a:endParaRPr lang="ko-KR" altLang="en-US" sz="1400" dirty="0">
              <a:latin typeface="Arial" panose="020B0604020202020204" pitchFamily="34" charset="0"/>
              <a:cs typeface="Arial" panose="020B0604020202020204" pitchFamily="34" charset="0"/>
            </a:endParaRPr>
          </a:p>
        </p:txBody>
      </p:sp>
      <p:sp>
        <p:nvSpPr>
          <p:cNvPr id="13" name="TextBox 12"/>
          <p:cNvSpPr txBox="1"/>
          <p:nvPr/>
        </p:nvSpPr>
        <p:spPr>
          <a:xfrm>
            <a:off x="2034416" y="4665028"/>
            <a:ext cx="1415196" cy="523220"/>
          </a:xfrm>
          <a:prstGeom prst="rect">
            <a:avLst/>
          </a:prstGeom>
          <a:noFill/>
        </p:spPr>
        <p:txBody>
          <a:bodyPr wrap="none" rtlCol="0">
            <a:spAutoFit/>
          </a:bodyPr>
          <a:lstStyle/>
          <a:p>
            <a:r>
              <a:rPr lang="en-US" altLang="ko-KR" sz="1400" dirty="0" smtClean="0">
                <a:latin typeface="Arial" panose="020B0604020202020204" pitchFamily="34" charset="0"/>
                <a:cs typeface="Arial" panose="020B0604020202020204" pitchFamily="34" charset="0"/>
              </a:rPr>
              <a:t>PACKET_OUT </a:t>
            </a:r>
            <a:br>
              <a:rPr lang="en-US" altLang="ko-KR" sz="1400" dirty="0" smtClean="0">
                <a:latin typeface="Arial" panose="020B0604020202020204" pitchFamily="34" charset="0"/>
                <a:cs typeface="Arial" panose="020B0604020202020204" pitchFamily="34" charset="0"/>
              </a:rPr>
            </a:br>
            <a:r>
              <a:rPr lang="en-US" altLang="ko-KR" sz="1400" dirty="0" smtClean="0">
                <a:latin typeface="Arial" panose="020B0604020202020204" pitchFamily="34" charset="0"/>
                <a:cs typeface="Arial" panose="020B0604020202020204" pitchFamily="34" charset="0"/>
              </a:rPr>
              <a:t>with LLDP</a:t>
            </a:r>
            <a:endParaRPr lang="ko-KR" altLang="en-US" sz="1400" dirty="0">
              <a:latin typeface="Arial" panose="020B0604020202020204" pitchFamily="34" charset="0"/>
              <a:cs typeface="Arial" panose="020B0604020202020204" pitchFamily="34" charset="0"/>
            </a:endParaRPr>
          </a:p>
        </p:txBody>
      </p:sp>
      <p:cxnSp>
        <p:nvCxnSpPr>
          <p:cNvPr id="14" name="직선 연결선 13"/>
          <p:cNvCxnSpPr/>
          <p:nvPr/>
        </p:nvCxnSpPr>
        <p:spPr>
          <a:xfrm flipH="1">
            <a:off x="2997141" y="4616169"/>
            <a:ext cx="544537" cy="786670"/>
          </a:xfrm>
          <a:prstGeom prst="line">
            <a:avLst/>
          </a:prstGeom>
          <a:ln w="19050">
            <a:solidFill>
              <a:schemeClr val="tx1"/>
            </a:solidFill>
            <a:prstDash val="solid"/>
            <a:headEnd type="none"/>
            <a:tailEnd type="arrow" w="med" len="lg"/>
          </a:ln>
        </p:spPr>
        <p:style>
          <a:lnRef idx="1">
            <a:schemeClr val="dk1"/>
          </a:lnRef>
          <a:fillRef idx="0">
            <a:schemeClr val="dk1"/>
          </a:fillRef>
          <a:effectRef idx="0">
            <a:schemeClr val="dk1"/>
          </a:effectRef>
          <a:fontRef idx="minor">
            <a:schemeClr val="tx1"/>
          </a:fontRef>
        </p:style>
      </p:cxnSp>
      <p:cxnSp>
        <p:nvCxnSpPr>
          <p:cNvPr id="15" name="직선 연결선 14"/>
          <p:cNvCxnSpPr/>
          <p:nvPr/>
        </p:nvCxnSpPr>
        <p:spPr>
          <a:xfrm>
            <a:off x="4250654" y="4616169"/>
            <a:ext cx="501491" cy="750434"/>
          </a:xfrm>
          <a:prstGeom prst="line">
            <a:avLst/>
          </a:prstGeom>
          <a:ln w="19050">
            <a:solidFill>
              <a:schemeClr val="tx1"/>
            </a:solidFill>
            <a:prstDash val="solid"/>
            <a:headEnd type="none"/>
            <a:tailEnd type="arrow" w="med" len="lg"/>
          </a:ln>
        </p:spPr>
        <p:style>
          <a:lnRef idx="1">
            <a:schemeClr val="dk1"/>
          </a:lnRef>
          <a:fillRef idx="0">
            <a:schemeClr val="dk1"/>
          </a:fillRef>
          <a:effectRef idx="0">
            <a:schemeClr val="dk1"/>
          </a:effectRef>
          <a:fontRef idx="minor">
            <a:schemeClr val="tx1"/>
          </a:fontRef>
        </p:style>
      </p:cxnSp>
      <p:cxnSp>
        <p:nvCxnSpPr>
          <p:cNvPr id="16" name="직선 연결선 15"/>
          <p:cNvCxnSpPr/>
          <p:nvPr/>
        </p:nvCxnSpPr>
        <p:spPr>
          <a:xfrm>
            <a:off x="3912520" y="4755509"/>
            <a:ext cx="501491" cy="750434"/>
          </a:xfrm>
          <a:prstGeom prst="line">
            <a:avLst/>
          </a:prstGeom>
          <a:ln w="19050">
            <a:solidFill>
              <a:srgbClr val="FF0000"/>
            </a:solidFill>
            <a:prstDash val="solid"/>
            <a:headEnd type="arrow" w="med" len="lg"/>
            <a:tailEnd type="none" w="med" len="lg"/>
          </a:ln>
        </p:spPr>
        <p:style>
          <a:lnRef idx="1">
            <a:schemeClr val="dk1"/>
          </a:lnRef>
          <a:fillRef idx="0">
            <a:schemeClr val="dk1"/>
          </a:fillRef>
          <a:effectRef idx="0">
            <a:schemeClr val="dk1"/>
          </a:effectRef>
          <a:fontRef idx="minor">
            <a:schemeClr val="tx1"/>
          </a:fontRef>
        </p:style>
      </p:cxnSp>
      <p:cxnSp>
        <p:nvCxnSpPr>
          <p:cNvPr id="17" name="직선 연결선 16"/>
          <p:cNvCxnSpPr/>
          <p:nvPr/>
        </p:nvCxnSpPr>
        <p:spPr>
          <a:xfrm flipH="1">
            <a:off x="3335034" y="4746410"/>
            <a:ext cx="544537" cy="786670"/>
          </a:xfrm>
          <a:prstGeom prst="line">
            <a:avLst/>
          </a:prstGeom>
          <a:ln w="19050">
            <a:solidFill>
              <a:srgbClr val="FF0000"/>
            </a:solidFill>
            <a:prstDash val="solid"/>
            <a:headEnd type="arrow" w="med" len="lg"/>
            <a:tailEnd type="none" w="med" len="lg"/>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4395535" y="4666644"/>
            <a:ext cx="1415196" cy="523220"/>
          </a:xfrm>
          <a:prstGeom prst="rect">
            <a:avLst/>
          </a:prstGeom>
          <a:noFill/>
        </p:spPr>
        <p:txBody>
          <a:bodyPr wrap="none" rtlCol="0">
            <a:spAutoFit/>
          </a:bodyPr>
          <a:lstStyle/>
          <a:p>
            <a:pPr algn="r"/>
            <a:r>
              <a:rPr lang="en-US" altLang="ko-KR" sz="1400" dirty="0" smtClean="0">
                <a:latin typeface="Arial" panose="020B0604020202020204" pitchFamily="34" charset="0"/>
                <a:cs typeface="Arial" panose="020B0604020202020204" pitchFamily="34" charset="0"/>
              </a:rPr>
              <a:t>PACKET_OUT </a:t>
            </a:r>
            <a:br>
              <a:rPr lang="en-US" altLang="ko-KR" sz="1400" dirty="0" smtClean="0">
                <a:latin typeface="Arial" panose="020B0604020202020204" pitchFamily="34" charset="0"/>
                <a:cs typeface="Arial" panose="020B0604020202020204" pitchFamily="34" charset="0"/>
              </a:rPr>
            </a:br>
            <a:r>
              <a:rPr lang="en-US" altLang="ko-KR" sz="1400" dirty="0" smtClean="0">
                <a:latin typeface="Arial" panose="020B0604020202020204" pitchFamily="34" charset="0"/>
                <a:cs typeface="Arial" panose="020B0604020202020204" pitchFamily="34" charset="0"/>
              </a:rPr>
              <a:t>with LLDP</a:t>
            </a:r>
            <a:endParaRPr lang="ko-KR" altLang="en-US" sz="1400" dirty="0">
              <a:latin typeface="Arial" panose="020B0604020202020204" pitchFamily="34" charset="0"/>
              <a:cs typeface="Arial" panose="020B0604020202020204" pitchFamily="34" charset="0"/>
            </a:endParaRPr>
          </a:p>
        </p:txBody>
      </p:sp>
      <p:sp>
        <p:nvSpPr>
          <p:cNvPr id="19" name="TextBox 18"/>
          <p:cNvSpPr txBox="1"/>
          <p:nvPr/>
        </p:nvSpPr>
        <p:spPr>
          <a:xfrm>
            <a:off x="3298560" y="5364685"/>
            <a:ext cx="1169999" cy="523220"/>
          </a:xfrm>
          <a:prstGeom prst="rect">
            <a:avLst/>
          </a:prstGeom>
          <a:noFill/>
        </p:spPr>
        <p:txBody>
          <a:bodyPr wrap="none" rtlCol="0">
            <a:spAutoFit/>
          </a:bodyPr>
          <a:lstStyle/>
          <a:p>
            <a:pPr algn="ctr"/>
            <a:r>
              <a:rPr lang="en-US" altLang="ko-KR" sz="1400" dirty="0" smtClean="0">
                <a:solidFill>
                  <a:srgbClr val="FF0000"/>
                </a:solidFill>
                <a:latin typeface="Arial" panose="020B0604020202020204" pitchFamily="34" charset="0"/>
                <a:cs typeface="Arial" panose="020B0604020202020204" pitchFamily="34" charset="0"/>
              </a:rPr>
              <a:t>PACKET_IN</a:t>
            </a:r>
            <a:br>
              <a:rPr lang="en-US" altLang="ko-KR" sz="1400" dirty="0" smtClean="0">
                <a:solidFill>
                  <a:srgbClr val="FF0000"/>
                </a:solidFill>
                <a:latin typeface="Arial" panose="020B0604020202020204" pitchFamily="34" charset="0"/>
                <a:cs typeface="Arial" panose="020B0604020202020204" pitchFamily="34" charset="0"/>
              </a:rPr>
            </a:br>
            <a:r>
              <a:rPr lang="en-US" altLang="ko-KR" sz="1400" dirty="0" smtClean="0">
                <a:solidFill>
                  <a:srgbClr val="FF0000"/>
                </a:solidFill>
                <a:latin typeface="Arial" panose="020B0604020202020204" pitchFamily="34" charset="0"/>
                <a:cs typeface="Arial" panose="020B0604020202020204" pitchFamily="34" charset="0"/>
              </a:rPr>
              <a:t>with LLDP</a:t>
            </a:r>
            <a:endParaRPr lang="ko-KR" altLang="en-US" sz="1400"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4586595" y="4093929"/>
            <a:ext cx="1826141" cy="307777"/>
          </a:xfrm>
          <a:prstGeom prst="rect">
            <a:avLst/>
          </a:prstGeom>
          <a:noFill/>
        </p:spPr>
        <p:txBody>
          <a:bodyPr wrap="none" rtlCol="0">
            <a:spAutoFit/>
          </a:bodyPr>
          <a:lstStyle/>
          <a:p>
            <a:r>
              <a:rPr lang="en-US" altLang="ko-KR" sz="1400" dirty="0" err="1" smtClean="0">
                <a:latin typeface="Arial" panose="020B0604020202020204" pitchFamily="34" charset="0"/>
                <a:cs typeface="Arial" panose="020B0604020202020204" pitchFamily="34" charset="0"/>
              </a:rPr>
              <a:t>OpenFlow</a:t>
            </a:r>
            <a:r>
              <a:rPr lang="en-US" altLang="ko-KR" sz="1400" dirty="0" smtClean="0">
                <a:latin typeface="Arial" panose="020B0604020202020204" pitchFamily="34" charset="0"/>
                <a:cs typeface="Arial" panose="020B0604020202020204" pitchFamily="34" charset="0"/>
              </a:rPr>
              <a:t> Controller</a:t>
            </a:r>
            <a:endParaRPr lang="ko-KR" altLang="en-US" sz="1400" dirty="0">
              <a:latin typeface="Arial" panose="020B0604020202020204" pitchFamily="34" charset="0"/>
              <a:cs typeface="Arial" panose="020B0604020202020204" pitchFamily="34" charset="0"/>
            </a:endParaRPr>
          </a:p>
        </p:txBody>
      </p:sp>
      <p:graphicFrame>
        <p:nvGraphicFramePr>
          <p:cNvPr id="21" name="표 20"/>
          <p:cNvGraphicFramePr>
            <a:graphicFrameLocks noGrp="1"/>
          </p:cNvGraphicFramePr>
          <p:nvPr>
            <p:extLst>
              <p:ext uri="{D42A27DB-BD31-4B8C-83A1-F6EECF244321}">
                <p14:modId xmlns:p14="http://schemas.microsoft.com/office/powerpoint/2010/main" val="1516951289"/>
              </p:ext>
            </p:extLst>
          </p:nvPr>
        </p:nvGraphicFramePr>
        <p:xfrm>
          <a:off x="1428655" y="2915994"/>
          <a:ext cx="5248591" cy="1074420"/>
        </p:xfrm>
        <a:graphic>
          <a:graphicData uri="http://schemas.openxmlformats.org/drawingml/2006/table">
            <a:tbl>
              <a:tblPr firstRow="1" bandRow="1">
                <a:tableStyleId>{F5AB1C69-6EDB-4FF4-983F-18BD219EF322}</a:tableStyleId>
              </a:tblPr>
              <a:tblGrid>
                <a:gridCol w="955891"/>
                <a:gridCol w="1073175"/>
                <a:gridCol w="1073175"/>
                <a:gridCol w="1073175"/>
                <a:gridCol w="1073175"/>
              </a:tblGrid>
              <a:tr h="152024">
                <a:tc>
                  <a:txBody>
                    <a:bodyPr/>
                    <a:lstStyle/>
                    <a:p>
                      <a:pPr latinLnBrk="1"/>
                      <a:r>
                        <a:rPr lang="en-US" altLang="ko-KR" sz="1050" dirty="0" smtClean="0">
                          <a:latin typeface="Arial" panose="020B0604020202020204" pitchFamily="34" charset="0"/>
                          <a:cs typeface="Arial" panose="020B0604020202020204" pitchFamily="34" charset="0"/>
                        </a:rPr>
                        <a:t>IDX</a:t>
                      </a:r>
                      <a:endParaRPr lang="ko-KR" altLang="en-US" sz="1050" dirty="0">
                        <a:latin typeface="Arial" panose="020B0604020202020204" pitchFamily="34" charset="0"/>
                        <a:cs typeface="Arial" panose="020B0604020202020204" pitchFamily="34" charset="0"/>
                      </a:endParaRPr>
                    </a:p>
                  </a:txBody>
                  <a:tcPr/>
                </a:tc>
                <a:tc>
                  <a:txBody>
                    <a:bodyPr/>
                    <a:lstStyle/>
                    <a:p>
                      <a:pPr latinLnBrk="1"/>
                      <a:r>
                        <a:rPr lang="en-US" altLang="ko-KR" sz="1050" dirty="0" smtClean="0">
                          <a:latin typeface="Arial" panose="020B0604020202020204" pitchFamily="34" charset="0"/>
                          <a:cs typeface="Arial" panose="020B0604020202020204" pitchFamily="34" charset="0"/>
                        </a:rPr>
                        <a:t>SRC</a:t>
                      </a:r>
                      <a:endParaRPr lang="ko-KR" altLang="en-US" sz="1050" dirty="0">
                        <a:latin typeface="Arial" panose="020B0604020202020204" pitchFamily="34" charset="0"/>
                        <a:cs typeface="Arial" panose="020B0604020202020204" pitchFamily="34" charset="0"/>
                      </a:endParaRPr>
                    </a:p>
                  </a:txBody>
                  <a:tcPr/>
                </a:tc>
                <a:tc>
                  <a:txBody>
                    <a:bodyPr/>
                    <a:lstStyle/>
                    <a:p>
                      <a:pPr latinLnBrk="1"/>
                      <a:r>
                        <a:rPr lang="en-US" altLang="ko-KR" sz="1050" dirty="0" smtClean="0">
                          <a:latin typeface="Arial" panose="020B0604020202020204" pitchFamily="34" charset="0"/>
                          <a:cs typeface="Arial" panose="020B0604020202020204" pitchFamily="34" charset="0"/>
                        </a:rPr>
                        <a:t>DST</a:t>
                      </a:r>
                      <a:endParaRPr lang="ko-KR" altLang="en-US" sz="1050" dirty="0">
                        <a:latin typeface="Arial" panose="020B0604020202020204" pitchFamily="34" charset="0"/>
                        <a:cs typeface="Arial" panose="020B0604020202020204" pitchFamily="34" charset="0"/>
                      </a:endParaRPr>
                    </a:p>
                  </a:txBody>
                  <a:tcPr/>
                </a:tc>
                <a:tc>
                  <a:txBody>
                    <a:bodyPr/>
                    <a:lstStyle/>
                    <a:p>
                      <a:pPr latinLnBrk="1"/>
                      <a:r>
                        <a:rPr lang="en-US" altLang="ko-KR" sz="1050" dirty="0" smtClean="0">
                          <a:latin typeface="Arial" panose="020B0604020202020204" pitchFamily="34" charset="0"/>
                          <a:cs typeface="Arial" panose="020B0604020202020204" pitchFamily="34" charset="0"/>
                        </a:rPr>
                        <a:t>S</a:t>
                      </a:r>
                      <a:r>
                        <a:rPr lang="en-US" altLang="ko-KR" sz="1050" baseline="0" dirty="0" smtClean="0">
                          <a:latin typeface="Arial" panose="020B0604020202020204" pitchFamily="34" charset="0"/>
                          <a:cs typeface="Arial" panose="020B0604020202020204" pitchFamily="34" charset="0"/>
                        </a:rPr>
                        <a:t>RC PORT</a:t>
                      </a:r>
                      <a:endParaRPr lang="ko-KR" altLang="en-US" sz="1050" dirty="0">
                        <a:latin typeface="Arial" panose="020B0604020202020204" pitchFamily="34" charset="0"/>
                        <a:cs typeface="Arial" panose="020B0604020202020204" pitchFamily="34" charset="0"/>
                      </a:endParaRPr>
                    </a:p>
                  </a:txBody>
                  <a:tcPr/>
                </a:tc>
                <a:tc>
                  <a:txBody>
                    <a:bodyPr/>
                    <a:lstStyle/>
                    <a:p>
                      <a:pPr latinLnBrk="1"/>
                      <a:r>
                        <a:rPr lang="en-US" altLang="ko-KR" sz="1050" dirty="0" smtClean="0">
                          <a:latin typeface="Arial" panose="020B0604020202020204" pitchFamily="34" charset="0"/>
                          <a:cs typeface="Arial" panose="020B0604020202020204" pitchFamily="34" charset="0"/>
                        </a:rPr>
                        <a:t>DST PORT</a:t>
                      </a:r>
                      <a:endParaRPr lang="ko-KR" altLang="en-US" sz="1050" dirty="0">
                        <a:latin typeface="Arial" panose="020B0604020202020204" pitchFamily="34" charset="0"/>
                        <a:cs typeface="Arial" panose="020B0604020202020204" pitchFamily="34" charset="0"/>
                      </a:endParaRPr>
                    </a:p>
                  </a:txBody>
                  <a:tcPr/>
                </a:tc>
              </a:tr>
              <a:tr h="152024">
                <a:tc>
                  <a:txBody>
                    <a:bodyPr/>
                    <a:lstStyle/>
                    <a:p>
                      <a:pPr latinLnBrk="1"/>
                      <a:r>
                        <a:rPr lang="en-US" altLang="ko-KR" sz="1200" dirty="0" smtClean="0">
                          <a:latin typeface="Arial" panose="020B0604020202020204" pitchFamily="34" charset="0"/>
                          <a:cs typeface="Arial" panose="020B0604020202020204" pitchFamily="34" charset="0"/>
                        </a:rPr>
                        <a:t>153</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sw.</a:t>
                      </a:r>
                      <a:r>
                        <a:rPr lang="en-US" altLang="ko-KR" sz="1200" baseline="0" dirty="0" smtClean="0">
                          <a:latin typeface="Arial" panose="020B0604020202020204" pitchFamily="34" charset="0"/>
                          <a:cs typeface="Arial" panose="020B0604020202020204" pitchFamily="34" charset="0"/>
                        </a:rPr>
                        <a:t> A</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sw. B</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p2</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p1</a:t>
                      </a:r>
                      <a:endParaRPr lang="ko-KR" altLang="en-US" sz="1200" dirty="0">
                        <a:latin typeface="Arial" panose="020B0604020202020204" pitchFamily="34" charset="0"/>
                        <a:cs typeface="Arial" panose="020B0604020202020204" pitchFamily="34" charset="0"/>
                      </a:endParaRPr>
                    </a:p>
                  </a:txBody>
                  <a:tcPr/>
                </a:tc>
              </a:tr>
              <a:tr h="152024">
                <a:tc>
                  <a:txBody>
                    <a:bodyPr/>
                    <a:lstStyle/>
                    <a:p>
                      <a:pPr latinLnBrk="1"/>
                      <a:r>
                        <a:rPr lang="en-US" altLang="ko-KR" sz="1200" dirty="0" smtClean="0">
                          <a:latin typeface="Arial" panose="020B0604020202020204" pitchFamily="34" charset="0"/>
                          <a:cs typeface="Arial" panose="020B0604020202020204" pitchFamily="34" charset="0"/>
                        </a:rPr>
                        <a:t>…</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a:t>
                      </a:r>
                      <a:endParaRPr lang="ko-KR" altLang="en-US" sz="1200" dirty="0">
                        <a:latin typeface="Arial" panose="020B0604020202020204" pitchFamily="34" charset="0"/>
                        <a:cs typeface="Arial" panose="020B0604020202020204" pitchFamily="34" charset="0"/>
                      </a:endParaRPr>
                    </a:p>
                  </a:txBody>
                  <a:tcPr/>
                </a:tc>
              </a:tr>
              <a:tr h="152024">
                <a:tc>
                  <a:txBody>
                    <a:bodyPr/>
                    <a:lstStyle/>
                    <a:p>
                      <a:pPr latinLnBrk="1"/>
                      <a:r>
                        <a:rPr lang="en-US" altLang="ko-KR" sz="1200" dirty="0" smtClean="0">
                          <a:latin typeface="Arial" panose="020B0604020202020204" pitchFamily="34" charset="0"/>
                          <a:cs typeface="Arial" panose="020B0604020202020204" pitchFamily="34" charset="0"/>
                        </a:rPr>
                        <a:t>357</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sw. B</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sw. A</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P1</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p2</a:t>
                      </a:r>
                      <a:endParaRPr lang="ko-KR" altLang="en-US" sz="1200" dirty="0">
                        <a:latin typeface="Arial" panose="020B0604020202020204" pitchFamily="34" charset="0"/>
                        <a:cs typeface="Arial" panose="020B0604020202020204" pitchFamily="34" charset="0"/>
                      </a:endParaRPr>
                    </a:p>
                  </a:txBody>
                  <a:tcPr/>
                </a:tc>
              </a:tr>
            </a:tbl>
          </a:graphicData>
        </a:graphic>
      </p:graphicFrame>
      <p:sp>
        <p:nvSpPr>
          <p:cNvPr id="23" name="TextBox 22"/>
          <p:cNvSpPr txBox="1"/>
          <p:nvPr/>
        </p:nvSpPr>
        <p:spPr>
          <a:xfrm>
            <a:off x="2659248" y="5273288"/>
            <a:ext cx="383438" cy="307777"/>
          </a:xfrm>
          <a:prstGeom prst="rect">
            <a:avLst/>
          </a:prstGeom>
          <a:noFill/>
        </p:spPr>
        <p:txBody>
          <a:bodyPr wrap="none" rtlCol="0">
            <a:spAutoFit/>
          </a:bodyPr>
          <a:lstStyle/>
          <a:p>
            <a:r>
              <a:rPr lang="en-US" altLang="ko-KR" sz="1400" dirty="0" smtClean="0">
                <a:latin typeface="Arial" panose="020B0604020202020204" pitchFamily="34" charset="0"/>
                <a:cs typeface="Arial" panose="020B0604020202020204" pitchFamily="34" charset="0"/>
              </a:rPr>
              <a:t>p1</a:t>
            </a:r>
            <a:endParaRPr lang="ko-KR" altLang="en-US" sz="1400" dirty="0">
              <a:latin typeface="Arial" panose="020B0604020202020204" pitchFamily="34" charset="0"/>
              <a:cs typeface="Arial" panose="020B0604020202020204" pitchFamily="34" charset="0"/>
            </a:endParaRPr>
          </a:p>
        </p:txBody>
      </p:sp>
      <p:sp>
        <p:nvSpPr>
          <p:cNvPr id="24" name="TextBox 23"/>
          <p:cNvSpPr txBox="1"/>
          <p:nvPr/>
        </p:nvSpPr>
        <p:spPr>
          <a:xfrm>
            <a:off x="3149600" y="6012015"/>
            <a:ext cx="383438" cy="307777"/>
          </a:xfrm>
          <a:prstGeom prst="rect">
            <a:avLst/>
          </a:prstGeom>
          <a:noFill/>
        </p:spPr>
        <p:txBody>
          <a:bodyPr wrap="none" rtlCol="0">
            <a:spAutoFit/>
          </a:bodyPr>
          <a:lstStyle/>
          <a:p>
            <a:r>
              <a:rPr lang="en-US" altLang="ko-KR" sz="1400" dirty="0" smtClean="0">
                <a:latin typeface="Arial" panose="020B0604020202020204" pitchFamily="34" charset="0"/>
                <a:cs typeface="Arial" panose="020B0604020202020204" pitchFamily="34" charset="0"/>
              </a:rPr>
              <a:t>p2</a:t>
            </a:r>
            <a:endParaRPr lang="ko-KR" altLang="en-US" sz="1400" dirty="0">
              <a:latin typeface="Arial" panose="020B0604020202020204" pitchFamily="34" charset="0"/>
              <a:cs typeface="Arial" panose="020B0604020202020204" pitchFamily="34" charset="0"/>
            </a:endParaRPr>
          </a:p>
        </p:txBody>
      </p:sp>
      <p:sp>
        <p:nvSpPr>
          <p:cNvPr id="25" name="TextBox 24"/>
          <p:cNvSpPr txBox="1"/>
          <p:nvPr/>
        </p:nvSpPr>
        <p:spPr>
          <a:xfrm>
            <a:off x="4220176" y="5987886"/>
            <a:ext cx="383438" cy="307777"/>
          </a:xfrm>
          <a:prstGeom prst="rect">
            <a:avLst/>
          </a:prstGeom>
          <a:noFill/>
        </p:spPr>
        <p:txBody>
          <a:bodyPr wrap="none" rtlCol="0">
            <a:spAutoFit/>
          </a:bodyPr>
          <a:lstStyle/>
          <a:p>
            <a:r>
              <a:rPr lang="en-US" altLang="ko-KR" sz="1400" dirty="0" smtClean="0">
                <a:latin typeface="Arial" panose="020B0604020202020204" pitchFamily="34" charset="0"/>
                <a:cs typeface="Arial" panose="020B0604020202020204" pitchFamily="34" charset="0"/>
              </a:rPr>
              <a:t>p1</a:t>
            </a:r>
            <a:endParaRPr lang="ko-KR" altLang="en-US" sz="1400" dirty="0">
              <a:latin typeface="Arial" panose="020B0604020202020204" pitchFamily="34" charset="0"/>
              <a:cs typeface="Arial" panose="020B0604020202020204" pitchFamily="34" charset="0"/>
            </a:endParaRPr>
          </a:p>
        </p:txBody>
      </p:sp>
      <p:sp>
        <p:nvSpPr>
          <p:cNvPr id="26" name="TextBox 25"/>
          <p:cNvSpPr txBox="1"/>
          <p:nvPr/>
        </p:nvSpPr>
        <p:spPr>
          <a:xfrm>
            <a:off x="4603614" y="5273289"/>
            <a:ext cx="383438" cy="307777"/>
          </a:xfrm>
          <a:prstGeom prst="rect">
            <a:avLst/>
          </a:prstGeom>
          <a:noFill/>
        </p:spPr>
        <p:txBody>
          <a:bodyPr wrap="none" rtlCol="0">
            <a:spAutoFit/>
          </a:bodyPr>
          <a:lstStyle/>
          <a:p>
            <a:r>
              <a:rPr lang="en-US" altLang="ko-KR" sz="1400" dirty="0" smtClean="0">
                <a:latin typeface="Arial" panose="020B0604020202020204" pitchFamily="34" charset="0"/>
                <a:cs typeface="Arial" panose="020B0604020202020204" pitchFamily="34" charset="0"/>
              </a:rPr>
              <a:t>p2</a:t>
            </a:r>
            <a:endParaRPr lang="ko-KR" altLang="en-US" sz="1400" dirty="0">
              <a:latin typeface="Arial" panose="020B0604020202020204" pitchFamily="34" charset="0"/>
              <a:cs typeface="Arial" panose="020B0604020202020204" pitchFamily="34" charset="0"/>
            </a:endParaRPr>
          </a:p>
        </p:txBody>
      </p:sp>
      <p:pic>
        <p:nvPicPr>
          <p:cNvPr id="27" name="Picture 5" descr="ICON_NetworkSwitch_Q308"/>
          <p:cNvPicPr>
            <a:picLocks noChangeAspect="1" noChangeArrowheads="1"/>
          </p:cNvPicPr>
          <p:nvPr/>
        </p:nvPicPr>
        <p:blipFill>
          <a:blip r:embed="rId4"/>
          <a:srcRect/>
          <a:stretch>
            <a:fillRect/>
          </a:stretch>
        </p:blipFill>
        <p:spPr bwMode="auto">
          <a:xfrm>
            <a:off x="2588157" y="5504590"/>
            <a:ext cx="884564" cy="630778"/>
          </a:xfrm>
          <a:prstGeom prst="rect">
            <a:avLst/>
          </a:prstGeom>
          <a:noFill/>
          <a:ln w="9525">
            <a:noFill/>
            <a:miter lim="800000"/>
            <a:headEnd/>
            <a:tailEnd/>
          </a:ln>
        </p:spPr>
      </p:pic>
      <p:pic>
        <p:nvPicPr>
          <p:cNvPr id="28" name="Picture 5" descr="ICON_NetworkSwitch_Q308"/>
          <p:cNvPicPr>
            <a:picLocks noChangeAspect="1" noChangeArrowheads="1"/>
          </p:cNvPicPr>
          <p:nvPr/>
        </p:nvPicPr>
        <p:blipFill>
          <a:blip r:embed="rId4"/>
          <a:srcRect/>
          <a:stretch>
            <a:fillRect/>
          </a:stretch>
        </p:blipFill>
        <p:spPr bwMode="auto">
          <a:xfrm>
            <a:off x="4293693" y="5508740"/>
            <a:ext cx="884564" cy="630778"/>
          </a:xfrm>
          <a:prstGeom prst="rect">
            <a:avLst/>
          </a:prstGeom>
          <a:noFill/>
          <a:ln w="9525">
            <a:noFill/>
            <a:miter lim="800000"/>
            <a:headEnd/>
            <a:tailEnd/>
          </a:ln>
        </p:spPr>
      </p:pic>
    </p:spTree>
    <p:extLst>
      <p:ext uri="{BB962C8B-B14F-4D97-AF65-F5344CB8AC3E}">
        <p14:creationId xmlns:p14="http://schemas.microsoft.com/office/powerpoint/2010/main" val="39090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Communication in Legacy Network</a:t>
            </a:r>
            <a:endParaRPr lang="ko-KR" altLang="en-US" dirty="0"/>
          </a:p>
        </p:txBody>
      </p:sp>
      <p:pic>
        <p:nvPicPr>
          <p:cNvPr id="8" name="Picture 5" descr="ICON_NetworkSwitch_Q308"/>
          <p:cNvPicPr>
            <a:picLocks noChangeAspect="1" noChangeArrowheads="1"/>
          </p:cNvPicPr>
          <p:nvPr/>
        </p:nvPicPr>
        <p:blipFill>
          <a:blip r:embed="rId2"/>
          <a:srcRect/>
          <a:stretch>
            <a:fillRect/>
          </a:stretch>
        </p:blipFill>
        <p:spPr bwMode="auto">
          <a:xfrm>
            <a:off x="2743717" y="2507076"/>
            <a:ext cx="884564" cy="630778"/>
          </a:xfrm>
          <a:prstGeom prst="rect">
            <a:avLst/>
          </a:prstGeom>
          <a:noFill/>
          <a:ln w="9525">
            <a:noFill/>
            <a:miter lim="800000"/>
            <a:headEnd/>
            <a:tailEnd/>
          </a:ln>
        </p:spPr>
      </p:pic>
      <p:pic>
        <p:nvPicPr>
          <p:cNvPr id="9"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891977" y="2351912"/>
            <a:ext cx="681292" cy="941107"/>
          </a:xfrm>
          <a:prstGeom prst="rect">
            <a:avLst/>
          </a:prstGeom>
          <a:noFill/>
        </p:spPr>
      </p:pic>
      <p:pic>
        <p:nvPicPr>
          <p:cNvPr id="10"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859560" y="2349330"/>
            <a:ext cx="681292" cy="941107"/>
          </a:xfrm>
          <a:prstGeom prst="rect">
            <a:avLst/>
          </a:prstGeom>
          <a:noFill/>
        </p:spPr>
      </p:pic>
      <p:pic>
        <p:nvPicPr>
          <p:cNvPr id="11" name="Picture 5" descr="ICON_NetworkSwitch_Q308"/>
          <p:cNvPicPr>
            <a:picLocks noChangeAspect="1" noChangeArrowheads="1"/>
          </p:cNvPicPr>
          <p:nvPr/>
        </p:nvPicPr>
        <p:blipFill>
          <a:blip r:embed="rId2"/>
          <a:srcRect/>
          <a:stretch>
            <a:fillRect/>
          </a:stretch>
        </p:blipFill>
        <p:spPr bwMode="auto">
          <a:xfrm>
            <a:off x="5624037" y="2507076"/>
            <a:ext cx="884564" cy="630778"/>
          </a:xfrm>
          <a:prstGeom prst="rect">
            <a:avLst/>
          </a:prstGeom>
          <a:noFill/>
          <a:ln w="9525">
            <a:noFill/>
            <a:miter lim="800000"/>
            <a:headEnd/>
            <a:tailEnd/>
          </a:ln>
        </p:spPr>
      </p:pic>
      <p:cxnSp>
        <p:nvCxnSpPr>
          <p:cNvPr id="12" name="직선 연결선 11"/>
          <p:cNvCxnSpPr>
            <a:stCxn id="9" idx="3"/>
            <a:endCxn id="8" idx="1"/>
          </p:cNvCxnSpPr>
          <p:nvPr/>
        </p:nvCxnSpPr>
        <p:spPr>
          <a:xfrm flipV="1">
            <a:off x="1573269" y="2822465"/>
            <a:ext cx="1170448" cy="1"/>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13" name="직선 연결선 12"/>
          <p:cNvCxnSpPr>
            <a:stCxn id="8" idx="3"/>
            <a:endCxn id="11" idx="1"/>
          </p:cNvCxnSpPr>
          <p:nvPr/>
        </p:nvCxnSpPr>
        <p:spPr>
          <a:xfrm>
            <a:off x="3628281" y="2822465"/>
            <a:ext cx="199575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14" name="직선 연결선 13"/>
          <p:cNvCxnSpPr>
            <a:stCxn id="11" idx="3"/>
            <a:endCxn id="10" idx="1"/>
          </p:cNvCxnSpPr>
          <p:nvPr/>
        </p:nvCxnSpPr>
        <p:spPr>
          <a:xfrm flipV="1">
            <a:off x="6508601" y="2819884"/>
            <a:ext cx="1350959" cy="2581"/>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851749" y="3186168"/>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host2</a:t>
            </a:r>
            <a:endParaRPr lang="ko-KR" altLang="en-US" dirty="0">
              <a:latin typeface="Arial" panose="020B0604020202020204" pitchFamily="34" charset="0"/>
              <a:cs typeface="Arial" panose="020B0604020202020204" pitchFamily="34" charset="0"/>
            </a:endParaRPr>
          </a:p>
        </p:txBody>
      </p:sp>
      <p:sp>
        <p:nvSpPr>
          <p:cNvPr id="16" name="TextBox 15"/>
          <p:cNvSpPr txBox="1"/>
          <p:nvPr/>
        </p:nvSpPr>
        <p:spPr>
          <a:xfrm>
            <a:off x="7819332" y="3186168"/>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host1</a:t>
            </a:r>
            <a:endParaRPr lang="ko-KR" altLang="en-US" dirty="0">
              <a:latin typeface="Arial" panose="020B0604020202020204" pitchFamily="34" charset="0"/>
              <a:cs typeface="Arial" panose="020B0604020202020204" pitchFamily="34" charset="0"/>
            </a:endParaRPr>
          </a:p>
        </p:txBody>
      </p:sp>
      <p:sp>
        <p:nvSpPr>
          <p:cNvPr id="17" name="TextBox 16"/>
          <p:cNvSpPr txBox="1"/>
          <p:nvPr/>
        </p:nvSpPr>
        <p:spPr>
          <a:xfrm>
            <a:off x="2487401" y="318616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switch1</a:t>
            </a:r>
            <a:endParaRPr lang="ko-KR" altLang="en-US" dirty="0">
              <a:latin typeface="Arial" panose="020B0604020202020204" pitchFamily="34" charset="0"/>
              <a:cs typeface="Arial" panose="020B0604020202020204" pitchFamily="34" charset="0"/>
            </a:endParaRPr>
          </a:p>
        </p:txBody>
      </p:sp>
      <p:sp>
        <p:nvSpPr>
          <p:cNvPr id="18" name="TextBox 17"/>
          <p:cNvSpPr txBox="1"/>
          <p:nvPr/>
        </p:nvSpPr>
        <p:spPr>
          <a:xfrm>
            <a:off x="5240158" y="318616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switch2</a:t>
            </a:r>
            <a:endParaRPr lang="ko-KR" altLang="en-US" dirty="0">
              <a:latin typeface="Arial" panose="020B0604020202020204" pitchFamily="34" charset="0"/>
              <a:cs typeface="Arial" panose="020B0604020202020204" pitchFamily="34" charset="0"/>
            </a:endParaRPr>
          </a:p>
        </p:txBody>
      </p:sp>
      <p:sp>
        <p:nvSpPr>
          <p:cNvPr id="24" name="TextBox 23"/>
          <p:cNvSpPr txBox="1"/>
          <p:nvPr/>
        </p:nvSpPr>
        <p:spPr>
          <a:xfrm>
            <a:off x="396495" y="2008678"/>
            <a:ext cx="1672253" cy="276999"/>
          </a:xfrm>
          <a:prstGeom prst="rect">
            <a:avLst/>
          </a:prstGeom>
          <a:solidFill>
            <a:schemeClr val="tx1"/>
          </a:solidFill>
        </p:spPr>
        <p:txBody>
          <a:bodyPr wrap="none" rtlCol="0">
            <a:spAutoFit/>
          </a:bodyPr>
          <a:lstStyle/>
          <a:p>
            <a:r>
              <a:rPr lang="en-US" altLang="ko-KR" sz="1200" dirty="0" smtClean="0">
                <a:solidFill>
                  <a:schemeClr val="bg1"/>
                </a:solidFill>
                <a:latin typeface="Monaco" panose="00000400000000000000" pitchFamily="2" charset="0"/>
              </a:rPr>
              <a:t>$ ping 10.1.1.11</a:t>
            </a:r>
            <a:endParaRPr lang="ko-KR" altLang="en-US" sz="1200" dirty="0">
              <a:solidFill>
                <a:schemeClr val="bg1"/>
              </a:solidFill>
              <a:latin typeface="Monaco" panose="00000400000000000000" pitchFamily="2" charset="0"/>
            </a:endParaRPr>
          </a:p>
        </p:txBody>
      </p:sp>
      <p:sp>
        <p:nvSpPr>
          <p:cNvPr id="25" name="TextBox 24"/>
          <p:cNvSpPr txBox="1"/>
          <p:nvPr/>
        </p:nvSpPr>
        <p:spPr>
          <a:xfrm>
            <a:off x="180089" y="3476908"/>
            <a:ext cx="2105063"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10.1.1.12</a:t>
            </a:r>
          </a:p>
          <a:p>
            <a:pPr algn="ctr"/>
            <a:r>
              <a:rPr lang="en-US" altLang="ko-KR" sz="1400" dirty="0" smtClean="0">
                <a:latin typeface="Arial" panose="020B0604020202020204" pitchFamily="34" charset="0"/>
                <a:cs typeface="Arial" panose="020B0604020202020204" pitchFamily="34" charset="0"/>
              </a:rPr>
              <a:t>MAC:00:50:56:86:16:C8</a:t>
            </a:r>
            <a:endParaRPr lang="ko-KR" altLang="en-US" sz="1400" dirty="0">
              <a:latin typeface="Arial" panose="020B0604020202020204" pitchFamily="34" charset="0"/>
              <a:cs typeface="Arial" panose="020B0604020202020204" pitchFamily="34" charset="0"/>
            </a:endParaRPr>
          </a:p>
        </p:txBody>
      </p:sp>
      <p:sp>
        <p:nvSpPr>
          <p:cNvPr id="26" name="TextBox 25"/>
          <p:cNvSpPr txBox="1"/>
          <p:nvPr/>
        </p:nvSpPr>
        <p:spPr>
          <a:xfrm>
            <a:off x="7022906" y="3471878"/>
            <a:ext cx="2137125"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10.1.1.11</a:t>
            </a:r>
          </a:p>
          <a:p>
            <a:pPr algn="ctr"/>
            <a:r>
              <a:rPr lang="en-US" altLang="ko-KR" sz="1400" dirty="0" smtClean="0">
                <a:latin typeface="Arial" panose="020B0604020202020204" pitchFamily="34" charset="0"/>
                <a:cs typeface="Arial" panose="020B0604020202020204" pitchFamily="34" charset="0"/>
              </a:rPr>
              <a:t>MAC:00:50:56:86:0A:AE</a:t>
            </a:r>
            <a:endParaRPr lang="ko-KR" altLang="en-US" sz="1400" dirty="0">
              <a:latin typeface="Arial" panose="020B0604020202020204" pitchFamily="34" charset="0"/>
              <a:cs typeface="Arial" panose="020B0604020202020204" pitchFamily="34" charset="0"/>
            </a:endParaRPr>
          </a:p>
        </p:txBody>
      </p:sp>
      <p:cxnSp>
        <p:nvCxnSpPr>
          <p:cNvPr id="28" name="직선 화살표 연결선 27"/>
          <p:cNvCxnSpPr/>
          <p:nvPr/>
        </p:nvCxnSpPr>
        <p:spPr>
          <a:xfrm>
            <a:off x="1317072" y="2507076"/>
            <a:ext cx="6898266" cy="0"/>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0869" y="2138274"/>
            <a:ext cx="620683" cy="369332"/>
          </a:xfrm>
          <a:prstGeom prst="rect">
            <a:avLst/>
          </a:prstGeom>
          <a:noFill/>
        </p:spPr>
        <p:txBody>
          <a:bodyPr wrap="none" rtlCol="0">
            <a:spAutoFit/>
          </a:bodyPr>
          <a:lstStyle/>
          <a:p>
            <a:r>
              <a:rPr lang="en-US" altLang="ko-KR" dirty="0" smtClean="0">
                <a:solidFill>
                  <a:schemeClr val="tx2"/>
                </a:solidFill>
                <a:latin typeface="Arial" panose="020B0604020202020204" pitchFamily="34" charset="0"/>
                <a:cs typeface="Arial" panose="020B0604020202020204" pitchFamily="34" charset="0"/>
              </a:rPr>
              <a:t>ping</a:t>
            </a:r>
            <a:endParaRPr lang="ko-KR" altLang="en-US" dirty="0">
              <a:solidFill>
                <a:schemeClr val="tx2"/>
              </a:solidFill>
              <a:latin typeface="Arial" panose="020B0604020202020204" pitchFamily="34" charset="0"/>
              <a:cs typeface="Arial" panose="020B0604020202020204" pitchFamily="34" charset="0"/>
            </a:endParaRPr>
          </a:p>
        </p:txBody>
      </p:sp>
      <p:pic>
        <p:nvPicPr>
          <p:cNvPr id="31" name="Picture 5" descr="ICON_NetworkSwitch_Q308"/>
          <p:cNvPicPr>
            <a:picLocks noChangeAspect="1" noChangeArrowheads="1"/>
          </p:cNvPicPr>
          <p:nvPr/>
        </p:nvPicPr>
        <p:blipFill>
          <a:blip r:embed="rId2"/>
          <a:srcRect/>
          <a:stretch>
            <a:fillRect/>
          </a:stretch>
        </p:blipFill>
        <p:spPr bwMode="auto">
          <a:xfrm>
            <a:off x="3326720" y="4160450"/>
            <a:ext cx="884564" cy="630778"/>
          </a:xfrm>
          <a:prstGeom prst="rect">
            <a:avLst/>
          </a:prstGeom>
          <a:noFill/>
          <a:ln w="9525">
            <a:noFill/>
            <a:miter lim="800000"/>
            <a:headEnd/>
            <a:tailEnd/>
          </a:ln>
        </p:spPr>
      </p:pic>
      <p:pic>
        <p:nvPicPr>
          <p:cNvPr id="32" name="Picture 5" descr="ICON_NetworkSwitch_Q308"/>
          <p:cNvPicPr>
            <a:picLocks noChangeAspect="1" noChangeArrowheads="1"/>
          </p:cNvPicPr>
          <p:nvPr/>
        </p:nvPicPr>
        <p:blipFill>
          <a:blip r:embed="rId2"/>
          <a:srcRect/>
          <a:stretch>
            <a:fillRect/>
          </a:stretch>
        </p:blipFill>
        <p:spPr bwMode="auto">
          <a:xfrm>
            <a:off x="6194992" y="4160450"/>
            <a:ext cx="884564" cy="630778"/>
          </a:xfrm>
          <a:prstGeom prst="rect">
            <a:avLst/>
          </a:prstGeom>
          <a:noFill/>
          <a:ln w="9525">
            <a:noFill/>
            <a:miter lim="800000"/>
            <a:headEnd/>
            <a:tailEnd/>
          </a:ln>
        </p:spPr>
      </p:pic>
      <p:cxnSp>
        <p:nvCxnSpPr>
          <p:cNvPr id="35" name="직선 연결선 34"/>
          <p:cNvCxnSpPr/>
          <p:nvPr/>
        </p:nvCxnSpPr>
        <p:spPr>
          <a:xfrm>
            <a:off x="3260785" y="3140015"/>
            <a:ext cx="405441" cy="1026543"/>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38" name="TextBox 37"/>
          <p:cNvSpPr txBox="1"/>
          <p:nvPr/>
        </p:nvSpPr>
        <p:spPr>
          <a:xfrm>
            <a:off x="3275867" y="481059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switch3</a:t>
            </a:r>
            <a:endParaRPr lang="ko-KR" altLang="en-US" dirty="0">
              <a:latin typeface="Arial" panose="020B0604020202020204" pitchFamily="34" charset="0"/>
              <a:cs typeface="Arial" panose="020B0604020202020204" pitchFamily="34" charset="0"/>
            </a:endParaRPr>
          </a:p>
        </p:txBody>
      </p:sp>
      <p:sp>
        <p:nvSpPr>
          <p:cNvPr id="39" name="TextBox 38"/>
          <p:cNvSpPr txBox="1"/>
          <p:nvPr/>
        </p:nvSpPr>
        <p:spPr>
          <a:xfrm>
            <a:off x="6160220" y="4812264"/>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switch4</a:t>
            </a:r>
            <a:endParaRPr lang="ko-KR" altLang="en-US" dirty="0">
              <a:latin typeface="Arial" panose="020B0604020202020204" pitchFamily="34" charset="0"/>
              <a:cs typeface="Arial" panose="020B0604020202020204" pitchFamily="34" charset="0"/>
            </a:endParaRPr>
          </a:p>
        </p:txBody>
      </p:sp>
      <p:cxnSp>
        <p:nvCxnSpPr>
          <p:cNvPr id="41" name="직선 연결선 40"/>
          <p:cNvCxnSpPr>
            <a:stCxn id="31" idx="3"/>
            <a:endCxn id="32" idx="1"/>
          </p:cNvCxnSpPr>
          <p:nvPr/>
        </p:nvCxnSpPr>
        <p:spPr>
          <a:xfrm>
            <a:off x="4211284" y="4475839"/>
            <a:ext cx="1983708"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pic>
        <p:nvPicPr>
          <p:cNvPr id="44"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862832" y="4005285"/>
            <a:ext cx="681292" cy="941107"/>
          </a:xfrm>
          <a:prstGeom prst="rect">
            <a:avLst/>
          </a:prstGeom>
          <a:noFill/>
        </p:spPr>
      </p:pic>
      <p:pic>
        <p:nvPicPr>
          <p:cNvPr id="45"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1900262" y="4005285"/>
            <a:ext cx="681292" cy="941107"/>
          </a:xfrm>
          <a:prstGeom prst="rect">
            <a:avLst/>
          </a:prstGeom>
          <a:noFill/>
        </p:spPr>
      </p:pic>
      <p:cxnSp>
        <p:nvCxnSpPr>
          <p:cNvPr id="46" name="직선 연결선 45"/>
          <p:cNvCxnSpPr>
            <a:stCxn id="45" idx="3"/>
            <a:endCxn id="31" idx="1"/>
          </p:cNvCxnSpPr>
          <p:nvPr/>
        </p:nvCxnSpPr>
        <p:spPr>
          <a:xfrm>
            <a:off x="2581554" y="4475839"/>
            <a:ext cx="74516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51" name="직선 연결선 50"/>
          <p:cNvCxnSpPr>
            <a:stCxn id="32" idx="3"/>
            <a:endCxn id="44" idx="1"/>
          </p:cNvCxnSpPr>
          <p:nvPr/>
        </p:nvCxnSpPr>
        <p:spPr>
          <a:xfrm>
            <a:off x="7079556" y="4475839"/>
            <a:ext cx="78327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57" name="직선 연결선 56"/>
          <p:cNvCxnSpPr/>
          <p:nvPr/>
        </p:nvCxnSpPr>
        <p:spPr>
          <a:xfrm>
            <a:off x="6133199" y="3128959"/>
            <a:ext cx="405441" cy="1026543"/>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1827382" y="4869099"/>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host3</a:t>
            </a:r>
            <a:endParaRPr lang="ko-KR" altLang="en-US" dirty="0">
              <a:latin typeface="Arial" panose="020B0604020202020204" pitchFamily="34" charset="0"/>
              <a:cs typeface="Arial" panose="020B0604020202020204" pitchFamily="34" charset="0"/>
            </a:endParaRPr>
          </a:p>
        </p:txBody>
      </p:sp>
      <p:sp>
        <p:nvSpPr>
          <p:cNvPr id="59" name="TextBox 58"/>
          <p:cNvSpPr txBox="1"/>
          <p:nvPr/>
        </p:nvSpPr>
        <p:spPr>
          <a:xfrm>
            <a:off x="1170950" y="5159839"/>
            <a:ext cx="2074607"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10.1.1.13</a:t>
            </a:r>
          </a:p>
          <a:p>
            <a:pPr algn="ctr"/>
            <a:r>
              <a:rPr lang="en-US" altLang="ko-KR" sz="1400" dirty="0" smtClean="0">
                <a:latin typeface="Arial" panose="020B0604020202020204" pitchFamily="34" charset="0"/>
                <a:cs typeface="Arial" panose="020B0604020202020204" pitchFamily="34" charset="0"/>
              </a:rPr>
              <a:t>MAC:00:50:56:86:16:99</a:t>
            </a:r>
            <a:endParaRPr lang="ko-KR" altLang="en-US" sz="1400" dirty="0">
              <a:latin typeface="Arial" panose="020B0604020202020204" pitchFamily="34" charset="0"/>
              <a:cs typeface="Arial" panose="020B0604020202020204" pitchFamily="34" charset="0"/>
            </a:endParaRPr>
          </a:p>
        </p:txBody>
      </p:sp>
      <p:sp>
        <p:nvSpPr>
          <p:cNvPr id="60" name="TextBox 59"/>
          <p:cNvSpPr txBox="1"/>
          <p:nvPr/>
        </p:nvSpPr>
        <p:spPr>
          <a:xfrm>
            <a:off x="7770759" y="4873356"/>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host4</a:t>
            </a:r>
            <a:endParaRPr lang="ko-KR" altLang="en-US" dirty="0">
              <a:latin typeface="Arial" panose="020B0604020202020204" pitchFamily="34" charset="0"/>
              <a:cs typeface="Arial" panose="020B0604020202020204" pitchFamily="34" charset="0"/>
            </a:endParaRPr>
          </a:p>
        </p:txBody>
      </p:sp>
      <p:sp>
        <p:nvSpPr>
          <p:cNvPr id="61" name="TextBox 60"/>
          <p:cNvSpPr txBox="1"/>
          <p:nvPr/>
        </p:nvSpPr>
        <p:spPr>
          <a:xfrm>
            <a:off x="7114327" y="5164096"/>
            <a:ext cx="2074607"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10.1.1.14</a:t>
            </a:r>
          </a:p>
          <a:p>
            <a:pPr algn="ctr"/>
            <a:r>
              <a:rPr lang="en-US" altLang="ko-KR" sz="1400" dirty="0" smtClean="0">
                <a:latin typeface="Arial" panose="020B0604020202020204" pitchFamily="34" charset="0"/>
                <a:cs typeface="Arial" panose="020B0604020202020204" pitchFamily="34" charset="0"/>
              </a:rPr>
              <a:t>MAC:00:50:56:86:18:78</a:t>
            </a:r>
            <a:endParaRPr lang="ko-KR" altLang="en-US" sz="1400" dirty="0">
              <a:latin typeface="Arial" panose="020B0604020202020204" pitchFamily="34" charset="0"/>
              <a:cs typeface="Arial" panose="020B0604020202020204" pitchFamily="34" charset="0"/>
            </a:endParaRPr>
          </a:p>
        </p:txBody>
      </p:sp>
      <p:sp>
        <p:nvSpPr>
          <p:cNvPr id="64" name="TextBox 63"/>
          <p:cNvSpPr txBox="1"/>
          <p:nvPr/>
        </p:nvSpPr>
        <p:spPr>
          <a:xfrm>
            <a:off x="1900262" y="5886176"/>
            <a:ext cx="5577168" cy="646331"/>
          </a:xfrm>
          <a:prstGeom prst="rect">
            <a:avLst/>
          </a:prstGeom>
          <a:solidFill>
            <a:schemeClr val="tx1"/>
          </a:solidFill>
        </p:spPr>
        <p:txBody>
          <a:bodyPr wrap="none" rtlCol="0">
            <a:spAutoFit/>
          </a:bodyPr>
          <a:lstStyle/>
          <a:p>
            <a:r>
              <a:rPr lang="en-US" altLang="ko-KR" sz="1200" dirty="0" smtClean="0">
                <a:solidFill>
                  <a:schemeClr val="bg1"/>
                </a:solidFill>
                <a:latin typeface="Monaco" panose="00000400000000000000" pitchFamily="2" charset="0"/>
              </a:rPr>
              <a:t>Internet Address         Physical Address          Type</a:t>
            </a:r>
          </a:p>
          <a:p>
            <a:r>
              <a:rPr lang="en-US" altLang="ko-KR" sz="1200" dirty="0" smtClean="0">
                <a:solidFill>
                  <a:schemeClr val="bg1"/>
                </a:solidFill>
                <a:latin typeface="Monaco" panose="00000400000000000000" pitchFamily="2" charset="0"/>
              </a:rPr>
              <a:t>10.1.1.254               00-00-0C-E7-58-CD         Dynamic</a:t>
            </a:r>
          </a:p>
          <a:p>
            <a:endParaRPr lang="en-US" altLang="ko-KR" sz="1200" dirty="0" smtClean="0">
              <a:solidFill>
                <a:schemeClr val="bg1"/>
              </a:solidFill>
              <a:latin typeface="Monaco" panose="00000400000000000000" pitchFamily="2" charset="0"/>
            </a:endParaRPr>
          </a:p>
        </p:txBody>
      </p:sp>
      <p:sp>
        <p:nvSpPr>
          <p:cNvPr id="66" name="내용 개체 틀 2"/>
          <p:cNvSpPr txBox="1">
            <a:spLocks/>
          </p:cNvSpPr>
          <p:nvPr/>
        </p:nvSpPr>
        <p:spPr>
          <a:xfrm>
            <a:off x="4591211" y="840224"/>
            <a:ext cx="4552790" cy="1181023"/>
          </a:xfrm>
          <a:prstGeom prst="rect">
            <a:avLst/>
          </a:prstGeom>
        </p:spPr>
        <p:txBody>
          <a:bodyPr vert="horz" lIns="91440" tIns="45720" rIns="91440" bIns="45720" rtlCol="0">
            <a:noAutofit/>
          </a:bodyPr>
          <a:lstStyle>
            <a:lvl1pPr marL="449263" indent="-449263" algn="l" defTabSz="914400" rtl="0" eaLnBrk="1" latinLnBrk="1" hangingPunct="1">
              <a:lnSpc>
                <a:spcPct val="90000"/>
              </a:lnSpc>
              <a:spcBef>
                <a:spcPts val="1000"/>
              </a:spcBef>
              <a:buFont typeface="Wingdings" panose="05000000000000000000" pitchFamily="2" charset="2"/>
              <a:buChar char="v"/>
              <a:defRPr sz="2800" b="1" kern="1200">
                <a:solidFill>
                  <a:schemeClr val="accent3">
                    <a:lumMod val="75000"/>
                  </a:schemeClr>
                </a:solidFill>
                <a:latin typeface="Arial" panose="020B0604020202020204" pitchFamily="34" charset="0"/>
                <a:ea typeface="+mn-ea"/>
                <a:cs typeface="Arial" panose="020B0604020202020204" pitchFamily="34" charset="0"/>
              </a:defRPr>
            </a:lvl1pPr>
            <a:lvl2pPr marL="714375" indent="-265113" algn="l" defTabSz="914400" rtl="0" eaLnBrk="1" latinLnBrk="1"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989013"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58888"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27175"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lvl="1" indent="-363538">
              <a:buFont typeface="+mj-lt"/>
              <a:buAutoNum type="arabicPeriod" startAt="4"/>
            </a:pPr>
            <a:r>
              <a:rPr lang="en-US" altLang="ko-KR" sz="1600" dirty="0"/>
              <a:t>h</a:t>
            </a:r>
            <a:r>
              <a:rPr lang="en-US" altLang="ko-KR" sz="1600" dirty="0" smtClean="0"/>
              <a:t>ost2 creates entry to ARP Cache Table</a:t>
            </a:r>
          </a:p>
          <a:p>
            <a:pPr marL="449263" lvl="1" indent="-363538">
              <a:buFont typeface="+mj-lt"/>
              <a:buAutoNum type="arabicPeriod" startAt="4"/>
            </a:pPr>
            <a:r>
              <a:rPr lang="en-US" altLang="ko-KR" sz="1600" dirty="0"/>
              <a:t>h</a:t>
            </a:r>
            <a:r>
              <a:rPr lang="en-US" altLang="ko-KR" sz="1600" dirty="0" smtClean="0"/>
              <a:t>ost2 sends ICMP Echo request packet</a:t>
            </a:r>
          </a:p>
          <a:p>
            <a:pPr marL="449263" lvl="1" indent="-363538">
              <a:buFont typeface="+mj-lt"/>
              <a:buAutoNum type="arabicPeriod" startAt="4"/>
            </a:pPr>
            <a:r>
              <a:rPr lang="en-US" altLang="ko-KR" sz="1600" dirty="0"/>
              <a:t>h</a:t>
            </a:r>
            <a:r>
              <a:rPr lang="en-US" altLang="ko-KR" sz="1600" dirty="0" smtClean="0"/>
              <a:t>ost1 replies ICMP Echo request with ICMP Echo reply</a:t>
            </a:r>
          </a:p>
        </p:txBody>
      </p:sp>
      <p:sp>
        <p:nvSpPr>
          <p:cNvPr id="67" name="TextBox 66"/>
          <p:cNvSpPr txBox="1"/>
          <p:nvPr/>
        </p:nvSpPr>
        <p:spPr>
          <a:xfrm>
            <a:off x="3016455" y="5555411"/>
            <a:ext cx="2684004" cy="338554"/>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ARP Cache Table of Host2</a:t>
            </a:r>
            <a:endParaRPr lang="ko-KR" altLang="en-US" sz="1600" dirty="0">
              <a:latin typeface="Arial" panose="020B0604020202020204" pitchFamily="34" charset="0"/>
              <a:cs typeface="Arial" panose="020B0604020202020204" pitchFamily="34" charset="0"/>
            </a:endParaRPr>
          </a:p>
        </p:txBody>
      </p:sp>
      <p:sp>
        <p:nvSpPr>
          <p:cNvPr id="69" name="내용 개체 틀 2"/>
          <p:cNvSpPr txBox="1">
            <a:spLocks/>
          </p:cNvSpPr>
          <p:nvPr/>
        </p:nvSpPr>
        <p:spPr>
          <a:xfrm>
            <a:off x="38420" y="846473"/>
            <a:ext cx="4552790" cy="1181023"/>
          </a:xfrm>
          <a:prstGeom prst="rect">
            <a:avLst/>
          </a:prstGeom>
        </p:spPr>
        <p:txBody>
          <a:bodyPr vert="horz" lIns="91440" tIns="45720" rIns="91440" bIns="45720" rtlCol="0">
            <a:noAutofit/>
          </a:bodyPr>
          <a:lstStyle>
            <a:lvl1pPr marL="449263" indent="-449263" algn="l" defTabSz="914400" rtl="0" eaLnBrk="1" latinLnBrk="1" hangingPunct="1">
              <a:lnSpc>
                <a:spcPct val="90000"/>
              </a:lnSpc>
              <a:spcBef>
                <a:spcPts val="1000"/>
              </a:spcBef>
              <a:buFont typeface="Wingdings" panose="05000000000000000000" pitchFamily="2" charset="2"/>
              <a:buChar char="v"/>
              <a:defRPr sz="2800" b="1" kern="1200">
                <a:solidFill>
                  <a:schemeClr val="accent3">
                    <a:lumMod val="75000"/>
                  </a:schemeClr>
                </a:solidFill>
                <a:latin typeface="Arial" panose="020B0604020202020204" pitchFamily="34" charset="0"/>
                <a:ea typeface="+mn-ea"/>
                <a:cs typeface="Arial" panose="020B0604020202020204" pitchFamily="34" charset="0"/>
              </a:defRPr>
            </a:lvl1pPr>
            <a:lvl2pPr marL="714375" indent="-265113" algn="l" defTabSz="914400" rtl="0" eaLnBrk="1" latinLnBrk="1"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989013"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58888"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27175"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lvl="1" indent="-363538">
              <a:buFont typeface="+mj-lt"/>
              <a:buAutoNum type="arabicPeriod"/>
            </a:pPr>
            <a:r>
              <a:rPr lang="en-US" altLang="ko-KR" sz="1600" dirty="0"/>
              <a:t>h</a:t>
            </a:r>
            <a:r>
              <a:rPr lang="en-US" altLang="ko-KR" sz="1600" dirty="0" smtClean="0"/>
              <a:t>ost2 tries communication to host1 by sending </a:t>
            </a:r>
            <a:r>
              <a:rPr lang="en-US" altLang="ko-KR" sz="1600" dirty="0"/>
              <a:t>a</a:t>
            </a:r>
            <a:r>
              <a:rPr lang="en-US" altLang="ko-KR" sz="1600" dirty="0" smtClean="0"/>
              <a:t> ping ICMP packet</a:t>
            </a:r>
          </a:p>
          <a:p>
            <a:pPr marL="449263" lvl="1" indent="-363538">
              <a:buFont typeface="+mj-lt"/>
              <a:buAutoNum type="arabicPeriod"/>
            </a:pPr>
            <a:r>
              <a:rPr lang="en-US" altLang="ko-KR" sz="1600" dirty="0"/>
              <a:t>h</a:t>
            </a:r>
            <a:r>
              <a:rPr lang="en-US" altLang="ko-KR" sz="1600" dirty="0" smtClean="0"/>
              <a:t>ost2 broadcasts ARP Request packet </a:t>
            </a:r>
          </a:p>
          <a:p>
            <a:pPr marL="449263" lvl="1" indent="-363538">
              <a:buFont typeface="+mj-lt"/>
              <a:buAutoNum type="arabicPeriod"/>
            </a:pPr>
            <a:r>
              <a:rPr lang="en-US" altLang="ko-KR" sz="1600" dirty="0"/>
              <a:t>h</a:t>
            </a:r>
            <a:r>
              <a:rPr lang="en-US" altLang="ko-KR" sz="1600" dirty="0" smtClean="0"/>
              <a:t>ost1 replies ARP Request with ARP Reply</a:t>
            </a:r>
          </a:p>
        </p:txBody>
      </p:sp>
      <p:cxnSp>
        <p:nvCxnSpPr>
          <p:cNvPr id="70" name="직선 화살표 연결선 69"/>
          <p:cNvCxnSpPr/>
          <p:nvPr/>
        </p:nvCxnSpPr>
        <p:spPr>
          <a:xfrm>
            <a:off x="1474081" y="2664419"/>
            <a:ext cx="1490373" cy="0"/>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직선 화살표 연결선 71"/>
          <p:cNvCxnSpPr/>
          <p:nvPr/>
        </p:nvCxnSpPr>
        <p:spPr>
          <a:xfrm>
            <a:off x="3185999" y="2664419"/>
            <a:ext cx="2632910" cy="0"/>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4" name="직선 화살표 연결선 73"/>
          <p:cNvCxnSpPr/>
          <p:nvPr/>
        </p:nvCxnSpPr>
        <p:spPr>
          <a:xfrm>
            <a:off x="6066319" y="2664419"/>
            <a:ext cx="2025149" cy="0"/>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7" name="직선 연결선 76"/>
          <p:cNvCxnSpPr/>
          <p:nvPr/>
        </p:nvCxnSpPr>
        <p:spPr>
          <a:xfrm>
            <a:off x="3310695" y="3021326"/>
            <a:ext cx="494970" cy="1253222"/>
          </a:xfrm>
          <a:prstGeom prst="line">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1" name="직선 연결선 80"/>
          <p:cNvCxnSpPr/>
          <p:nvPr/>
        </p:nvCxnSpPr>
        <p:spPr>
          <a:xfrm>
            <a:off x="6196469" y="3061923"/>
            <a:ext cx="494970" cy="1253222"/>
          </a:xfrm>
          <a:prstGeom prst="line">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직선 화살표 연결선 81"/>
          <p:cNvCxnSpPr/>
          <p:nvPr/>
        </p:nvCxnSpPr>
        <p:spPr>
          <a:xfrm>
            <a:off x="6758222" y="4377491"/>
            <a:ext cx="1393408" cy="0"/>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직선 화살표 연결선 83"/>
          <p:cNvCxnSpPr/>
          <p:nvPr/>
        </p:nvCxnSpPr>
        <p:spPr>
          <a:xfrm>
            <a:off x="2410602" y="4376946"/>
            <a:ext cx="1133241" cy="0"/>
          </a:xfrm>
          <a:prstGeom prst="straightConnector1">
            <a:avLst/>
          </a:prstGeom>
          <a:ln w="25400">
            <a:solidFill>
              <a:schemeClr val="tx2"/>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86" name="직선 화살표 연결선 85"/>
          <p:cNvCxnSpPr/>
          <p:nvPr/>
        </p:nvCxnSpPr>
        <p:spPr>
          <a:xfrm>
            <a:off x="1481007" y="2744082"/>
            <a:ext cx="1490373" cy="0"/>
          </a:xfrm>
          <a:prstGeom prst="straightConnector1">
            <a:avLst/>
          </a:prstGeom>
          <a:ln w="25400">
            <a:solidFill>
              <a:schemeClr val="accent2"/>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87" name="직선 화살표 연결선 86"/>
          <p:cNvCxnSpPr/>
          <p:nvPr/>
        </p:nvCxnSpPr>
        <p:spPr>
          <a:xfrm>
            <a:off x="3192925" y="2744082"/>
            <a:ext cx="2632910" cy="0"/>
          </a:xfrm>
          <a:prstGeom prst="straightConnector1">
            <a:avLst/>
          </a:prstGeom>
          <a:ln w="25400">
            <a:solidFill>
              <a:schemeClr val="accent2"/>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88" name="직선 화살표 연결선 87"/>
          <p:cNvCxnSpPr/>
          <p:nvPr/>
        </p:nvCxnSpPr>
        <p:spPr>
          <a:xfrm>
            <a:off x="6073245" y="2744082"/>
            <a:ext cx="2025149" cy="0"/>
          </a:xfrm>
          <a:prstGeom prst="straightConnector1">
            <a:avLst/>
          </a:prstGeom>
          <a:ln w="25400">
            <a:solidFill>
              <a:schemeClr val="accent2"/>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1894719" y="6276896"/>
            <a:ext cx="5577168" cy="276999"/>
          </a:xfrm>
          <a:prstGeom prst="rect">
            <a:avLst/>
          </a:prstGeom>
          <a:noFill/>
        </p:spPr>
        <p:txBody>
          <a:bodyPr wrap="none" rtlCol="0">
            <a:spAutoFit/>
          </a:bodyPr>
          <a:lstStyle/>
          <a:p>
            <a:r>
              <a:rPr lang="en-US" altLang="ko-KR" sz="1200" dirty="0" smtClean="0">
                <a:solidFill>
                  <a:schemeClr val="bg1"/>
                </a:solidFill>
                <a:latin typeface="Monaco" panose="00000400000000000000" pitchFamily="2" charset="0"/>
              </a:rPr>
              <a:t>10.1.1.11                00-50-56-86-0A-AE         Dynamic</a:t>
            </a:r>
            <a:endParaRPr lang="ko-KR" altLang="en-US" sz="1200" dirty="0">
              <a:solidFill>
                <a:schemeClr val="bg1"/>
              </a:solidFill>
              <a:latin typeface="Monaco" panose="00000400000000000000" pitchFamily="2" charset="0"/>
            </a:endParaRPr>
          </a:p>
        </p:txBody>
      </p:sp>
      <p:sp>
        <p:nvSpPr>
          <p:cNvPr id="90" name="직사각형 89"/>
          <p:cNvSpPr/>
          <p:nvPr/>
        </p:nvSpPr>
        <p:spPr>
          <a:xfrm>
            <a:off x="1393267" y="2352719"/>
            <a:ext cx="1316551" cy="242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ARP Request</a:t>
            </a:r>
            <a:endParaRPr lang="ko-KR" altLang="en-US" sz="1400" dirty="0">
              <a:latin typeface="Arial" panose="020B0604020202020204" pitchFamily="34" charset="0"/>
              <a:cs typeface="Arial" panose="020B0604020202020204" pitchFamily="34" charset="0"/>
            </a:endParaRPr>
          </a:p>
        </p:txBody>
      </p:sp>
      <p:sp>
        <p:nvSpPr>
          <p:cNvPr id="91" name="직사각형 90"/>
          <p:cNvSpPr/>
          <p:nvPr/>
        </p:nvSpPr>
        <p:spPr>
          <a:xfrm>
            <a:off x="6796650" y="2345614"/>
            <a:ext cx="1316551" cy="2420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ARP Reply</a:t>
            </a:r>
            <a:endParaRPr lang="ko-KR" altLang="en-US" sz="1400" dirty="0">
              <a:latin typeface="Arial" panose="020B0604020202020204" pitchFamily="34" charset="0"/>
              <a:cs typeface="Arial" panose="020B0604020202020204" pitchFamily="34" charset="0"/>
            </a:endParaRPr>
          </a:p>
        </p:txBody>
      </p:sp>
      <p:sp>
        <p:nvSpPr>
          <p:cNvPr id="92" name="직사각형 91"/>
          <p:cNvSpPr/>
          <p:nvPr/>
        </p:nvSpPr>
        <p:spPr>
          <a:xfrm>
            <a:off x="1478752" y="2865348"/>
            <a:ext cx="1316551" cy="432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ICMP Echo Request</a:t>
            </a:r>
            <a:endParaRPr lang="ko-KR" altLang="en-US" sz="1400" dirty="0">
              <a:latin typeface="Arial" panose="020B0604020202020204" pitchFamily="34" charset="0"/>
              <a:cs typeface="Arial" panose="020B0604020202020204" pitchFamily="34" charset="0"/>
            </a:endParaRPr>
          </a:p>
        </p:txBody>
      </p:sp>
      <p:sp>
        <p:nvSpPr>
          <p:cNvPr id="93" name="직사각형 92"/>
          <p:cNvSpPr/>
          <p:nvPr/>
        </p:nvSpPr>
        <p:spPr>
          <a:xfrm>
            <a:off x="6669830" y="2826180"/>
            <a:ext cx="1316551" cy="4279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ICMP Echo Reply</a:t>
            </a:r>
            <a:endParaRPr lang="ko-KR"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734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par>
                                <p:cTn id="16" presetID="10" presetClass="entr" presetSubtype="0" fill="hold"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par>
                                <p:cTn id="19" presetID="10"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500"/>
                                        <p:tgtEl>
                                          <p:spTgt spid="74"/>
                                        </p:tgtEl>
                                      </p:cBhvr>
                                    </p:animEffect>
                                  </p:childTnLst>
                                </p:cTn>
                              </p:par>
                              <p:par>
                                <p:cTn id="22" presetID="10" presetClass="entr" presetSubtype="0" fill="hold"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par>
                                <p:cTn id="25" presetID="10"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par>
                                <p:cTn id="28" presetID="10" presetClass="entr" presetSubtype="0" fill="hold"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fade">
                                      <p:cBhvr>
                                        <p:cTn id="30" dur="500"/>
                                        <p:tgtEl>
                                          <p:spTgt spid="84"/>
                                        </p:tgtEl>
                                      </p:cBhvr>
                                    </p:animEffect>
                                  </p:childTnLst>
                                </p:cTn>
                              </p:par>
                              <p:par>
                                <p:cTn id="31" presetID="10"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p:cTn id="36" dur="500" fill="hold"/>
                                        <p:tgtEl>
                                          <p:spTgt spid="90"/>
                                        </p:tgtEl>
                                        <p:attrNameLst>
                                          <p:attrName>ppt_w</p:attrName>
                                        </p:attrNameLst>
                                      </p:cBhvr>
                                      <p:tavLst>
                                        <p:tav tm="0">
                                          <p:val>
                                            <p:fltVal val="0"/>
                                          </p:val>
                                        </p:tav>
                                        <p:tav tm="100000">
                                          <p:val>
                                            <p:strVal val="#ppt_w"/>
                                          </p:val>
                                        </p:tav>
                                      </p:tavLst>
                                    </p:anim>
                                    <p:anim calcmode="lin" valueType="num">
                                      <p:cBhvr>
                                        <p:cTn id="37" dur="500" fill="hold"/>
                                        <p:tgtEl>
                                          <p:spTgt spid="90"/>
                                        </p:tgtEl>
                                        <p:attrNameLst>
                                          <p:attrName>ppt_h</p:attrName>
                                        </p:attrNameLst>
                                      </p:cBhvr>
                                      <p:tavLst>
                                        <p:tav tm="0">
                                          <p:val>
                                            <p:fltVal val="0"/>
                                          </p:val>
                                        </p:tav>
                                        <p:tav tm="100000">
                                          <p:val>
                                            <p:strVal val="#ppt_h"/>
                                          </p:val>
                                        </p:tav>
                                      </p:tavLst>
                                    </p:anim>
                                    <p:animEffect transition="in" filter="fade">
                                      <p:cBhvr>
                                        <p:cTn id="38" dur="500"/>
                                        <p:tgtEl>
                                          <p:spTgt spid="9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70"/>
                                        </p:tgtEl>
                                      </p:cBhvr>
                                    </p:animEffect>
                                    <p:set>
                                      <p:cBhvr>
                                        <p:cTn id="43" dur="1" fill="hold">
                                          <p:stCondLst>
                                            <p:cond delay="499"/>
                                          </p:stCondLst>
                                        </p:cTn>
                                        <p:tgtEl>
                                          <p:spTgt spid="70"/>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72"/>
                                        </p:tgtEl>
                                      </p:cBhvr>
                                    </p:animEffect>
                                    <p:set>
                                      <p:cBhvr>
                                        <p:cTn id="46" dur="1" fill="hold">
                                          <p:stCondLst>
                                            <p:cond delay="499"/>
                                          </p:stCondLst>
                                        </p:cTn>
                                        <p:tgtEl>
                                          <p:spTgt spid="7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74"/>
                                        </p:tgtEl>
                                      </p:cBhvr>
                                    </p:animEffect>
                                    <p:set>
                                      <p:cBhvr>
                                        <p:cTn id="49" dur="1" fill="hold">
                                          <p:stCondLst>
                                            <p:cond delay="499"/>
                                          </p:stCondLst>
                                        </p:cTn>
                                        <p:tgtEl>
                                          <p:spTgt spid="7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81"/>
                                        </p:tgtEl>
                                      </p:cBhvr>
                                    </p:animEffect>
                                    <p:set>
                                      <p:cBhvr>
                                        <p:cTn id="52" dur="1" fill="hold">
                                          <p:stCondLst>
                                            <p:cond delay="499"/>
                                          </p:stCondLst>
                                        </p:cTn>
                                        <p:tgtEl>
                                          <p:spTgt spid="8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77"/>
                                        </p:tgtEl>
                                      </p:cBhvr>
                                    </p:animEffect>
                                    <p:set>
                                      <p:cBhvr>
                                        <p:cTn id="55" dur="1" fill="hold">
                                          <p:stCondLst>
                                            <p:cond delay="499"/>
                                          </p:stCondLst>
                                        </p:cTn>
                                        <p:tgtEl>
                                          <p:spTgt spid="77"/>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84"/>
                                        </p:tgtEl>
                                      </p:cBhvr>
                                    </p:animEffect>
                                    <p:set>
                                      <p:cBhvr>
                                        <p:cTn id="58" dur="1" fill="hold">
                                          <p:stCondLst>
                                            <p:cond delay="499"/>
                                          </p:stCondLst>
                                        </p:cTn>
                                        <p:tgtEl>
                                          <p:spTgt spid="84"/>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82"/>
                                        </p:tgtEl>
                                      </p:cBhvr>
                                    </p:animEffect>
                                    <p:set>
                                      <p:cBhvr>
                                        <p:cTn id="61" dur="1" fill="hold">
                                          <p:stCondLst>
                                            <p:cond delay="499"/>
                                          </p:stCondLst>
                                        </p:cTn>
                                        <p:tgtEl>
                                          <p:spTgt spid="8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90"/>
                                        </p:tgtEl>
                                      </p:cBhvr>
                                    </p:animEffect>
                                    <p:set>
                                      <p:cBhvr>
                                        <p:cTn id="64" dur="1" fill="hold">
                                          <p:stCondLst>
                                            <p:cond delay="499"/>
                                          </p:stCondLst>
                                        </p:cTn>
                                        <p:tgtEl>
                                          <p:spTgt spid="9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fade">
                                      <p:cBhvr>
                                        <p:cTn id="69" dur="500"/>
                                        <p:tgtEl>
                                          <p:spTgt spid="86"/>
                                        </p:tgtEl>
                                      </p:cBhvr>
                                    </p:animEffect>
                                  </p:childTnLst>
                                </p:cTn>
                              </p:par>
                              <p:par>
                                <p:cTn id="70" presetID="10" presetClass="entr" presetSubtype="0" fill="hold" nodeType="with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500"/>
                                        <p:tgtEl>
                                          <p:spTgt spid="87"/>
                                        </p:tgtEl>
                                      </p:cBhvr>
                                    </p:animEffect>
                                  </p:childTnLst>
                                </p:cTn>
                              </p:par>
                              <p:par>
                                <p:cTn id="73" presetID="10" presetClass="entr" presetSubtype="0" fill="hold" nodeType="with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500"/>
                                        <p:tgtEl>
                                          <p:spTgt spid="8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91"/>
                                        </p:tgtEl>
                                        <p:attrNameLst>
                                          <p:attrName>style.visibility</p:attrName>
                                        </p:attrNameLst>
                                      </p:cBhvr>
                                      <p:to>
                                        <p:strVal val="visible"/>
                                      </p:to>
                                    </p:set>
                                    <p:anim calcmode="lin" valueType="num">
                                      <p:cBhvr>
                                        <p:cTn id="78" dur="500" fill="hold"/>
                                        <p:tgtEl>
                                          <p:spTgt spid="91"/>
                                        </p:tgtEl>
                                        <p:attrNameLst>
                                          <p:attrName>ppt_w</p:attrName>
                                        </p:attrNameLst>
                                      </p:cBhvr>
                                      <p:tavLst>
                                        <p:tav tm="0">
                                          <p:val>
                                            <p:fltVal val="0"/>
                                          </p:val>
                                        </p:tav>
                                        <p:tav tm="100000">
                                          <p:val>
                                            <p:strVal val="#ppt_w"/>
                                          </p:val>
                                        </p:tav>
                                      </p:tavLst>
                                    </p:anim>
                                    <p:anim calcmode="lin" valueType="num">
                                      <p:cBhvr>
                                        <p:cTn id="79" dur="500" fill="hold"/>
                                        <p:tgtEl>
                                          <p:spTgt spid="91"/>
                                        </p:tgtEl>
                                        <p:attrNameLst>
                                          <p:attrName>ppt_h</p:attrName>
                                        </p:attrNameLst>
                                      </p:cBhvr>
                                      <p:tavLst>
                                        <p:tav tm="0">
                                          <p:val>
                                            <p:fltVal val="0"/>
                                          </p:val>
                                        </p:tav>
                                        <p:tav tm="100000">
                                          <p:val>
                                            <p:strVal val="#ppt_h"/>
                                          </p:val>
                                        </p:tav>
                                      </p:tavLst>
                                    </p:anim>
                                    <p:animEffect transition="in" filter="fade">
                                      <p:cBhvr>
                                        <p:cTn id="80" dur="500"/>
                                        <p:tgtEl>
                                          <p:spTgt spid="91"/>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anim calcmode="lin" valueType="num">
                                      <p:cBhvr>
                                        <p:cTn id="85" dur="500" fill="hold"/>
                                        <p:tgtEl>
                                          <p:spTgt spid="89"/>
                                        </p:tgtEl>
                                        <p:attrNameLst>
                                          <p:attrName>ppt_w</p:attrName>
                                        </p:attrNameLst>
                                      </p:cBhvr>
                                      <p:tavLst>
                                        <p:tav tm="0">
                                          <p:val>
                                            <p:fltVal val="0"/>
                                          </p:val>
                                        </p:tav>
                                        <p:tav tm="100000">
                                          <p:val>
                                            <p:strVal val="#ppt_w"/>
                                          </p:val>
                                        </p:tav>
                                      </p:tavLst>
                                    </p:anim>
                                    <p:anim calcmode="lin" valueType="num">
                                      <p:cBhvr>
                                        <p:cTn id="86" dur="500" fill="hold"/>
                                        <p:tgtEl>
                                          <p:spTgt spid="89"/>
                                        </p:tgtEl>
                                        <p:attrNameLst>
                                          <p:attrName>ppt_h</p:attrName>
                                        </p:attrNameLst>
                                      </p:cBhvr>
                                      <p:tavLst>
                                        <p:tav tm="0">
                                          <p:val>
                                            <p:fltVal val="0"/>
                                          </p:val>
                                        </p:tav>
                                        <p:tav tm="100000">
                                          <p:val>
                                            <p:strVal val="#ppt_h"/>
                                          </p:val>
                                        </p:tav>
                                      </p:tavLst>
                                    </p:anim>
                                    <p:animEffect transition="in" filter="fade">
                                      <p:cBhvr>
                                        <p:cTn id="87" dur="500"/>
                                        <p:tgtEl>
                                          <p:spTgt spid="8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86"/>
                                        </p:tgtEl>
                                      </p:cBhvr>
                                    </p:animEffect>
                                    <p:set>
                                      <p:cBhvr>
                                        <p:cTn id="92" dur="1" fill="hold">
                                          <p:stCondLst>
                                            <p:cond delay="499"/>
                                          </p:stCondLst>
                                        </p:cTn>
                                        <p:tgtEl>
                                          <p:spTgt spid="86"/>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87"/>
                                        </p:tgtEl>
                                      </p:cBhvr>
                                    </p:animEffect>
                                    <p:set>
                                      <p:cBhvr>
                                        <p:cTn id="95" dur="1" fill="hold">
                                          <p:stCondLst>
                                            <p:cond delay="499"/>
                                          </p:stCondLst>
                                        </p:cTn>
                                        <p:tgtEl>
                                          <p:spTgt spid="87"/>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88"/>
                                        </p:tgtEl>
                                      </p:cBhvr>
                                    </p:animEffect>
                                    <p:set>
                                      <p:cBhvr>
                                        <p:cTn id="98" dur="1" fill="hold">
                                          <p:stCondLst>
                                            <p:cond delay="499"/>
                                          </p:stCondLst>
                                        </p:cTn>
                                        <p:tgtEl>
                                          <p:spTgt spid="88"/>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91"/>
                                        </p:tgtEl>
                                      </p:cBhvr>
                                    </p:animEffect>
                                    <p:set>
                                      <p:cBhvr>
                                        <p:cTn id="101" dur="1" fill="hold">
                                          <p:stCondLst>
                                            <p:cond delay="499"/>
                                          </p:stCondLst>
                                        </p:cTn>
                                        <p:tgtEl>
                                          <p:spTgt spid="9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par>
                                <p:cTn id="107" presetID="10" presetClass="entr" presetSubtype="0" fill="hold" nodeType="withEffect">
                                  <p:stCondLst>
                                    <p:cond delay="0"/>
                                  </p:stCondLst>
                                  <p:childTnLst>
                                    <p:set>
                                      <p:cBhvr>
                                        <p:cTn id="108" dur="1" fill="hold">
                                          <p:stCondLst>
                                            <p:cond delay="0"/>
                                          </p:stCondLst>
                                        </p:cTn>
                                        <p:tgtEl>
                                          <p:spTgt spid="72"/>
                                        </p:tgtEl>
                                        <p:attrNameLst>
                                          <p:attrName>style.visibility</p:attrName>
                                        </p:attrNameLst>
                                      </p:cBhvr>
                                      <p:to>
                                        <p:strVal val="visible"/>
                                      </p:to>
                                    </p:set>
                                    <p:animEffect transition="in" filter="fade">
                                      <p:cBhvr>
                                        <p:cTn id="109" dur="500"/>
                                        <p:tgtEl>
                                          <p:spTgt spid="72"/>
                                        </p:tgtEl>
                                      </p:cBhvr>
                                    </p:animEffect>
                                  </p:childTnLst>
                                </p:cTn>
                              </p:par>
                              <p:par>
                                <p:cTn id="110" presetID="10" presetClass="entr" presetSubtype="0" fill="hold" nodeType="with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fade">
                                      <p:cBhvr>
                                        <p:cTn id="112" dur="500"/>
                                        <p:tgtEl>
                                          <p:spTgt spid="74"/>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92"/>
                                        </p:tgtEl>
                                        <p:attrNameLst>
                                          <p:attrName>style.visibility</p:attrName>
                                        </p:attrNameLst>
                                      </p:cBhvr>
                                      <p:to>
                                        <p:strVal val="visible"/>
                                      </p:to>
                                    </p:set>
                                    <p:anim calcmode="lin" valueType="num">
                                      <p:cBhvr>
                                        <p:cTn id="115" dur="500" fill="hold"/>
                                        <p:tgtEl>
                                          <p:spTgt spid="92"/>
                                        </p:tgtEl>
                                        <p:attrNameLst>
                                          <p:attrName>ppt_w</p:attrName>
                                        </p:attrNameLst>
                                      </p:cBhvr>
                                      <p:tavLst>
                                        <p:tav tm="0">
                                          <p:val>
                                            <p:fltVal val="0"/>
                                          </p:val>
                                        </p:tav>
                                        <p:tav tm="100000">
                                          <p:val>
                                            <p:strVal val="#ppt_w"/>
                                          </p:val>
                                        </p:tav>
                                      </p:tavLst>
                                    </p:anim>
                                    <p:anim calcmode="lin" valueType="num">
                                      <p:cBhvr>
                                        <p:cTn id="116" dur="500" fill="hold"/>
                                        <p:tgtEl>
                                          <p:spTgt spid="92"/>
                                        </p:tgtEl>
                                        <p:attrNameLst>
                                          <p:attrName>ppt_h</p:attrName>
                                        </p:attrNameLst>
                                      </p:cBhvr>
                                      <p:tavLst>
                                        <p:tav tm="0">
                                          <p:val>
                                            <p:fltVal val="0"/>
                                          </p:val>
                                        </p:tav>
                                        <p:tav tm="100000">
                                          <p:val>
                                            <p:strVal val="#ppt_h"/>
                                          </p:val>
                                        </p:tav>
                                      </p:tavLst>
                                    </p:anim>
                                    <p:animEffect transition="in" filter="fade">
                                      <p:cBhvr>
                                        <p:cTn id="117" dur="500"/>
                                        <p:tgtEl>
                                          <p:spTgt spid="9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500"/>
                                        <p:tgtEl>
                                          <p:spTgt spid="70"/>
                                        </p:tgtEl>
                                      </p:cBhvr>
                                    </p:animEffect>
                                    <p:set>
                                      <p:cBhvr>
                                        <p:cTn id="122" dur="1" fill="hold">
                                          <p:stCondLst>
                                            <p:cond delay="499"/>
                                          </p:stCondLst>
                                        </p:cTn>
                                        <p:tgtEl>
                                          <p:spTgt spid="70"/>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72"/>
                                        </p:tgtEl>
                                      </p:cBhvr>
                                    </p:animEffect>
                                    <p:set>
                                      <p:cBhvr>
                                        <p:cTn id="125" dur="1" fill="hold">
                                          <p:stCondLst>
                                            <p:cond delay="499"/>
                                          </p:stCondLst>
                                        </p:cTn>
                                        <p:tgtEl>
                                          <p:spTgt spid="72"/>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74"/>
                                        </p:tgtEl>
                                      </p:cBhvr>
                                    </p:animEffect>
                                    <p:set>
                                      <p:cBhvr>
                                        <p:cTn id="128" dur="1" fill="hold">
                                          <p:stCondLst>
                                            <p:cond delay="499"/>
                                          </p:stCondLst>
                                        </p:cTn>
                                        <p:tgtEl>
                                          <p:spTgt spid="74"/>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92"/>
                                        </p:tgtEl>
                                      </p:cBhvr>
                                    </p:animEffect>
                                    <p:set>
                                      <p:cBhvr>
                                        <p:cTn id="131" dur="1" fill="hold">
                                          <p:stCondLst>
                                            <p:cond delay="499"/>
                                          </p:stCondLst>
                                        </p:cTn>
                                        <p:tgtEl>
                                          <p:spTgt spid="92"/>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86"/>
                                        </p:tgtEl>
                                        <p:attrNameLst>
                                          <p:attrName>style.visibility</p:attrName>
                                        </p:attrNameLst>
                                      </p:cBhvr>
                                      <p:to>
                                        <p:strVal val="visible"/>
                                      </p:to>
                                    </p:set>
                                    <p:animEffect transition="in" filter="fade">
                                      <p:cBhvr>
                                        <p:cTn id="136" dur="500"/>
                                        <p:tgtEl>
                                          <p:spTgt spid="86"/>
                                        </p:tgtEl>
                                      </p:cBhvr>
                                    </p:animEffect>
                                  </p:childTnLst>
                                </p:cTn>
                              </p:par>
                              <p:par>
                                <p:cTn id="137" presetID="10" presetClass="entr" presetSubtype="0" fill="hold" nodeType="withEffect">
                                  <p:stCondLst>
                                    <p:cond delay="0"/>
                                  </p:stCondLst>
                                  <p:childTnLst>
                                    <p:set>
                                      <p:cBhvr>
                                        <p:cTn id="138" dur="1" fill="hold">
                                          <p:stCondLst>
                                            <p:cond delay="0"/>
                                          </p:stCondLst>
                                        </p:cTn>
                                        <p:tgtEl>
                                          <p:spTgt spid="87"/>
                                        </p:tgtEl>
                                        <p:attrNameLst>
                                          <p:attrName>style.visibility</p:attrName>
                                        </p:attrNameLst>
                                      </p:cBhvr>
                                      <p:to>
                                        <p:strVal val="visible"/>
                                      </p:to>
                                    </p:set>
                                    <p:animEffect transition="in" filter="fade">
                                      <p:cBhvr>
                                        <p:cTn id="139" dur="500"/>
                                        <p:tgtEl>
                                          <p:spTgt spid="87"/>
                                        </p:tgtEl>
                                      </p:cBhvr>
                                    </p:animEffect>
                                  </p:childTnLst>
                                </p:cTn>
                              </p:par>
                              <p:par>
                                <p:cTn id="140" presetID="10" presetClass="entr" presetSubtype="0" fill="hold" nodeType="withEffect">
                                  <p:stCondLst>
                                    <p:cond delay="0"/>
                                  </p:stCondLst>
                                  <p:childTnLst>
                                    <p:set>
                                      <p:cBhvr>
                                        <p:cTn id="141" dur="1" fill="hold">
                                          <p:stCondLst>
                                            <p:cond delay="0"/>
                                          </p:stCondLst>
                                        </p:cTn>
                                        <p:tgtEl>
                                          <p:spTgt spid="88"/>
                                        </p:tgtEl>
                                        <p:attrNameLst>
                                          <p:attrName>style.visibility</p:attrName>
                                        </p:attrNameLst>
                                      </p:cBhvr>
                                      <p:to>
                                        <p:strVal val="visible"/>
                                      </p:to>
                                    </p:set>
                                    <p:animEffect transition="in" filter="fade">
                                      <p:cBhvr>
                                        <p:cTn id="142" dur="500"/>
                                        <p:tgtEl>
                                          <p:spTgt spid="88"/>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3"/>
                                        </p:tgtEl>
                                        <p:attrNameLst>
                                          <p:attrName>style.visibility</p:attrName>
                                        </p:attrNameLst>
                                      </p:cBhvr>
                                      <p:to>
                                        <p:strVal val="visible"/>
                                      </p:to>
                                    </p:set>
                                    <p:anim calcmode="lin" valueType="num">
                                      <p:cBhvr>
                                        <p:cTn id="145" dur="500" fill="hold"/>
                                        <p:tgtEl>
                                          <p:spTgt spid="93"/>
                                        </p:tgtEl>
                                        <p:attrNameLst>
                                          <p:attrName>ppt_w</p:attrName>
                                        </p:attrNameLst>
                                      </p:cBhvr>
                                      <p:tavLst>
                                        <p:tav tm="0">
                                          <p:val>
                                            <p:fltVal val="0"/>
                                          </p:val>
                                        </p:tav>
                                        <p:tav tm="100000">
                                          <p:val>
                                            <p:strVal val="#ppt_w"/>
                                          </p:val>
                                        </p:tav>
                                      </p:tavLst>
                                    </p:anim>
                                    <p:anim calcmode="lin" valueType="num">
                                      <p:cBhvr>
                                        <p:cTn id="146" dur="500" fill="hold"/>
                                        <p:tgtEl>
                                          <p:spTgt spid="93"/>
                                        </p:tgtEl>
                                        <p:attrNameLst>
                                          <p:attrName>ppt_h</p:attrName>
                                        </p:attrNameLst>
                                      </p:cBhvr>
                                      <p:tavLst>
                                        <p:tav tm="0">
                                          <p:val>
                                            <p:fltVal val="0"/>
                                          </p:val>
                                        </p:tav>
                                        <p:tav tm="100000">
                                          <p:val>
                                            <p:strVal val="#ppt_h"/>
                                          </p:val>
                                        </p:tav>
                                      </p:tavLst>
                                    </p:anim>
                                    <p:animEffect transition="in" filter="fade">
                                      <p:cBhvr>
                                        <p:cTn id="14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9" grpId="0"/>
      <p:bldP spid="90" grpId="0" animBg="1"/>
      <p:bldP spid="90" grpId="1" animBg="1"/>
      <p:bldP spid="91" grpId="0" animBg="1"/>
      <p:bldP spid="91" grpId="1" animBg="1"/>
      <p:bldP spid="92" grpId="0" animBg="1"/>
      <p:bldP spid="92" grpId="1" animBg="1"/>
      <p:bldP spid="9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Communication in </a:t>
            </a:r>
            <a:r>
              <a:rPr lang="en-US" altLang="ko-KR" dirty="0" err="1" smtClean="0"/>
              <a:t>OpenFlow</a:t>
            </a:r>
            <a:endParaRPr lang="ko-KR" altLang="en-US" dirty="0"/>
          </a:p>
        </p:txBody>
      </p:sp>
      <p:pic>
        <p:nvPicPr>
          <p:cNvPr id="4" name="Picture 5" descr="ICON_NetworkSwitch_Q308"/>
          <p:cNvPicPr>
            <a:picLocks noChangeAspect="1" noChangeArrowheads="1"/>
          </p:cNvPicPr>
          <p:nvPr/>
        </p:nvPicPr>
        <p:blipFill>
          <a:blip r:embed="rId2"/>
          <a:srcRect/>
          <a:stretch>
            <a:fillRect/>
          </a:stretch>
        </p:blipFill>
        <p:spPr bwMode="auto">
          <a:xfrm>
            <a:off x="2743717" y="2507076"/>
            <a:ext cx="884564" cy="630778"/>
          </a:xfrm>
          <a:prstGeom prst="rect">
            <a:avLst/>
          </a:prstGeom>
          <a:noFill/>
          <a:ln w="9525">
            <a:noFill/>
            <a:miter lim="800000"/>
            <a:headEnd/>
            <a:tailEnd/>
          </a:ln>
        </p:spPr>
      </p:pic>
      <p:pic>
        <p:nvPicPr>
          <p:cNvPr id="5"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891977" y="2351912"/>
            <a:ext cx="681292" cy="941107"/>
          </a:xfrm>
          <a:prstGeom prst="rect">
            <a:avLst/>
          </a:prstGeom>
          <a:noFill/>
        </p:spPr>
      </p:pic>
      <p:pic>
        <p:nvPicPr>
          <p:cNvPr id="6"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859560" y="2349330"/>
            <a:ext cx="681292" cy="941107"/>
          </a:xfrm>
          <a:prstGeom prst="rect">
            <a:avLst/>
          </a:prstGeom>
          <a:noFill/>
        </p:spPr>
      </p:pic>
      <p:pic>
        <p:nvPicPr>
          <p:cNvPr id="7" name="Picture 5" descr="ICON_NetworkSwitch_Q308"/>
          <p:cNvPicPr>
            <a:picLocks noChangeAspect="1" noChangeArrowheads="1"/>
          </p:cNvPicPr>
          <p:nvPr/>
        </p:nvPicPr>
        <p:blipFill>
          <a:blip r:embed="rId2"/>
          <a:srcRect/>
          <a:stretch>
            <a:fillRect/>
          </a:stretch>
        </p:blipFill>
        <p:spPr bwMode="auto">
          <a:xfrm>
            <a:off x="5624037" y="2507076"/>
            <a:ext cx="884564" cy="630778"/>
          </a:xfrm>
          <a:prstGeom prst="rect">
            <a:avLst/>
          </a:prstGeom>
          <a:noFill/>
          <a:ln w="9525">
            <a:noFill/>
            <a:miter lim="800000"/>
            <a:headEnd/>
            <a:tailEnd/>
          </a:ln>
        </p:spPr>
      </p:pic>
      <p:cxnSp>
        <p:nvCxnSpPr>
          <p:cNvPr id="8" name="직선 연결선 7"/>
          <p:cNvCxnSpPr>
            <a:stCxn id="5" idx="3"/>
            <a:endCxn id="4" idx="1"/>
          </p:cNvCxnSpPr>
          <p:nvPr/>
        </p:nvCxnSpPr>
        <p:spPr>
          <a:xfrm flipV="1">
            <a:off x="1573269" y="2822465"/>
            <a:ext cx="1170448" cy="1"/>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9" name="직선 연결선 8"/>
          <p:cNvCxnSpPr>
            <a:stCxn id="4" idx="3"/>
            <a:endCxn id="7" idx="1"/>
          </p:cNvCxnSpPr>
          <p:nvPr/>
        </p:nvCxnSpPr>
        <p:spPr>
          <a:xfrm>
            <a:off x="3628281" y="2822465"/>
            <a:ext cx="199575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10" name="직선 연결선 9"/>
          <p:cNvCxnSpPr>
            <a:stCxn id="7" idx="3"/>
            <a:endCxn id="6" idx="1"/>
          </p:cNvCxnSpPr>
          <p:nvPr/>
        </p:nvCxnSpPr>
        <p:spPr>
          <a:xfrm flipV="1">
            <a:off x="6508601" y="2819884"/>
            <a:ext cx="1350959" cy="2581"/>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851749" y="3186168"/>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host2</a:t>
            </a:r>
            <a:endParaRPr lang="ko-KR" altLang="en-US" dirty="0">
              <a:latin typeface="Arial" panose="020B0604020202020204" pitchFamily="34" charset="0"/>
              <a:cs typeface="Arial" panose="020B0604020202020204" pitchFamily="34" charset="0"/>
            </a:endParaRPr>
          </a:p>
        </p:txBody>
      </p:sp>
      <p:sp>
        <p:nvSpPr>
          <p:cNvPr id="12" name="TextBox 11"/>
          <p:cNvSpPr txBox="1"/>
          <p:nvPr/>
        </p:nvSpPr>
        <p:spPr>
          <a:xfrm>
            <a:off x="7819332" y="3186168"/>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host1</a:t>
            </a:r>
            <a:endParaRPr lang="ko-KR" altLang="en-US" dirty="0">
              <a:latin typeface="Arial" panose="020B0604020202020204" pitchFamily="34" charset="0"/>
              <a:cs typeface="Arial" panose="020B0604020202020204" pitchFamily="34" charset="0"/>
            </a:endParaRPr>
          </a:p>
        </p:txBody>
      </p:sp>
      <p:sp>
        <p:nvSpPr>
          <p:cNvPr id="13" name="TextBox 12"/>
          <p:cNvSpPr txBox="1"/>
          <p:nvPr/>
        </p:nvSpPr>
        <p:spPr>
          <a:xfrm>
            <a:off x="2487401" y="318616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switch1</a:t>
            </a:r>
            <a:endParaRPr lang="ko-KR" altLang="en-US" dirty="0">
              <a:latin typeface="Arial" panose="020B0604020202020204" pitchFamily="34" charset="0"/>
              <a:cs typeface="Arial" panose="020B0604020202020204" pitchFamily="34" charset="0"/>
            </a:endParaRPr>
          </a:p>
        </p:txBody>
      </p:sp>
      <p:sp>
        <p:nvSpPr>
          <p:cNvPr id="14" name="TextBox 13"/>
          <p:cNvSpPr txBox="1"/>
          <p:nvPr/>
        </p:nvSpPr>
        <p:spPr>
          <a:xfrm>
            <a:off x="5240158" y="318616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switch2</a:t>
            </a:r>
            <a:endParaRPr lang="ko-KR" altLang="en-US" dirty="0">
              <a:latin typeface="Arial" panose="020B0604020202020204" pitchFamily="34" charset="0"/>
              <a:cs typeface="Arial" panose="020B0604020202020204" pitchFamily="34" charset="0"/>
            </a:endParaRPr>
          </a:p>
        </p:txBody>
      </p:sp>
      <p:sp>
        <p:nvSpPr>
          <p:cNvPr id="15" name="TextBox 14"/>
          <p:cNvSpPr txBox="1"/>
          <p:nvPr/>
        </p:nvSpPr>
        <p:spPr>
          <a:xfrm>
            <a:off x="396495" y="2008678"/>
            <a:ext cx="1672253" cy="276999"/>
          </a:xfrm>
          <a:prstGeom prst="rect">
            <a:avLst/>
          </a:prstGeom>
          <a:solidFill>
            <a:schemeClr val="tx1"/>
          </a:solidFill>
        </p:spPr>
        <p:txBody>
          <a:bodyPr wrap="none" rtlCol="0">
            <a:spAutoFit/>
          </a:bodyPr>
          <a:lstStyle/>
          <a:p>
            <a:r>
              <a:rPr lang="en-US" altLang="ko-KR" sz="1200" dirty="0" smtClean="0">
                <a:solidFill>
                  <a:schemeClr val="bg1"/>
                </a:solidFill>
                <a:latin typeface="Monaco" panose="00000400000000000000" pitchFamily="2" charset="0"/>
              </a:rPr>
              <a:t>$ ping 10.1.1.11</a:t>
            </a:r>
            <a:endParaRPr lang="ko-KR" altLang="en-US" sz="1200" dirty="0">
              <a:solidFill>
                <a:schemeClr val="bg1"/>
              </a:solidFill>
              <a:latin typeface="Monaco" panose="00000400000000000000" pitchFamily="2" charset="0"/>
            </a:endParaRPr>
          </a:p>
        </p:txBody>
      </p:sp>
      <p:sp>
        <p:nvSpPr>
          <p:cNvPr id="16" name="TextBox 15"/>
          <p:cNvSpPr txBox="1"/>
          <p:nvPr/>
        </p:nvSpPr>
        <p:spPr>
          <a:xfrm>
            <a:off x="180089" y="3476908"/>
            <a:ext cx="2105063"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10.1.1.12</a:t>
            </a:r>
          </a:p>
          <a:p>
            <a:pPr algn="ctr"/>
            <a:r>
              <a:rPr lang="en-US" altLang="ko-KR" sz="1400" dirty="0" smtClean="0">
                <a:latin typeface="Arial" panose="020B0604020202020204" pitchFamily="34" charset="0"/>
                <a:cs typeface="Arial" panose="020B0604020202020204" pitchFamily="34" charset="0"/>
              </a:rPr>
              <a:t>MAC:00:50:56:86:16:C8</a:t>
            </a:r>
            <a:endParaRPr lang="ko-KR" altLang="en-US" sz="1400" dirty="0">
              <a:latin typeface="Arial" panose="020B0604020202020204" pitchFamily="34" charset="0"/>
              <a:cs typeface="Arial" panose="020B0604020202020204" pitchFamily="34" charset="0"/>
            </a:endParaRPr>
          </a:p>
        </p:txBody>
      </p:sp>
      <p:sp>
        <p:nvSpPr>
          <p:cNvPr id="17" name="TextBox 16"/>
          <p:cNvSpPr txBox="1"/>
          <p:nvPr/>
        </p:nvSpPr>
        <p:spPr>
          <a:xfrm>
            <a:off x="7022906" y="3471878"/>
            <a:ext cx="2137125"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10.1.1.11</a:t>
            </a:r>
          </a:p>
          <a:p>
            <a:pPr algn="ctr"/>
            <a:r>
              <a:rPr lang="en-US" altLang="ko-KR" sz="1400" dirty="0" smtClean="0">
                <a:latin typeface="Arial" panose="020B0604020202020204" pitchFamily="34" charset="0"/>
                <a:cs typeface="Arial" panose="020B0604020202020204" pitchFamily="34" charset="0"/>
              </a:rPr>
              <a:t>MAC:00:50:56:86:0A:AE</a:t>
            </a:r>
            <a:endParaRPr lang="ko-KR" altLang="en-US" sz="1400" dirty="0">
              <a:latin typeface="Arial" panose="020B0604020202020204" pitchFamily="34" charset="0"/>
              <a:cs typeface="Arial" panose="020B0604020202020204" pitchFamily="34" charset="0"/>
            </a:endParaRPr>
          </a:p>
        </p:txBody>
      </p:sp>
      <p:cxnSp>
        <p:nvCxnSpPr>
          <p:cNvPr id="18" name="직선 화살표 연결선 17"/>
          <p:cNvCxnSpPr/>
          <p:nvPr/>
        </p:nvCxnSpPr>
        <p:spPr>
          <a:xfrm>
            <a:off x="1317072" y="2507076"/>
            <a:ext cx="6898266" cy="0"/>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80869" y="2138274"/>
            <a:ext cx="620683" cy="369332"/>
          </a:xfrm>
          <a:prstGeom prst="rect">
            <a:avLst/>
          </a:prstGeom>
          <a:noFill/>
        </p:spPr>
        <p:txBody>
          <a:bodyPr wrap="none" rtlCol="0">
            <a:spAutoFit/>
          </a:bodyPr>
          <a:lstStyle/>
          <a:p>
            <a:r>
              <a:rPr lang="en-US" altLang="ko-KR" dirty="0" smtClean="0">
                <a:solidFill>
                  <a:schemeClr val="tx2"/>
                </a:solidFill>
                <a:latin typeface="Arial" panose="020B0604020202020204" pitchFamily="34" charset="0"/>
                <a:cs typeface="Arial" panose="020B0604020202020204" pitchFamily="34" charset="0"/>
              </a:rPr>
              <a:t>ping</a:t>
            </a:r>
            <a:endParaRPr lang="ko-KR" altLang="en-US" dirty="0">
              <a:solidFill>
                <a:schemeClr val="tx2"/>
              </a:solidFill>
              <a:latin typeface="Arial" panose="020B0604020202020204" pitchFamily="34" charset="0"/>
              <a:cs typeface="Arial" panose="020B0604020202020204" pitchFamily="34" charset="0"/>
            </a:endParaRPr>
          </a:p>
        </p:txBody>
      </p:sp>
      <p:pic>
        <p:nvPicPr>
          <p:cNvPr id="20" name="Picture 5" descr="ICON_NetworkSwitch_Q308"/>
          <p:cNvPicPr>
            <a:picLocks noChangeAspect="1" noChangeArrowheads="1"/>
          </p:cNvPicPr>
          <p:nvPr/>
        </p:nvPicPr>
        <p:blipFill>
          <a:blip r:embed="rId2"/>
          <a:srcRect/>
          <a:stretch>
            <a:fillRect/>
          </a:stretch>
        </p:blipFill>
        <p:spPr bwMode="auto">
          <a:xfrm>
            <a:off x="3326720" y="4160450"/>
            <a:ext cx="884564" cy="630778"/>
          </a:xfrm>
          <a:prstGeom prst="rect">
            <a:avLst/>
          </a:prstGeom>
          <a:noFill/>
          <a:ln w="9525">
            <a:noFill/>
            <a:miter lim="800000"/>
            <a:headEnd/>
            <a:tailEnd/>
          </a:ln>
        </p:spPr>
      </p:pic>
      <p:pic>
        <p:nvPicPr>
          <p:cNvPr id="21" name="Picture 5" descr="ICON_NetworkSwitch_Q308"/>
          <p:cNvPicPr>
            <a:picLocks noChangeAspect="1" noChangeArrowheads="1"/>
          </p:cNvPicPr>
          <p:nvPr/>
        </p:nvPicPr>
        <p:blipFill>
          <a:blip r:embed="rId2"/>
          <a:srcRect/>
          <a:stretch>
            <a:fillRect/>
          </a:stretch>
        </p:blipFill>
        <p:spPr bwMode="auto">
          <a:xfrm>
            <a:off x="6194992" y="4160450"/>
            <a:ext cx="884564" cy="630778"/>
          </a:xfrm>
          <a:prstGeom prst="rect">
            <a:avLst/>
          </a:prstGeom>
          <a:noFill/>
          <a:ln w="9525">
            <a:noFill/>
            <a:miter lim="800000"/>
            <a:headEnd/>
            <a:tailEnd/>
          </a:ln>
        </p:spPr>
      </p:pic>
      <p:cxnSp>
        <p:nvCxnSpPr>
          <p:cNvPr id="22" name="직선 연결선 21"/>
          <p:cNvCxnSpPr/>
          <p:nvPr/>
        </p:nvCxnSpPr>
        <p:spPr>
          <a:xfrm>
            <a:off x="3260785" y="3140015"/>
            <a:ext cx="405441" cy="1026543"/>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275867" y="481059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switch3</a:t>
            </a:r>
            <a:endParaRPr lang="ko-KR" altLang="en-US" dirty="0">
              <a:latin typeface="Arial" panose="020B0604020202020204" pitchFamily="34" charset="0"/>
              <a:cs typeface="Arial" panose="020B0604020202020204" pitchFamily="34" charset="0"/>
            </a:endParaRPr>
          </a:p>
        </p:txBody>
      </p:sp>
      <p:sp>
        <p:nvSpPr>
          <p:cNvPr id="24" name="TextBox 23"/>
          <p:cNvSpPr txBox="1"/>
          <p:nvPr/>
        </p:nvSpPr>
        <p:spPr>
          <a:xfrm>
            <a:off x="6160220" y="4812264"/>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switch4</a:t>
            </a:r>
            <a:endParaRPr lang="ko-KR" altLang="en-US" dirty="0">
              <a:latin typeface="Arial" panose="020B0604020202020204" pitchFamily="34" charset="0"/>
              <a:cs typeface="Arial" panose="020B0604020202020204" pitchFamily="34" charset="0"/>
            </a:endParaRPr>
          </a:p>
        </p:txBody>
      </p:sp>
      <p:cxnSp>
        <p:nvCxnSpPr>
          <p:cNvPr id="25" name="직선 연결선 24"/>
          <p:cNvCxnSpPr>
            <a:stCxn id="20" idx="3"/>
            <a:endCxn id="21" idx="1"/>
          </p:cNvCxnSpPr>
          <p:nvPr/>
        </p:nvCxnSpPr>
        <p:spPr>
          <a:xfrm>
            <a:off x="4211284" y="4475839"/>
            <a:ext cx="1983708"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pic>
        <p:nvPicPr>
          <p:cNvPr id="26"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862832" y="4005285"/>
            <a:ext cx="681292" cy="941107"/>
          </a:xfrm>
          <a:prstGeom prst="rect">
            <a:avLst/>
          </a:prstGeom>
          <a:noFill/>
        </p:spPr>
      </p:pic>
      <p:pic>
        <p:nvPicPr>
          <p:cNvPr id="27"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1900262" y="4005285"/>
            <a:ext cx="681292" cy="941107"/>
          </a:xfrm>
          <a:prstGeom prst="rect">
            <a:avLst/>
          </a:prstGeom>
          <a:noFill/>
        </p:spPr>
      </p:pic>
      <p:cxnSp>
        <p:nvCxnSpPr>
          <p:cNvPr id="28" name="직선 연결선 27"/>
          <p:cNvCxnSpPr>
            <a:stCxn id="27" idx="3"/>
            <a:endCxn id="20" idx="1"/>
          </p:cNvCxnSpPr>
          <p:nvPr/>
        </p:nvCxnSpPr>
        <p:spPr>
          <a:xfrm>
            <a:off x="2581554" y="4475839"/>
            <a:ext cx="74516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29" name="직선 연결선 28"/>
          <p:cNvCxnSpPr>
            <a:stCxn id="21" idx="3"/>
            <a:endCxn id="26" idx="1"/>
          </p:cNvCxnSpPr>
          <p:nvPr/>
        </p:nvCxnSpPr>
        <p:spPr>
          <a:xfrm>
            <a:off x="7079556" y="4475839"/>
            <a:ext cx="78327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30" name="직선 연결선 29"/>
          <p:cNvCxnSpPr/>
          <p:nvPr/>
        </p:nvCxnSpPr>
        <p:spPr>
          <a:xfrm>
            <a:off x="6133199" y="3128959"/>
            <a:ext cx="405441" cy="1026543"/>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1827382" y="4869099"/>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host3</a:t>
            </a:r>
            <a:endParaRPr lang="ko-KR" altLang="en-US" dirty="0">
              <a:latin typeface="Arial" panose="020B0604020202020204" pitchFamily="34" charset="0"/>
              <a:cs typeface="Arial" panose="020B0604020202020204" pitchFamily="34" charset="0"/>
            </a:endParaRPr>
          </a:p>
        </p:txBody>
      </p:sp>
      <p:sp>
        <p:nvSpPr>
          <p:cNvPr id="32" name="TextBox 31"/>
          <p:cNvSpPr txBox="1"/>
          <p:nvPr/>
        </p:nvSpPr>
        <p:spPr>
          <a:xfrm>
            <a:off x="1170950" y="5159839"/>
            <a:ext cx="2074607"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10.1.1.13</a:t>
            </a:r>
          </a:p>
          <a:p>
            <a:pPr algn="ctr"/>
            <a:r>
              <a:rPr lang="en-US" altLang="ko-KR" sz="1400" dirty="0" smtClean="0">
                <a:latin typeface="Arial" panose="020B0604020202020204" pitchFamily="34" charset="0"/>
                <a:cs typeface="Arial" panose="020B0604020202020204" pitchFamily="34" charset="0"/>
              </a:rPr>
              <a:t>MAC:00:50:56:86:16:99</a:t>
            </a:r>
            <a:endParaRPr lang="ko-KR" altLang="en-US" sz="1400" dirty="0">
              <a:latin typeface="Arial" panose="020B0604020202020204" pitchFamily="34" charset="0"/>
              <a:cs typeface="Arial" panose="020B0604020202020204" pitchFamily="34" charset="0"/>
            </a:endParaRPr>
          </a:p>
        </p:txBody>
      </p:sp>
      <p:sp>
        <p:nvSpPr>
          <p:cNvPr id="33" name="TextBox 32"/>
          <p:cNvSpPr txBox="1"/>
          <p:nvPr/>
        </p:nvSpPr>
        <p:spPr>
          <a:xfrm>
            <a:off x="7770759" y="4873356"/>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host4</a:t>
            </a:r>
            <a:endParaRPr lang="ko-KR" altLang="en-US" dirty="0">
              <a:latin typeface="Arial" panose="020B0604020202020204" pitchFamily="34" charset="0"/>
              <a:cs typeface="Arial" panose="020B0604020202020204" pitchFamily="34" charset="0"/>
            </a:endParaRPr>
          </a:p>
        </p:txBody>
      </p:sp>
      <p:sp>
        <p:nvSpPr>
          <p:cNvPr id="34" name="TextBox 33"/>
          <p:cNvSpPr txBox="1"/>
          <p:nvPr/>
        </p:nvSpPr>
        <p:spPr>
          <a:xfrm>
            <a:off x="7114327" y="5164096"/>
            <a:ext cx="2074607"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10.1.1.14</a:t>
            </a:r>
          </a:p>
          <a:p>
            <a:pPr algn="ctr"/>
            <a:r>
              <a:rPr lang="en-US" altLang="ko-KR" sz="1400" dirty="0" smtClean="0">
                <a:latin typeface="Arial" panose="020B0604020202020204" pitchFamily="34" charset="0"/>
                <a:cs typeface="Arial" panose="020B0604020202020204" pitchFamily="34" charset="0"/>
              </a:rPr>
              <a:t>MAC:00:50:56:86:18:78</a:t>
            </a:r>
            <a:endParaRPr lang="ko-KR" altLang="en-US" sz="1400" dirty="0">
              <a:latin typeface="Arial" panose="020B0604020202020204" pitchFamily="34" charset="0"/>
              <a:cs typeface="Arial" panose="020B0604020202020204" pitchFamily="34" charset="0"/>
            </a:endParaRPr>
          </a:p>
        </p:txBody>
      </p:sp>
      <p:sp>
        <p:nvSpPr>
          <p:cNvPr id="35" name="TextBox 34"/>
          <p:cNvSpPr txBox="1"/>
          <p:nvPr/>
        </p:nvSpPr>
        <p:spPr>
          <a:xfrm>
            <a:off x="1900262" y="5886176"/>
            <a:ext cx="5577168" cy="646331"/>
          </a:xfrm>
          <a:prstGeom prst="rect">
            <a:avLst/>
          </a:prstGeom>
          <a:solidFill>
            <a:schemeClr val="tx1"/>
          </a:solidFill>
        </p:spPr>
        <p:txBody>
          <a:bodyPr wrap="none" rtlCol="0">
            <a:spAutoFit/>
          </a:bodyPr>
          <a:lstStyle/>
          <a:p>
            <a:r>
              <a:rPr lang="en-US" altLang="ko-KR" sz="1200" dirty="0" smtClean="0">
                <a:solidFill>
                  <a:schemeClr val="bg1"/>
                </a:solidFill>
                <a:latin typeface="Monaco" panose="00000400000000000000" pitchFamily="2" charset="0"/>
              </a:rPr>
              <a:t>Internet Address         Physical Address          Type</a:t>
            </a:r>
          </a:p>
          <a:p>
            <a:r>
              <a:rPr lang="en-US" altLang="ko-KR" sz="1200" dirty="0" smtClean="0">
                <a:solidFill>
                  <a:schemeClr val="bg1"/>
                </a:solidFill>
                <a:latin typeface="Monaco" panose="00000400000000000000" pitchFamily="2" charset="0"/>
              </a:rPr>
              <a:t>10.1.1.254               00-00-0C-E7-58-CD         Dynamic</a:t>
            </a:r>
          </a:p>
          <a:p>
            <a:endParaRPr lang="en-US" altLang="ko-KR" sz="1200" dirty="0" smtClean="0">
              <a:solidFill>
                <a:schemeClr val="bg1"/>
              </a:solidFill>
              <a:latin typeface="Monaco" panose="00000400000000000000" pitchFamily="2" charset="0"/>
            </a:endParaRPr>
          </a:p>
        </p:txBody>
      </p:sp>
      <p:sp>
        <p:nvSpPr>
          <p:cNvPr id="36" name="TextBox 35"/>
          <p:cNvSpPr txBox="1"/>
          <p:nvPr/>
        </p:nvSpPr>
        <p:spPr>
          <a:xfrm>
            <a:off x="3016455" y="5555411"/>
            <a:ext cx="2684004" cy="338554"/>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ARP Cache Table of Host2</a:t>
            </a:r>
            <a:endParaRPr lang="ko-KR" altLang="en-US" sz="1600" dirty="0">
              <a:latin typeface="Arial" panose="020B0604020202020204" pitchFamily="34" charset="0"/>
              <a:cs typeface="Arial" panose="020B0604020202020204" pitchFamily="34" charset="0"/>
            </a:endParaRPr>
          </a:p>
        </p:txBody>
      </p:sp>
      <p:cxnSp>
        <p:nvCxnSpPr>
          <p:cNvPr id="37" name="직선 화살표 연결선 36"/>
          <p:cNvCxnSpPr/>
          <p:nvPr/>
        </p:nvCxnSpPr>
        <p:spPr>
          <a:xfrm>
            <a:off x="1474081" y="2664419"/>
            <a:ext cx="1490373" cy="0"/>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p:nvPr/>
        </p:nvCxnSpPr>
        <p:spPr>
          <a:xfrm>
            <a:off x="3185999" y="2664419"/>
            <a:ext cx="2632910" cy="0"/>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p:nvPr/>
        </p:nvCxnSpPr>
        <p:spPr>
          <a:xfrm>
            <a:off x="6066319" y="2664419"/>
            <a:ext cx="2025149" cy="0"/>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0" name="직선 연결선 39"/>
          <p:cNvCxnSpPr/>
          <p:nvPr/>
        </p:nvCxnSpPr>
        <p:spPr>
          <a:xfrm>
            <a:off x="3310695" y="3021326"/>
            <a:ext cx="494970" cy="1253222"/>
          </a:xfrm>
          <a:prstGeom prst="line">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1" name="직선 연결선 40"/>
          <p:cNvCxnSpPr/>
          <p:nvPr/>
        </p:nvCxnSpPr>
        <p:spPr>
          <a:xfrm>
            <a:off x="6196469" y="3061923"/>
            <a:ext cx="494970" cy="1253222"/>
          </a:xfrm>
          <a:prstGeom prst="line">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2" name="직선 화살표 연결선 41"/>
          <p:cNvCxnSpPr/>
          <p:nvPr/>
        </p:nvCxnSpPr>
        <p:spPr>
          <a:xfrm>
            <a:off x="6758222" y="4377491"/>
            <a:ext cx="1393408" cy="0"/>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3" name="직선 화살표 연결선 42"/>
          <p:cNvCxnSpPr/>
          <p:nvPr/>
        </p:nvCxnSpPr>
        <p:spPr>
          <a:xfrm>
            <a:off x="2410602" y="4376946"/>
            <a:ext cx="1133241" cy="0"/>
          </a:xfrm>
          <a:prstGeom prst="straightConnector1">
            <a:avLst/>
          </a:prstGeom>
          <a:ln w="25400">
            <a:solidFill>
              <a:schemeClr val="tx2"/>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48" name="직사각형 47"/>
          <p:cNvSpPr/>
          <p:nvPr/>
        </p:nvSpPr>
        <p:spPr>
          <a:xfrm>
            <a:off x="1393267" y="2352719"/>
            <a:ext cx="1316551" cy="242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ARP Request</a:t>
            </a:r>
            <a:endParaRPr lang="ko-KR" altLang="en-US" sz="1400" dirty="0">
              <a:latin typeface="Arial" panose="020B0604020202020204" pitchFamily="34" charset="0"/>
              <a:cs typeface="Arial" panose="020B0604020202020204" pitchFamily="34" charset="0"/>
            </a:endParaRPr>
          </a:p>
        </p:txBody>
      </p:sp>
      <p:pic>
        <p:nvPicPr>
          <p:cNvPr id="52" name="Picture 8" descr="ICON_Server_flat_Q408.png"/>
          <p:cNvPicPr>
            <a:picLocks noChangeAspect="1"/>
          </p:cNvPicPr>
          <p:nvPr/>
        </p:nvPicPr>
        <p:blipFill>
          <a:blip r:embed="rId4"/>
          <a:srcRect/>
          <a:stretch>
            <a:fillRect/>
          </a:stretch>
        </p:blipFill>
        <p:spPr bwMode="auto">
          <a:xfrm>
            <a:off x="3623578" y="1011989"/>
            <a:ext cx="1905000" cy="484187"/>
          </a:xfrm>
          <a:prstGeom prst="rect">
            <a:avLst/>
          </a:prstGeom>
          <a:noFill/>
          <a:ln w="9525">
            <a:noFill/>
            <a:miter lim="800000"/>
            <a:headEnd/>
            <a:tailEnd/>
          </a:ln>
        </p:spPr>
      </p:pic>
      <p:cxnSp>
        <p:nvCxnSpPr>
          <p:cNvPr id="54" name="직선 연결선 53"/>
          <p:cNvCxnSpPr>
            <a:stCxn id="52" idx="2"/>
            <a:endCxn id="4" idx="0"/>
          </p:cNvCxnSpPr>
          <p:nvPr/>
        </p:nvCxnSpPr>
        <p:spPr>
          <a:xfrm flipH="1">
            <a:off x="3103927" y="1496176"/>
            <a:ext cx="1472151" cy="102052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5" name="직선 연결선 54"/>
          <p:cNvCxnSpPr>
            <a:stCxn id="52" idx="2"/>
          </p:cNvCxnSpPr>
          <p:nvPr/>
        </p:nvCxnSpPr>
        <p:spPr>
          <a:xfrm>
            <a:off x="4576078" y="1496176"/>
            <a:ext cx="1405272" cy="102052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8" name="직선 연결선 57"/>
          <p:cNvCxnSpPr>
            <a:stCxn id="52" idx="2"/>
          </p:cNvCxnSpPr>
          <p:nvPr/>
        </p:nvCxnSpPr>
        <p:spPr>
          <a:xfrm flipH="1">
            <a:off x="3674378" y="1496176"/>
            <a:ext cx="901700" cy="268154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1" name="직선 연결선 60"/>
          <p:cNvCxnSpPr>
            <a:stCxn id="52" idx="2"/>
          </p:cNvCxnSpPr>
          <p:nvPr/>
        </p:nvCxnSpPr>
        <p:spPr>
          <a:xfrm>
            <a:off x="4576078" y="1496176"/>
            <a:ext cx="1975724" cy="267315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4" name="직선 화살표 연결선 63"/>
          <p:cNvCxnSpPr/>
          <p:nvPr/>
        </p:nvCxnSpPr>
        <p:spPr>
          <a:xfrm flipV="1">
            <a:off x="3179618" y="1496291"/>
            <a:ext cx="1485900" cy="1039092"/>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sp>
        <p:nvSpPr>
          <p:cNvPr id="73" name="직사각형 72"/>
          <p:cNvSpPr/>
          <p:nvPr/>
        </p:nvSpPr>
        <p:spPr>
          <a:xfrm rot="19583124">
            <a:off x="2935726" y="1804963"/>
            <a:ext cx="943384" cy="263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In</a:t>
            </a:r>
            <a:endParaRPr lang="ko-KR" altLang="en-US" sz="1400" dirty="0">
              <a:latin typeface="Arial" panose="020B0604020202020204" pitchFamily="34" charset="0"/>
              <a:cs typeface="Arial" panose="020B0604020202020204" pitchFamily="34" charset="0"/>
            </a:endParaRPr>
          </a:p>
        </p:txBody>
      </p:sp>
      <p:sp>
        <p:nvSpPr>
          <p:cNvPr id="75" name="TextBox 74"/>
          <p:cNvSpPr txBox="1"/>
          <p:nvPr/>
        </p:nvSpPr>
        <p:spPr>
          <a:xfrm>
            <a:off x="5528578" y="1074344"/>
            <a:ext cx="3563796" cy="338554"/>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If controller has no host1 information</a:t>
            </a:r>
            <a:endParaRPr lang="ko-KR" altLang="en-US" sz="1600" dirty="0">
              <a:latin typeface="Arial" panose="020B0604020202020204" pitchFamily="34" charset="0"/>
              <a:cs typeface="Arial" panose="020B0604020202020204" pitchFamily="34" charset="0"/>
            </a:endParaRPr>
          </a:p>
        </p:txBody>
      </p:sp>
      <p:sp>
        <p:nvSpPr>
          <p:cNvPr id="76" name="직사각형 75"/>
          <p:cNvSpPr/>
          <p:nvPr/>
        </p:nvSpPr>
        <p:spPr>
          <a:xfrm rot="19583124">
            <a:off x="2762448" y="1835710"/>
            <a:ext cx="1186066" cy="263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Out</a:t>
            </a:r>
            <a:endParaRPr lang="ko-KR" altLang="en-US" sz="1400" dirty="0">
              <a:latin typeface="Arial" panose="020B0604020202020204" pitchFamily="34" charset="0"/>
              <a:cs typeface="Arial" panose="020B0604020202020204" pitchFamily="34" charset="0"/>
            </a:endParaRPr>
          </a:p>
        </p:txBody>
      </p:sp>
      <p:cxnSp>
        <p:nvCxnSpPr>
          <p:cNvPr id="77" name="직선 화살표 연결선 76"/>
          <p:cNvCxnSpPr/>
          <p:nvPr/>
        </p:nvCxnSpPr>
        <p:spPr>
          <a:xfrm flipV="1">
            <a:off x="3175658" y="1492201"/>
            <a:ext cx="1485900" cy="1039092"/>
          </a:xfrm>
          <a:prstGeom prst="straightConnector1">
            <a:avLst/>
          </a:prstGeom>
          <a:ln w="25400">
            <a:solidFill>
              <a:schemeClr val="tx2"/>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78" name="직선 연결선 77"/>
          <p:cNvCxnSpPr/>
          <p:nvPr/>
        </p:nvCxnSpPr>
        <p:spPr>
          <a:xfrm flipH="1">
            <a:off x="3764265" y="1513177"/>
            <a:ext cx="901700" cy="2681541"/>
          </a:xfrm>
          <a:prstGeom prst="line">
            <a:avLst/>
          </a:prstGeom>
          <a:ln w="19050">
            <a:solidFill>
              <a:schemeClr val="tx2"/>
            </a:solidFill>
            <a:prstDash val="solid"/>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79" name="직사각형 78"/>
          <p:cNvSpPr/>
          <p:nvPr/>
        </p:nvSpPr>
        <p:spPr>
          <a:xfrm>
            <a:off x="3683653" y="3378729"/>
            <a:ext cx="1288359" cy="278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In/Out</a:t>
            </a:r>
            <a:endParaRPr lang="ko-KR" altLang="en-US" sz="1400" dirty="0">
              <a:latin typeface="Arial" panose="020B0604020202020204" pitchFamily="34" charset="0"/>
              <a:cs typeface="Arial" panose="020B0604020202020204" pitchFamily="34" charset="0"/>
            </a:endParaRPr>
          </a:p>
        </p:txBody>
      </p:sp>
      <p:cxnSp>
        <p:nvCxnSpPr>
          <p:cNvPr id="80" name="직선 연결선 79"/>
          <p:cNvCxnSpPr/>
          <p:nvPr/>
        </p:nvCxnSpPr>
        <p:spPr>
          <a:xfrm>
            <a:off x="4698502" y="1482981"/>
            <a:ext cx="1405272" cy="1020521"/>
          </a:xfrm>
          <a:prstGeom prst="line">
            <a:avLst/>
          </a:prstGeom>
          <a:ln w="19050">
            <a:solidFill>
              <a:schemeClr val="tx2"/>
            </a:solidFill>
            <a:prstDash val="solid"/>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81" name="직사각형 80"/>
          <p:cNvSpPr/>
          <p:nvPr/>
        </p:nvSpPr>
        <p:spPr>
          <a:xfrm>
            <a:off x="5369707" y="1732409"/>
            <a:ext cx="1288359" cy="278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In/Out</a:t>
            </a:r>
            <a:endParaRPr lang="ko-KR" altLang="en-US" sz="1400" dirty="0">
              <a:latin typeface="Arial" panose="020B0604020202020204" pitchFamily="34" charset="0"/>
              <a:cs typeface="Arial" panose="020B0604020202020204" pitchFamily="34" charset="0"/>
            </a:endParaRPr>
          </a:p>
        </p:txBody>
      </p:sp>
      <p:cxnSp>
        <p:nvCxnSpPr>
          <p:cNvPr id="82" name="직선 연결선 81"/>
          <p:cNvCxnSpPr/>
          <p:nvPr/>
        </p:nvCxnSpPr>
        <p:spPr>
          <a:xfrm>
            <a:off x="4478076" y="1503350"/>
            <a:ext cx="1975724" cy="2673152"/>
          </a:xfrm>
          <a:prstGeom prst="line">
            <a:avLst/>
          </a:prstGeom>
          <a:ln w="19050">
            <a:solidFill>
              <a:schemeClr val="tx2"/>
            </a:solidFill>
            <a:prstDash val="solid"/>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83" name="직사각형 82"/>
          <p:cNvSpPr/>
          <p:nvPr/>
        </p:nvSpPr>
        <p:spPr>
          <a:xfrm>
            <a:off x="4961806" y="3807081"/>
            <a:ext cx="1288359" cy="278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In/Out</a:t>
            </a:r>
            <a:endParaRPr lang="ko-KR"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06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3"/>
                                        </p:tgtEl>
                                      </p:cBhvr>
                                    </p:animEffect>
                                    <p:set>
                                      <p:cBhvr>
                                        <p:cTn id="33" dur="1" fill="hold">
                                          <p:stCondLst>
                                            <p:cond delay="499"/>
                                          </p:stCondLst>
                                        </p:cTn>
                                        <p:tgtEl>
                                          <p:spTgt spid="7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64"/>
                                        </p:tgtEl>
                                      </p:cBhvr>
                                    </p:animEffect>
                                    <p:set>
                                      <p:cBhvr>
                                        <p:cTn id="36" dur="1" fill="hold">
                                          <p:stCondLst>
                                            <p:cond delay="499"/>
                                          </p:stCondLst>
                                        </p:cTn>
                                        <p:tgtEl>
                                          <p:spTgt spid="6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xit" presetSubtype="0" fill="hold" nodeType="withEffect">
                                  <p:stCondLst>
                                    <p:cond delay="0"/>
                                  </p:stCondLst>
                                  <p:childTnLst>
                                    <p:animEffect transition="out" filter="fade">
                                      <p:cBhvr>
                                        <p:cTn id="52" dur="500"/>
                                        <p:tgtEl>
                                          <p:spTgt spid="77"/>
                                        </p:tgtEl>
                                      </p:cBhvr>
                                    </p:animEffect>
                                    <p:set>
                                      <p:cBhvr>
                                        <p:cTn id="53" dur="1" fill="hold">
                                          <p:stCondLst>
                                            <p:cond delay="499"/>
                                          </p:stCondLst>
                                        </p:cTn>
                                        <p:tgtEl>
                                          <p:spTgt spid="7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76"/>
                                        </p:tgtEl>
                                      </p:cBhvr>
                                    </p:animEffect>
                                    <p:set>
                                      <p:cBhvr>
                                        <p:cTn id="56" dur="1" fill="hold">
                                          <p:stCondLst>
                                            <p:cond delay="499"/>
                                          </p:stCondLst>
                                        </p:cTn>
                                        <p:tgtEl>
                                          <p:spTgt spid="7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fade">
                                      <p:cBhvr>
                                        <p:cTn id="61" dur="500"/>
                                        <p:tgtEl>
                                          <p:spTgt spid="79"/>
                                        </p:tgtEl>
                                      </p:cBhvr>
                                    </p:animEffect>
                                  </p:childTnLst>
                                </p:cTn>
                              </p:par>
                              <p:par>
                                <p:cTn id="62" presetID="10" presetClass="entr" presetSubtype="0"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1"/>
                                        </p:tgtEl>
                                        <p:attrNameLst>
                                          <p:attrName>style.visibility</p:attrName>
                                        </p:attrNameLst>
                                      </p:cBhvr>
                                      <p:to>
                                        <p:strVal val="visible"/>
                                      </p:to>
                                    </p:set>
                                    <p:animEffect transition="in" filter="fade">
                                      <p:cBhvr>
                                        <p:cTn id="74" dur="500"/>
                                        <p:tgtEl>
                                          <p:spTgt spid="81"/>
                                        </p:tgtEl>
                                      </p:cBhvr>
                                    </p:animEffect>
                                  </p:childTnLst>
                                </p:cTn>
                              </p:par>
                              <p:par>
                                <p:cTn id="75" presetID="10" presetClass="entr" presetSubtype="0" fill="hold" nodeType="with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fade">
                                      <p:cBhvr>
                                        <p:cTn id="77" dur="500"/>
                                        <p:tgtEl>
                                          <p:spTgt spid="8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par>
                                <p:cTn id="83" presetID="10" presetClass="entr" presetSubtype="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83"/>
                                        </p:tgtEl>
                                        <p:attrNameLst>
                                          <p:attrName>style.visibility</p:attrName>
                                        </p:attrNameLst>
                                      </p:cBhvr>
                                      <p:to>
                                        <p:strVal val="visible"/>
                                      </p:to>
                                    </p:set>
                                    <p:animEffect transition="in" filter="fade">
                                      <p:cBhvr>
                                        <p:cTn id="90" dur="500"/>
                                        <p:tgtEl>
                                          <p:spTgt spid="83"/>
                                        </p:tgtEl>
                                      </p:cBhvr>
                                    </p:animEffect>
                                  </p:childTnLst>
                                </p:cTn>
                              </p:par>
                              <p:par>
                                <p:cTn id="91" presetID="10" presetClass="entr" presetSubtype="0" fill="hold" nodeType="withEffect">
                                  <p:stCondLst>
                                    <p:cond delay="0"/>
                                  </p:stCondLst>
                                  <p:childTnLst>
                                    <p:set>
                                      <p:cBhvr>
                                        <p:cTn id="92" dur="1" fill="hold">
                                          <p:stCondLst>
                                            <p:cond delay="0"/>
                                          </p:stCondLst>
                                        </p:cTn>
                                        <p:tgtEl>
                                          <p:spTgt spid="82"/>
                                        </p:tgtEl>
                                        <p:attrNameLst>
                                          <p:attrName>style.visibility</p:attrName>
                                        </p:attrNameLst>
                                      </p:cBhvr>
                                      <p:to>
                                        <p:strVal val="visible"/>
                                      </p:to>
                                    </p:set>
                                    <p:animEffect transition="in" filter="fade">
                                      <p:cBhvr>
                                        <p:cTn id="93" dur="500"/>
                                        <p:tgtEl>
                                          <p:spTgt spid="8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8" grpId="0" animBg="1"/>
      <p:bldP spid="73" grpId="0" animBg="1"/>
      <p:bldP spid="73" grpId="1" animBg="1"/>
      <p:bldP spid="76" grpId="0" animBg="1"/>
      <p:bldP spid="76" grpId="1" animBg="1"/>
      <p:bldP spid="79" grpId="0" animBg="1"/>
      <p:bldP spid="81" grpId="0" animBg="1"/>
      <p:bldP spid="8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Communication in </a:t>
            </a:r>
            <a:r>
              <a:rPr lang="en-US" altLang="ko-KR" dirty="0" err="1" smtClean="0"/>
              <a:t>OpenFlow</a:t>
            </a:r>
            <a:endParaRPr lang="ko-KR" altLang="en-US" dirty="0"/>
          </a:p>
        </p:txBody>
      </p:sp>
      <p:pic>
        <p:nvPicPr>
          <p:cNvPr id="4" name="Picture 5" descr="ICON_NetworkSwitch_Q308"/>
          <p:cNvPicPr>
            <a:picLocks noChangeAspect="1" noChangeArrowheads="1"/>
          </p:cNvPicPr>
          <p:nvPr/>
        </p:nvPicPr>
        <p:blipFill>
          <a:blip r:embed="rId2"/>
          <a:srcRect/>
          <a:stretch>
            <a:fillRect/>
          </a:stretch>
        </p:blipFill>
        <p:spPr bwMode="auto">
          <a:xfrm>
            <a:off x="2743717" y="2507076"/>
            <a:ext cx="884564" cy="630778"/>
          </a:xfrm>
          <a:prstGeom prst="rect">
            <a:avLst/>
          </a:prstGeom>
          <a:noFill/>
          <a:ln w="9525">
            <a:noFill/>
            <a:miter lim="800000"/>
            <a:headEnd/>
            <a:tailEnd/>
          </a:ln>
        </p:spPr>
      </p:pic>
      <p:pic>
        <p:nvPicPr>
          <p:cNvPr id="5"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891977" y="2351912"/>
            <a:ext cx="681292" cy="941107"/>
          </a:xfrm>
          <a:prstGeom prst="rect">
            <a:avLst/>
          </a:prstGeom>
          <a:noFill/>
        </p:spPr>
      </p:pic>
      <p:pic>
        <p:nvPicPr>
          <p:cNvPr id="6"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859560" y="2349330"/>
            <a:ext cx="681292" cy="941107"/>
          </a:xfrm>
          <a:prstGeom prst="rect">
            <a:avLst/>
          </a:prstGeom>
          <a:noFill/>
        </p:spPr>
      </p:pic>
      <p:pic>
        <p:nvPicPr>
          <p:cNvPr id="7" name="Picture 5" descr="ICON_NetworkSwitch_Q308"/>
          <p:cNvPicPr>
            <a:picLocks noChangeAspect="1" noChangeArrowheads="1"/>
          </p:cNvPicPr>
          <p:nvPr/>
        </p:nvPicPr>
        <p:blipFill>
          <a:blip r:embed="rId2"/>
          <a:srcRect/>
          <a:stretch>
            <a:fillRect/>
          </a:stretch>
        </p:blipFill>
        <p:spPr bwMode="auto">
          <a:xfrm>
            <a:off x="5624037" y="2507076"/>
            <a:ext cx="884564" cy="630778"/>
          </a:xfrm>
          <a:prstGeom prst="rect">
            <a:avLst/>
          </a:prstGeom>
          <a:noFill/>
          <a:ln w="9525">
            <a:noFill/>
            <a:miter lim="800000"/>
            <a:headEnd/>
            <a:tailEnd/>
          </a:ln>
        </p:spPr>
      </p:pic>
      <p:cxnSp>
        <p:nvCxnSpPr>
          <p:cNvPr id="8" name="직선 연결선 7"/>
          <p:cNvCxnSpPr>
            <a:stCxn id="5" idx="3"/>
            <a:endCxn id="4" idx="1"/>
          </p:cNvCxnSpPr>
          <p:nvPr/>
        </p:nvCxnSpPr>
        <p:spPr>
          <a:xfrm flipV="1">
            <a:off x="1573269" y="2822465"/>
            <a:ext cx="1170448" cy="1"/>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9" name="직선 연결선 8"/>
          <p:cNvCxnSpPr>
            <a:stCxn id="4" idx="3"/>
            <a:endCxn id="7" idx="1"/>
          </p:cNvCxnSpPr>
          <p:nvPr/>
        </p:nvCxnSpPr>
        <p:spPr>
          <a:xfrm>
            <a:off x="3628281" y="2822465"/>
            <a:ext cx="199575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10" name="직선 연결선 9"/>
          <p:cNvCxnSpPr>
            <a:stCxn id="7" idx="3"/>
            <a:endCxn id="6" idx="1"/>
          </p:cNvCxnSpPr>
          <p:nvPr/>
        </p:nvCxnSpPr>
        <p:spPr>
          <a:xfrm flipV="1">
            <a:off x="6508601" y="2819884"/>
            <a:ext cx="1350959" cy="2581"/>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851749" y="3186168"/>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host2</a:t>
            </a:r>
            <a:endParaRPr lang="ko-KR" altLang="en-US" dirty="0">
              <a:latin typeface="Arial" panose="020B0604020202020204" pitchFamily="34" charset="0"/>
              <a:cs typeface="Arial" panose="020B0604020202020204" pitchFamily="34" charset="0"/>
            </a:endParaRPr>
          </a:p>
        </p:txBody>
      </p:sp>
      <p:sp>
        <p:nvSpPr>
          <p:cNvPr id="12" name="TextBox 11"/>
          <p:cNvSpPr txBox="1"/>
          <p:nvPr/>
        </p:nvSpPr>
        <p:spPr>
          <a:xfrm>
            <a:off x="7819332" y="3186168"/>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host1</a:t>
            </a:r>
            <a:endParaRPr lang="ko-KR" altLang="en-US" dirty="0">
              <a:latin typeface="Arial" panose="020B0604020202020204" pitchFamily="34" charset="0"/>
              <a:cs typeface="Arial" panose="020B0604020202020204" pitchFamily="34" charset="0"/>
            </a:endParaRPr>
          </a:p>
        </p:txBody>
      </p:sp>
      <p:sp>
        <p:nvSpPr>
          <p:cNvPr id="13" name="TextBox 12"/>
          <p:cNvSpPr txBox="1"/>
          <p:nvPr/>
        </p:nvSpPr>
        <p:spPr>
          <a:xfrm>
            <a:off x="2487401" y="318616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switch1</a:t>
            </a:r>
            <a:endParaRPr lang="ko-KR" altLang="en-US" dirty="0">
              <a:latin typeface="Arial" panose="020B0604020202020204" pitchFamily="34" charset="0"/>
              <a:cs typeface="Arial" panose="020B0604020202020204" pitchFamily="34" charset="0"/>
            </a:endParaRPr>
          </a:p>
        </p:txBody>
      </p:sp>
      <p:sp>
        <p:nvSpPr>
          <p:cNvPr id="14" name="TextBox 13"/>
          <p:cNvSpPr txBox="1"/>
          <p:nvPr/>
        </p:nvSpPr>
        <p:spPr>
          <a:xfrm>
            <a:off x="5240158" y="318616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switch2</a:t>
            </a:r>
            <a:endParaRPr lang="ko-KR" altLang="en-US" dirty="0">
              <a:latin typeface="Arial" panose="020B0604020202020204" pitchFamily="34" charset="0"/>
              <a:cs typeface="Arial" panose="020B0604020202020204" pitchFamily="34" charset="0"/>
            </a:endParaRPr>
          </a:p>
        </p:txBody>
      </p:sp>
      <p:sp>
        <p:nvSpPr>
          <p:cNvPr id="15" name="TextBox 14"/>
          <p:cNvSpPr txBox="1"/>
          <p:nvPr/>
        </p:nvSpPr>
        <p:spPr>
          <a:xfrm>
            <a:off x="396495" y="2008678"/>
            <a:ext cx="1672253" cy="276999"/>
          </a:xfrm>
          <a:prstGeom prst="rect">
            <a:avLst/>
          </a:prstGeom>
          <a:solidFill>
            <a:schemeClr val="tx1"/>
          </a:solidFill>
        </p:spPr>
        <p:txBody>
          <a:bodyPr wrap="none" rtlCol="0">
            <a:spAutoFit/>
          </a:bodyPr>
          <a:lstStyle/>
          <a:p>
            <a:r>
              <a:rPr lang="en-US" altLang="ko-KR" sz="1200" dirty="0" smtClean="0">
                <a:solidFill>
                  <a:schemeClr val="bg1"/>
                </a:solidFill>
                <a:latin typeface="Monaco" panose="00000400000000000000" pitchFamily="2" charset="0"/>
              </a:rPr>
              <a:t>$ ping 10.1.1.11</a:t>
            </a:r>
            <a:endParaRPr lang="ko-KR" altLang="en-US" sz="1200" dirty="0">
              <a:solidFill>
                <a:schemeClr val="bg1"/>
              </a:solidFill>
              <a:latin typeface="Monaco" panose="00000400000000000000" pitchFamily="2" charset="0"/>
            </a:endParaRPr>
          </a:p>
        </p:txBody>
      </p:sp>
      <p:sp>
        <p:nvSpPr>
          <p:cNvPr id="16" name="TextBox 15"/>
          <p:cNvSpPr txBox="1"/>
          <p:nvPr/>
        </p:nvSpPr>
        <p:spPr>
          <a:xfrm>
            <a:off x="180089" y="3476908"/>
            <a:ext cx="2105063"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10.1.1.12</a:t>
            </a:r>
          </a:p>
          <a:p>
            <a:pPr algn="ctr"/>
            <a:r>
              <a:rPr lang="en-US" altLang="ko-KR" sz="1400" dirty="0" smtClean="0">
                <a:latin typeface="Arial" panose="020B0604020202020204" pitchFamily="34" charset="0"/>
                <a:cs typeface="Arial" panose="020B0604020202020204" pitchFamily="34" charset="0"/>
              </a:rPr>
              <a:t>MAC:00:50:56:86:16:C8</a:t>
            </a:r>
            <a:endParaRPr lang="ko-KR" altLang="en-US" sz="1400" dirty="0">
              <a:latin typeface="Arial" panose="020B0604020202020204" pitchFamily="34" charset="0"/>
              <a:cs typeface="Arial" panose="020B0604020202020204" pitchFamily="34" charset="0"/>
            </a:endParaRPr>
          </a:p>
        </p:txBody>
      </p:sp>
      <p:sp>
        <p:nvSpPr>
          <p:cNvPr id="17" name="TextBox 16"/>
          <p:cNvSpPr txBox="1"/>
          <p:nvPr/>
        </p:nvSpPr>
        <p:spPr>
          <a:xfrm>
            <a:off x="7022906" y="3471878"/>
            <a:ext cx="2137125"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10.1.1.11</a:t>
            </a:r>
          </a:p>
          <a:p>
            <a:pPr algn="ctr"/>
            <a:r>
              <a:rPr lang="en-US" altLang="ko-KR" sz="1400" dirty="0" smtClean="0">
                <a:latin typeface="Arial" panose="020B0604020202020204" pitchFamily="34" charset="0"/>
                <a:cs typeface="Arial" panose="020B0604020202020204" pitchFamily="34" charset="0"/>
              </a:rPr>
              <a:t>MAC:00:50:56:86:0A:AE</a:t>
            </a:r>
            <a:endParaRPr lang="ko-KR" altLang="en-US" sz="1400" dirty="0">
              <a:latin typeface="Arial" panose="020B0604020202020204" pitchFamily="34" charset="0"/>
              <a:cs typeface="Arial" panose="020B0604020202020204" pitchFamily="34" charset="0"/>
            </a:endParaRPr>
          </a:p>
        </p:txBody>
      </p:sp>
      <p:pic>
        <p:nvPicPr>
          <p:cNvPr id="20" name="Picture 5" descr="ICON_NetworkSwitch_Q308"/>
          <p:cNvPicPr>
            <a:picLocks noChangeAspect="1" noChangeArrowheads="1"/>
          </p:cNvPicPr>
          <p:nvPr/>
        </p:nvPicPr>
        <p:blipFill>
          <a:blip r:embed="rId2"/>
          <a:srcRect/>
          <a:stretch>
            <a:fillRect/>
          </a:stretch>
        </p:blipFill>
        <p:spPr bwMode="auto">
          <a:xfrm>
            <a:off x="3326720" y="4160450"/>
            <a:ext cx="884564" cy="630778"/>
          </a:xfrm>
          <a:prstGeom prst="rect">
            <a:avLst/>
          </a:prstGeom>
          <a:noFill/>
          <a:ln w="9525">
            <a:noFill/>
            <a:miter lim="800000"/>
            <a:headEnd/>
            <a:tailEnd/>
          </a:ln>
        </p:spPr>
      </p:pic>
      <p:pic>
        <p:nvPicPr>
          <p:cNvPr id="21" name="Picture 5" descr="ICON_NetworkSwitch_Q308"/>
          <p:cNvPicPr>
            <a:picLocks noChangeAspect="1" noChangeArrowheads="1"/>
          </p:cNvPicPr>
          <p:nvPr/>
        </p:nvPicPr>
        <p:blipFill>
          <a:blip r:embed="rId2"/>
          <a:srcRect/>
          <a:stretch>
            <a:fillRect/>
          </a:stretch>
        </p:blipFill>
        <p:spPr bwMode="auto">
          <a:xfrm>
            <a:off x="6194992" y="4160450"/>
            <a:ext cx="884564" cy="630778"/>
          </a:xfrm>
          <a:prstGeom prst="rect">
            <a:avLst/>
          </a:prstGeom>
          <a:noFill/>
          <a:ln w="9525">
            <a:noFill/>
            <a:miter lim="800000"/>
            <a:headEnd/>
            <a:tailEnd/>
          </a:ln>
        </p:spPr>
      </p:pic>
      <p:cxnSp>
        <p:nvCxnSpPr>
          <p:cNvPr id="22" name="직선 연결선 21"/>
          <p:cNvCxnSpPr/>
          <p:nvPr/>
        </p:nvCxnSpPr>
        <p:spPr>
          <a:xfrm>
            <a:off x="3260785" y="3140015"/>
            <a:ext cx="405441" cy="1026543"/>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275867" y="481059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switch3</a:t>
            </a:r>
            <a:endParaRPr lang="ko-KR" altLang="en-US" dirty="0">
              <a:latin typeface="Arial" panose="020B0604020202020204" pitchFamily="34" charset="0"/>
              <a:cs typeface="Arial" panose="020B0604020202020204" pitchFamily="34" charset="0"/>
            </a:endParaRPr>
          </a:p>
        </p:txBody>
      </p:sp>
      <p:sp>
        <p:nvSpPr>
          <p:cNvPr id="24" name="TextBox 23"/>
          <p:cNvSpPr txBox="1"/>
          <p:nvPr/>
        </p:nvSpPr>
        <p:spPr>
          <a:xfrm>
            <a:off x="6160220" y="4812264"/>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switch4</a:t>
            </a:r>
            <a:endParaRPr lang="ko-KR" altLang="en-US" dirty="0">
              <a:latin typeface="Arial" panose="020B0604020202020204" pitchFamily="34" charset="0"/>
              <a:cs typeface="Arial" panose="020B0604020202020204" pitchFamily="34" charset="0"/>
            </a:endParaRPr>
          </a:p>
        </p:txBody>
      </p:sp>
      <p:cxnSp>
        <p:nvCxnSpPr>
          <p:cNvPr id="25" name="직선 연결선 24"/>
          <p:cNvCxnSpPr>
            <a:stCxn id="20" idx="3"/>
            <a:endCxn id="21" idx="1"/>
          </p:cNvCxnSpPr>
          <p:nvPr/>
        </p:nvCxnSpPr>
        <p:spPr>
          <a:xfrm>
            <a:off x="4211284" y="4475839"/>
            <a:ext cx="1983708"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pic>
        <p:nvPicPr>
          <p:cNvPr id="26"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862832" y="4005285"/>
            <a:ext cx="681292" cy="941107"/>
          </a:xfrm>
          <a:prstGeom prst="rect">
            <a:avLst/>
          </a:prstGeom>
          <a:noFill/>
        </p:spPr>
      </p:pic>
      <p:pic>
        <p:nvPicPr>
          <p:cNvPr id="27"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1900262" y="4005285"/>
            <a:ext cx="681292" cy="941107"/>
          </a:xfrm>
          <a:prstGeom prst="rect">
            <a:avLst/>
          </a:prstGeom>
          <a:noFill/>
        </p:spPr>
      </p:pic>
      <p:cxnSp>
        <p:nvCxnSpPr>
          <p:cNvPr id="28" name="직선 연결선 27"/>
          <p:cNvCxnSpPr>
            <a:stCxn id="27" idx="3"/>
            <a:endCxn id="20" idx="1"/>
          </p:cNvCxnSpPr>
          <p:nvPr/>
        </p:nvCxnSpPr>
        <p:spPr>
          <a:xfrm>
            <a:off x="2581554" y="4475839"/>
            <a:ext cx="74516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29" name="직선 연결선 28"/>
          <p:cNvCxnSpPr>
            <a:stCxn id="21" idx="3"/>
            <a:endCxn id="26" idx="1"/>
          </p:cNvCxnSpPr>
          <p:nvPr/>
        </p:nvCxnSpPr>
        <p:spPr>
          <a:xfrm>
            <a:off x="7079556" y="4475839"/>
            <a:ext cx="78327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30" name="직선 연결선 29"/>
          <p:cNvCxnSpPr/>
          <p:nvPr/>
        </p:nvCxnSpPr>
        <p:spPr>
          <a:xfrm>
            <a:off x="6133199" y="3128959"/>
            <a:ext cx="405441" cy="1026543"/>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1827382" y="4869099"/>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host3</a:t>
            </a:r>
            <a:endParaRPr lang="ko-KR" altLang="en-US" dirty="0">
              <a:latin typeface="Arial" panose="020B0604020202020204" pitchFamily="34" charset="0"/>
              <a:cs typeface="Arial" panose="020B0604020202020204" pitchFamily="34" charset="0"/>
            </a:endParaRPr>
          </a:p>
        </p:txBody>
      </p:sp>
      <p:sp>
        <p:nvSpPr>
          <p:cNvPr id="32" name="TextBox 31"/>
          <p:cNvSpPr txBox="1"/>
          <p:nvPr/>
        </p:nvSpPr>
        <p:spPr>
          <a:xfrm>
            <a:off x="1170950" y="5159839"/>
            <a:ext cx="2074607"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10.1.1.13</a:t>
            </a:r>
          </a:p>
          <a:p>
            <a:pPr algn="ctr"/>
            <a:r>
              <a:rPr lang="en-US" altLang="ko-KR" sz="1400" dirty="0" smtClean="0">
                <a:latin typeface="Arial" panose="020B0604020202020204" pitchFamily="34" charset="0"/>
                <a:cs typeface="Arial" panose="020B0604020202020204" pitchFamily="34" charset="0"/>
              </a:rPr>
              <a:t>MAC:00:50:56:86:16:99</a:t>
            </a:r>
            <a:endParaRPr lang="ko-KR" altLang="en-US" sz="1400" dirty="0">
              <a:latin typeface="Arial" panose="020B0604020202020204" pitchFamily="34" charset="0"/>
              <a:cs typeface="Arial" panose="020B0604020202020204" pitchFamily="34" charset="0"/>
            </a:endParaRPr>
          </a:p>
        </p:txBody>
      </p:sp>
      <p:sp>
        <p:nvSpPr>
          <p:cNvPr id="33" name="TextBox 32"/>
          <p:cNvSpPr txBox="1"/>
          <p:nvPr/>
        </p:nvSpPr>
        <p:spPr>
          <a:xfrm>
            <a:off x="7770759" y="4873356"/>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host4</a:t>
            </a:r>
            <a:endParaRPr lang="ko-KR" altLang="en-US" dirty="0">
              <a:latin typeface="Arial" panose="020B0604020202020204" pitchFamily="34" charset="0"/>
              <a:cs typeface="Arial" panose="020B0604020202020204" pitchFamily="34" charset="0"/>
            </a:endParaRPr>
          </a:p>
        </p:txBody>
      </p:sp>
      <p:sp>
        <p:nvSpPr>
          <p:cNvPr id="34" name="TextBox 33"/>
          <p:cNvSpPr txBox="1"/>
          <p:nvPr/>
        </p:nvSpPr>
        <p:spPr>
          <a:xfrm>
            <a:off x="7114327" y="5164096"/>
            <a:ext cx="2074607"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10.1.1.14</a:t>
            </a:r>
          </a:p>
          <a:p>
            <a:pPr algn="ctr"/>
            <a:r>
              <a:rPr lang="en-US" altLang="ko-KR" sz="1400" dirty="0" smtClean="0">
                <a:latin typeface="Arial" panose="020B0604020202020204" pitchFamily="34" charset="0"/>
                <a:cs typeface="Arial" panose="020B0604020202020204" pitchFamily="34" charset="0"/>
              </a:rPr>
              <a:t>MAC:00:50:56:86:18:78</a:t>
            </a:r>
            <a:endParaRPr lang="ko-KR" altLang="en-US" sz="1400" dirty="0">
              <a:latin typeface="Arial" panose="020B0604020202020204" pitchFamily="34" charset="0"/>
              <a:cs typeface="Arial" panose="020B0604020202020204" pitchFamily="34" charset="0"/>
            </a:endParaRPr>
          </a:p>
        </p:txBody>
      </p:sp>
      <p:sp>
        <p:nvSpPr>
          <p:cNvPr id="35" name="TextBox 34"/>
          <p:cNvSpPr txBox="1"/>
          <p:nvPr/>
        </p:nvSpPr>
        <p:spPr>
          <a:xfrm>
            <a:off x="1900262" y="5886176"/>
            <a:ext cx="5577168" cy="646331"/>
          </a:xfrm>
          <a:prstGeom prst="rect">
            <a:avLst/>
          </a:prstGeom>
          <a:solidFill>
            <a:schemeClr val="tx1"/>
          </a:solidFill>
        </p:spPr>
        <p:txBody>
          <a:bodyPr wrap="none" rtlCol="0">
            <a:spAutoFit/>
          </a:bodyPr>
          <a:lstStyle/>
          <a:p>
            <a:r>
              <a:rPr lang="en-US" altLang="ko-KR" sz="1200" dirty="0" smtClean="0">
                <a:solidFill>
                  <a:schemeClr val="bg1"/>
                </a:solidFill>
                <a:latin typeface="Monaco" panose="00000400000000000000" pitchFamily="2" charset="0"/>
              </a:rPr>
              <a:t>Internet Address         Physical Address          Type</a:t>
            </a:r>
          </a:p>
          <a:p>
            <a:r>
              <a:rPr lang="en-US" altLang="ko-KR" sz="1200" dirty="0" smtClean="0">
                <a:solidFill>
                  <a:schemeClr val="bg1"/>
                </a:solidFill>
                <a:latin typeface="Monaco" panose="00000400000000000000" pitchFamily="2" charset="0"/>
              </a:rPr>
              <a:t>10.1.1.254               00-00-0C-E7-58-CD         Dynamic</a:t>
            </a:r>
          </a:p>
          <a:p>
            <a:endParaRPr lang="en-US" altLang="ko-KR" sz="1200" dirty="0" smtClean="0">
              <a:solidFill>
                <a:schemeClr val="bg1"/>
              </a:solidFill>
              <a:latin typeface="Monaco" panose="00000400000000000000" pitchFamily="2" charset="0"/>
            </a:endParaRPr>
          </a:p>
        </p:txBody>
      </p:sp>
      <p:sp>
        <p:nvSpPr>
          <p:cNvPr id="36" name="TextBox 35"/>
          <p:cNvSpPr txBox="1"/>
          <p:nvPr/>
        </p:nvSpPr>
        <p:spPr>
          <a:xfrm>
            <a:off x="3016455" y="5555411"/>
            <a:ext cx="2684004" cy="338554"/>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ARP Cache Table of Host2</a:t>
            </a:r>
            <a:endParaRPr lang="ko-KR" altLang="en-US" sz="1600" dirty="0">
              <a:latin typeface="Arial" panose="020B0604020202020204" pitchFamily="34" charset="0"/>
              <a:cs typeface="Arial" panose="020B0604020202020204" pitchFamily="34" charset="0"/>
            </a:endParaRPr>
          </a:p>
        </p:txBody>
      </p:sp>
      <p:cxnSp>
        <p:nvCxnSpPr>
          <p:cNvPr id="44" name="직선 화살표 연결선 43"/>
          <p:cNvCxnSpPr/>
          <p:nvPr/>
        </p:nvCxnSpPr>
        <p:spPr>
          <a:xfrm>
            <a:off x="1481007" y="2744082"/>
            <a:ext cx="1490373" cy="0"/>
          </a:xfrm>
          <a:prstGeom prst="straightConnector1">
            <a:avLst/>
          </a:prstGeom>
          <a:ln w="25400">
            <a:solidFill>
              <a:schemeClr val="accent2"/>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p:nvPr/>
        </p:nvCxnSpPr>
        <p:spPr>
          <a:xfrm>
            <a:off x="3192925" y="2744082"/>
            <a:ext cx="2632910" cy="0"/>
          </a:xfrm>
          <a:prstGeom prst="straightConnector1">
            <a:avLst/>
          </a:prstGeom>
          <a:ln w="25400">
            <a:solidFill>
              <a:schemeClr val="accent2"/>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6" name="직선 화살표 연결선 45"/>
          <p:cNvCxnSpPr/>
          <p:nvPr/>
        </p:nvCxnSpPr>
        <p:spPr>
          <a:xfrm>
            <a:off x="6073245" y="2744082"/>
            <a:ext cx="2025149" cy="0"/>
          </a:xfrm>
          <a:prstGeom prst="straightConnector1">
            <a:avLst/>
          </a:prstGeom>
          <a:ln w="25400">
            <a:solidFill>
              <a:schemeClr val="accent2"/>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894719" y="6276896"/>
            <a:ext cx="5577168" cy="276999"/>
          </a:xfrm>
          <a:prstGeom prst="rect">
            <a:avLst/>
          </a:prstGeom>
          <a:noFill/>
        </p:spPr>
        <p:txBody>
          <a:bodyPr wrap="none" rtlCol="0">
            <a:spAutoFit/>
          </a:bodyPr>
          <a:lstStyle/>
          <a:p>
            <a:r>
              <a:rPr lang="en-US" altLang="ko-KR" sz="1200" dirty="0" smtClean="0">
                <a:solidFill>
                  <a:schemeClr val="bg1"/>
                </a:solidFill>
                <a:latin typeface="Monaco" panose="00000400000000000000" pitchFamily="2" charset="0"/>
              </a:rPr>
              <a:t>10.1.1.11                00-50-56-86-0A-AE         Dynamic</a:t>
            </a:r>
            <a:endParaRPr lang="ko-KR" altLang="en-US" sz="1200" dirty="0">
              <a:solidFill>
                <a:schemeClr val="bg1"/>
              </a:solidFill>
              <a:latin typeface="Monaco" panose="00000400000000000000" pitchFamily="2" charset="0"/>
            </a:endParaRPr>
          </a:p>
        </p:txBody>
      </p:sp>
      <p:sp>
        <p:nvSpPr>
          <p:cNvPr id="49" name="직사각형 48"/>
          <p:cNvSpPr/>
          <p:nvPr/>
        </p:nvSpPr>
        <p:spPr>
          <a:xfrm>
            <a:off x="6796650" y="2345614"/>
            <a:ext cx="1316551" cy="2420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ARP Reply</a:t>
            </a:r>
            <a:endParaRPr lang="ko-KR" altLang="en-US" sz="1400" dirty="0">
              <a:latin typeface="Arial" panose="020B0604020202020204" pitchFamily="34" charset="0"/>
              <a:cs typeface="Arial" panose="020B0604020202020204" pitchFamily="34" charset="0"/>
            </a:endParaRPr>
          </a:p>
        </p:txBody>
      </p:sp>
      <p:pic>
        <p:nvPicPr>
          <p:cNvPr id="52" name="Picture 8" descr="ICON_Server_flat_Q408.png"/>
          <p:cNvPicPr>
            <a:picLocks noChangeAspect="1"/>
          </p:cNvPicPr>
          <p:nvPr/>
        </p:nvPicPr>
        <p:blipFill>
          <a:blip r:embed="rId4"/>
          <a:srcRect/>
          <a:stretch>
            <a:fillRect/>
          </a:stretch>
        </p:blipFill>
        <p:spPr bwMode="auto">
          <a:xfrm>
            <a:off x="3623578" y="1011989"/>
            <a:ext cx="1905000" cy="484187"/>
          </a:xfrm>
          <a:prstGeom prst="rect">
            <a:avLst/>
          </a:prstGeom>
          <a:noFill/>
          <a:ln w="9525">
            <a:noFill/>
            <a:miter lim="800000"/>
            <a:headEnd/>
            <a:tailEnd/>
          </a:ln>
        </p:spPr>
      </p:pic>
      <p:cxnSp>
        <p:nvCxnSpPr>
          <p:cNvPr id="54" name="직선 연결선 53"/>
          <p:cNvCxnSpPr>
            <a:stCxn id="52" idx="2"/>
            <a:endCxn id="4" idx="0"/>
          </p:cNvCxnSpPr>
          <p:nvPr/>
        </p:nvCxnSpPr>
        <p:spPr>
          <a:xfrm flipH="1">
            <a:off x="3103927" y="1496176"/>
            <a:ext cx="1472151" cy="102052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5" name="직선 연결선 54"/>
          <p:cNvCxnSpPr>
            <a:stCxn id="52" idx="2"/>
          </p:cNvCxnSpPr>
          <p:nvPr/>
        </p:nvCxnSpPr>
        <p:spPr>
          <a:xfrm>
            <a:off x="4576078" y="1496176"/>
            <a:ext cx="1405272" cy="102052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8" name="직선 연결선 57"/>
          <p:cNvCxnSpPr>
            <a:stCxn id="52" idx="2"/>
          </p:cNvCxnSpPr>
          <p:nvPr/>
        </p:nvCxnSpPr>
        <p:spPr>
          <a:xfrm flipH="1">
            <a:off x="3674378" y="1496176"/>
            <a:ext cx="901700" cy="268154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1" name="직선 연결선 60"/>
          <p:cNvCxnSpPr>
            <a:stCxn id="52" idx="2"/>
          </p:cNvCxnSpPr>
          <p:nvPr/>
        </p:nvCxnSpPr>
        <p:spPr>
          <a:xfrm>
            <a:off x="4576078" y="1496176"/>
            <a:ext cx="1975724" cy="267315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528578" y="1074344"/>
            <a:ext cx="3563796" cy="338554"/>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If controller  has no host1 information</a:t>
            </a:r>
            <a:endParaRPr lang="ko-KR" altLang="en-US" sz="1600" dirty="0">
              <a:latin typeface="Arial" panose="020B0604020202020204" pitchFamily="34" charset="0"/>
              <a:cs typeface="Arial" panose="020B0604020202020204" pitchFamily="34" charset="0"/>
            </a:endParaRPr>
          </a:p>
        </p:txBody>
      </p:sp>
      <p:cxnSp>
        <p:nvCxnSpPr>
          <p:cNvPr id="84" name="직선 연결선 83"/>
          <p:cNvCxnSpPr/>
          <p:nvPr/>
        </p:nvCxnSpPr>
        <p:spPr>
          <a:xfrm>
            <a:off x="4682843" y="1513177"/>
            <a:ext cx="1405272" cy="1020521"/>
          </a:xfrm>
          <a:prstGeom prst="line">
            <a:avLst/>
          </a:prstGeom>
          <a:ln w="19050">
            <a:solidFill>
              <a:schemeClr val="accent2"/>
            </a:solidFill>
            <a:prstDash val="solid"/>
            <a:headEnd type="triangle" w="med" len="lg"/>
          </a:ln>
        </p:spPr>
        <p:style>
          <a:lnRef idx="1">
            <a:schemeClr val="accent1"/>
          </a:lnRef>
          <a:fillRef idx="0">
            <a:schemeClr val="accent1"/>
          </a:fillRef>
          <a:effectRef idx="0">
            <a:schemeClr val="accent1"/>
          </a:effectRef>
          <a:fontRef idx="minor">
            <a:schemeClr val="tx1"/>
          </a:fontRef>
        </p:style>
      </p:cxnSp>
      <p:sp>
        <p:nvSpPr>
          <p:cNvPr id="85" name="직사각형 84"/>
          <p:cNvSpPr/>
          <p:nvPr/>
        </p:nvSpPr>
        <p:spPr>
          <a:xfrm>
            <a:off x="5530474" y="1916130"/>
            <a:ext cx="992689" cy="278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In</a:t>
            </a:r>
            <a:endParaRPr lang="ko-KR" altLang="en-US" sz="1400" dirty="0">
              <a:latin typeface="Arial" panose="020B0604020202020204" pitchFamily="34" charset="0"/>
              <a:cs typeface="Arial" panose="020B0604020202020204" pitchFamily="34" charset="0"/>
            </a:endParaRPr>
          </a:p>
        </p:txBody>
      </p:sp>
      <p:cxnSp>
        <p:nvCxnSpPr>
          <p:cNvPr id="86" name="직선 연결선 85"/>
          <p:cNvCxnSpPr/>
          <p:nvPr/>
        </p:nvCxnSpPr>
        <p:spPr>
          <a:xfrm>
            <a:off x="4793102" y="1509989"/>
            <a:ext cx="1405272" cy="1020521"/>
          </a:xfrm>
          <a:prstGeom prst="line">
            <a:avLst/>
          </a:prstGeom>
          <a:ln w="19050">
            <a:solidFill>
              <a:schemeClr val="accent2"/>
            </a:solidFill>
            <a:prstDash val="solid"/>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87" name="직사각형 86"/>
          <p:cNvSpPr/>
          <p:nvPr/>
        </p:nvSpPr>
        <p:spPr>
          <a:xfrm>
            <a:off x="5518068" y="1913399"/>
            <a:ext cx="1069652" cy="278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Out</a:t>
            </a:r>
            <a:endParaRPr lang="ko-KR" altLang="en-US" sz="1400" dirty="0">
              <a:latin typeface="Arial" panose="020B0604020202020204" pitchFamily="34" charset="0"/>
              <a:cs typeface="Arial" panose="020B0604020202020204" pitchFamily="34" charset="0"/>
            </a:endParaRPr>
          </a:p>
        </p:txBody>
      </p:sp>
      <p:sp>
        <p:nvSpPr>
          <p:cNvPr id="88" name="직사각형 87"/>
          <p:cNvSpPr/>
          <p:nvPr/>
        </p:nvSpPr>
        <p:spPr>
          <a:xfrm>
            <a:off x="6585906" y="1914605"/>
            <a:ext cx="1069652" cy="278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Flow Mod</a:t>
            </a:r>
            <a:endParaRPr lang="ko-KR" altLang="en-US" sz="1400" dirty="0">
              <a:latin typeface="Arial" panose="020B0604020202020204" pitchFamily="34" charset="0"/>
              <a:cs typeface="Arial" panose="020B0604020202020204" pitchFamily="34" charset="0"/>
            </a:endParaRPr>
          </a:p>
        </p:txBody>
      </p:sp>
      <p:cxnSp>
        <p:nvCxnSpPr>
          <p:cNvPr id="72" name="직선 연결선 71"/>
          <p:cNvCxnSpPr/>
          <p:nvPr/>
        </p:nvCxnSpPr>
        <p:spPr>
          <a:xfrm flipH="1">
            <a:off x="3219040" y="1496175"/>
            <a:ext cx="1472151" cy="1020521"/>
          </a:xfrm>
          <a:prstGeom prst="line">
            <a:avLst/>
          </a:prstGeom>
          <a:ln w="19050">
            <a:solidFill>
              <a:schemeClr val="accent2"/>
            </a:solidFill>
            <a:prstDash val="solid"/>
            <a:headEnd type="triangle" w="med" len="lg"/>
          </a:ln>
        </p:spPr>
        <p:style>
          <a:lnRef idx="1">
            <a:schemeClr val="accent1"/>
          </a:lnRef>
          <a:fillRef idx="0">
            <a:schemeClr val="accent1"/>
          </a:fillRef>
          <a:effectRef idx="0">
            <a:schemeClr val="accent1"/>
          </a:effectRef>
          <a:fontRef idx="minor">
            <a:schemeClr val="tx1"/>
          </a:fontRef>
        </p:style>
      </p:cxnSp>
      <p:sp>
        <p:nvSpPr>
          <p:cNvPr id="74" name="직사각형 73"/>
          <p:cNvSpPr/>
          <p:nvPr/>
        </p:nvSpPr>
        <p:spPr>
          <a:xfrm>
            <a:off x="3840415" y="2091124"/>
            <a:ext cx="1069652" cy="278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In</a:t>
            </a:r>
            <a:endParaRPr lang="ko-KR" altLang="en-US" sz="1400" dirty="0">
              <a:latin typeface="Arial" panose="020B0604020202020204" pitchFamily="34" charset="0"/>
              <a:cs typeface="Arial" panose="020B0604020202020204" pitchFamily="34" charset="0"/>
            </a:endParaRPr>
          </a:p>
        </p:txBody>
      </p:sp>
      <p:cxnSp>
        <p:nvCxnSpPr>
          <p:cNvPr id="89" name="직선 연결선 88"/>
          <p:cNvCxnSpPr/>
          <p:nvPr/>
        </p:nvCxnSpPr>
        <p:spPr>
          <a:xfrm flipH="1">
            <a:off x="2971380" y="1485474"/>
            <a:ext cx="1472151" cy="1020521"/>
          </a:xfrm>
          <a:prstGeom prst="line">
            <a:avLst/>
          </a:prstGeom>
          <a:ln w="19050">
            <a:solidFill>
              <a:schemeClr val="accent2"/>
            </a:solidFill>
            <a:prstDash val="solid"/>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90" name="직사각형 89"/>
          <p:cNvSpPr/>
          <p:nvPr/>
        </p:nvSpPr>
        <p:spPr>
          <a:xfrm>
            <a:off x="1823078" y="1588162"/>
            <a:ext cx="1069652" cy="278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Out</a:t>
            </a:r>
            <a:endParaRPr lang="ko-KR" altLang="en-US" sz="1400" dirty="0">
              <a:latin typeface="Arial" panose="020B0604020202020204" pitchFamily="34" charset="0"/>
              <a:cs typeface="Arial" panose="020B0604020202020204" pitchFamily="34" charset="0"/>
            </a:endParaRPr>
          </a:p>
        </p:txBody>
      </p:sp>
      <p:sp>
        <p:nvSpPr>
          <p:cNvPr id="91" name="직사각형 90"/>
          <p:cNvSpPr/>
          <p:nvPr/>
        </p:nvSpPr>
        <p:spPr>
          <a:xfrm>
            <a:off x="2890916" y="1589368"/>
            <a:ext cx="1069652" cy="278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Flow Mod</a:t>
            </a:r>
            <a:endParaRPr lang="ko-KR"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0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par>
                                <p:cTn id="16" presetID="10"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par>
                                <p:cTn id="19" presetID="10" presetClass="exit" presetSubtype="0" fill="hold" grpId="1" nodeType="withEffect">
                                  <p:stCondLst>
                                    <p:cond delay="0"/>
                                  </p:stCondLst>
                                  <p:childTnLst>
                                    <p:animEffect transition="out" filter="fade">
                                      <p:cBhvr>
                                        <p:cTn id="20" dur="500"/>
                                        <p:tgtEl>
                                          <p:spTgt spid="49"/>
                                        </p:tgtEl>
                                      </p:cBhvr>
                                    </p:animEffect>
                                    <p:set>
                                      <p:cBhvr>
                                        <p:cTn id="21" dur="1" fill="hold">
                                          <p:stCondLst>
                                            <p:cond delay="499"/>
                                          </p:stCondLst>
                                        </p:cTn>
                                        <p:tgtEl>
                                          <p:spTgt spid="4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6"/>
                                        </p:tgtEl>
                                      </p:cBhvr>
                                    </p:animEffect>
                                    <p:set>
                                      <p:cBhvr>
                                        <p:cTn id="24" dur="1" fill="hold">
                                          <p:stCondLst>
                                            <p:cond delay="499"/>
                                          </p:stCondLst>
                                        </p:cTn>
                                        <p:tgtEl>
                                          <p:spTgt spid="4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xit" presetSubtype="0" fill="hold" grpId="1" nodeType="withEffect">
                                  <p:stCondLst>
                                    <p:cond delay="0"/>
                                  </p:stCondLst>
                                  <p:childTnLst>
                                    <p:animEffect transition="out" filter="fade">
                                      <p:cBhvr>
                                        <p:cTn id="37" dur="500"/>
                                        <p:tgtEl>
                                          <p:spTgt spid="85"/>
                                        </p:tgtEl>
                                      </p:cBhvr>
                                    </p:animEffect>
                                    <p:set>
                                      <p:cBhvr>
                                        <p:cTn id="38" dur="1" fill="hold">
                                          <p:stCondLst>
                                            <p:cond delay="499"/>
                                          </p:stCondLst>
                                        </p:cTn>
                                        <p:tgtEl>
                                          <p:spTgt spid="8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4"/>
                                        </p:tgtEl>
                                      </p:cBhvr>
                                    </p:animEffect>
                                    <p:set>
                                      <p:cBhvr>
                                        <p:cTn id="41" dur="1" fill="hold">
                                          <p:stCondLst>
                                            <p:cond delay="499"/>
                                          </p:stCondLst>
                                        </p:cTn>
                                        <p:tgtEl>
                                          <p:spTgt spid="8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86"/>
                                        </p:tgtEl>
                                      </p:cBhvr>
                                    </p:animEffect>
                                    <p:set>
                                      <p:cBhvr>
                                        <p:cTn id="46" dur="1" fill="hold">
                                          <p:stCondLst>
                                            <p:cond delay="499"/>
                                          </p:stCondLst>
                                        </p:cTn>
                                        <p:tgtEl>
                                          <p:spTgt spid="8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87"/>
                                        </p:tgtEl>
                                      </p:cBhvr>
                                    </p:animEffect>
                                    <p:set>
                                      <p:cBhvr>
                                        <p:cTn id="49" dur="1" fill="hold">
                                          <p:stCondLst>
                                            <p:cond delay="499"/>
                                          </p:stCondLst>
                                        </p:cTn>
                                        <p:tgtEl>
                                          <p:spTgt spid="8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8"/>
                                        </p:tgtEl>
                                      </p:cBhvr>
                                    </p:animEffect>
                                    <p:set>
                                      <p:cBhvr>
                                        <p:cTn id="52" dur="1" fill="hold">
                                          <p:stCondLst>
                                            <p:cond delay="499"/>
                                          </p:stCondLst>
                                        </p:cTn>
                                        <p:tgtEl>
                                          <p:spTgt spid="8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500"/>
                                        <p:tgtEl>
                                          <p:spTgt spid="89"/>
                                        </p:tgtEl>
                                      </p:cBhvr>
                                    </p:animEffect>
                                  </p:childTnLst>
                                </p:cTn>
                              </p:par>
                              <p:par>
                                <p:cTn id="63" presetID="10"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500"/>
                                        <p:tgtEl>
                                          <p:spTgt spid="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fade">
                                      <p:cBhvr>
                                        <p:cTn id="74" dur="500"/>
                                        <p:tgtEl>
                                          <p:spTgt spid="9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xit" presetSubtype="0" fill="hold" nodeType="withEffect">
                                  <p:stCondLst>
                                    <p:cond delay="0"/>
                                  </p:stCondLst>
                                  <p:childTnLst>
                                    <p:animEffect transition="out" filter="fade">
                                      <p:cBhvr>
                                        <p:cTn id="81" dur="500"/>
                                        <p:tgtEl>
                                          <p:spTgt spid="89"/>
                                        </p:tgtEl>
                                      </p:cBhvr>
                                    </p:animEffect>
                                    <p:set>
                                      <p:cBhvr>
                                        <p:cTn id="82" dur="1" fill="hold">
                                          <p:stCondLst>
                                            <p:cond delay="499"/>
                                          </p:stCondLst>
                                        </p:cTn>
                                        <p:tgtEl>
                                          <p:spTgt spid="89"/>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72"/>
                                        </p:tgtEl>
                                      </p:cBhvr>
                                    </p:animEffect>
                                    <p:set>
                                      <p:cBhvr>
                                        <p:cTn id="85" dur="1" fill="hold">
                                          <p:stCondLst>
                                            <p:cond delay="499"/>
                                          </p:stCondLst>
                                        </p:cTn>
                                        <p:tgtEl>
                                          <p:spTgt spid="7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74"/>
                                        </p:tgtEl>
                                      </p:cBhvr>
                                    </p:animEffect>
                                    <p:set>
                                      <p:cBhvr>
                                        <p:cTn id="88" dur="1" fill="hold">
                                          <p:stCondLst>
                                            <p:cond delay="499"/>
                                          </p:stCondLst>
                                        </p:cTn>
                                        <p:tgtEl>
                                          <p:spTgt spid="74"/>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91"/>
                                        </p:tgtEl>
                                      </p:cBhvr>
                                    </p:animEffect>
                                    <p:set>
                                      <p:cBhvr>
                                        <p:cTn id="91" dur="1" fill="hold">
                                          <p:stCondLst>
                                            <p:cond delay="499"/>
                                          </p:stCondLst>
                                        </p:cTn>
                                        <p:tgtEl>
                                          <p:spTgt spid="91"/>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90"/>
                                        </p:tgtEl>
                                      </p:cBhvr>
                                    </p:animEffect>
                                    <p:set>
                                      <p:cBhvr>
                                        <p:cTn id="94" dur="1" fill="hold">
                                          <p:stCondLst>
                                            <p:cond delay="499"/>
                                          </p:stCondLst>
                                        </p:cTn>
                                        <p:tgtEl>
                                          <p:spTgt spid="9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45"/>
                                        </p:tgtEl>
                                      </p:cBhvr>
                                    </p:animEffect>
                                    <p:set>
                                      <p:cBhvr>
                                        <p:cTn id="97" dur="1" fill="hold">
                                          <p:stCondLst>
                                            <p:cond delay="499"/>
                                          </p:stCondLst>
                                        </p:cTn>
                                        <p:tgtEl>
                                          <p:spTgt spid="4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animBg="1"/>
      <p:bldP spid="49" grpId="1" animBg="1"/>
      <p:bldP spid="85" grpId="0" animBg="1"/>
      <p:bldP spid="85" grpId="1" animBg="1"/>
      <p:bldP spid="87" grpId="0" animBg="1"/>
      <p:bldP spid="87" grpId="1" animBg="1"/>
      <p:bldP spid="88" grpId="0" animBg="1"/>
      <p:bldP spid="88" grpId="1" animBg="1"/>
      <p:bldP spid="74" grpId="0" animBg="1"/>
      <p:bldP spid="74" grpId="1" animBg="1"/>
      <p:bldP spid="90" grpId="0" animBg="1"/>
      <p:bldP spid="90" grpId="1" animBg="1"/>
      <p:bldP spid="91" grpId="0" animBg="1"/>
      <p:bldP spid="9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Communication in </a:t>
            </a:r>
            <a:r>
              <a:rPr lang="en-US" altLang="ko-KR" dirty="0" err="1" smtClean="0"/>
              <a:t>OpenFlow</a:t>
            </a:r>
            <a:endParaRPr lang="ko-KR" altLang="en-US" dirty="0"/>
          </a:p>
        </p:txBody>
      </p:sp>
      <p:pic>
        <p:nvPicPr>
          <p:cNvPr id="4" name="Picture 5" descr="ICON_NetworkSwitch_Q308"/>
          <p:cNvPicPr>
            <a:picLocks noChangeAspect="1" noChangeArrowheads="1"/>
          </p:cNvPicPr>
          <p:nvPr/>
        </p:nvPicPr>
        <p:blipFill>
          <a:blip r:embed="rId2"/>
          <a:srcRect/>
          <a:stretch>
            <a:fillRect/>
          </a:stretch>
        </p:blipFill>
        <p:spPr bwMode="auto">
          <a:xfrm>
            <a:off x="2743717" y="2507076"/>
            <a:ext cx="884564" cy="630778"/>
          </a:xfrm>
          <a:prstGeom prst="rect">
            <a:avLst/>
          </a:prstGeom>
          <a:noFill/>
          <a:ln w="9525">
            <a:noFill/>
            <a:miter lim="800000"/>
            <a:headEnd/>
            <a:tailEnd/>
          </a:ln>
        </p:spPr>
      </p:pic>
      <p:pic>
        <p:nvPicPr>
          <p:cNvPr id="5"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891977" y="2351912"/>
            <a:ext cx="681292" cy="941107"/>
          </a:xfrm>
          <a:prstGeom prst="rect">
            <a:avLst/>
          </a:prstGeom>
          <a:noFill/>
        </p:spPr>
      </p:pic>
      <p:pic>
        <p:nvPicPr>
          <p:cNvPr id="6"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859560" y="2349330"/>
            <a:ext cx="681292" cy="941107"/>
          </a:xfrm>
          <a:prstGeom prst="rect">
            <a:avLst/>
          </a:prstGeom>
          <a:noFill/>
        </p:spPr>
      </p:pic>
      <p:pic>
        <p:nvPicPr>
          <p:cNvPr id="7" name="Picture 5" descr="ICON_NetworkSwitch_Q308"/>
          <p:cNvPicPr>
            <a:picLocks noChangeAspect="1" noChangeArrowheads="1"/>
          </p:cNvPicPr>
          <p:nvPr/>
        </p:nvPicPr>
        <p:blipFill>
          <a:blip r:embed="rId2"/>
          <a:srcRect/>
          <a:stretch>
            <a:fillRect/>
          </a:stretch>
        </p:blipFill>
        <p:spPr bwMode="auto">
          <a:xfrm>
            <a:off x="5624037" y="2507076"/>
            <a:ext cx="884564" cy="630778"/>
          </a:xfrm>
          <a:prstGeom prst="rect">
            <a:avLst/>
          </a:prstGeom>
          <a:noFill/>
          <a:ln w="9525">
            <a:noFill/>
            <a:miter lim="800000"/>
            <a:headEnd/>
            <a:tailEnd/>
          </a:ln>
        </p:spPr>
      </p:pic>
      <p:cxnSp>
        <p:nvCxnSpPr>
          <p:cNvPr id="8" name="직선 연결선 7"/>
          <p:cNvCxnSpPr>
            <a:stCxn id="5" idx="3"/>
            <a:endCxn id="4" idx="1"/>
          </p:cNvCxnSpPr>
          <p:nvPr/>
        </p:nvCxnSpPr>
        <p:spPr>
          <a:xfrm flipV="1">
            <a:off x="1573269" y="2822465"/>
            <a:ext cx="1170448" cy="1"/>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9" name="직선 연결선 8"/>
          <p:cNvCxnSpPr>
            <a:stCxn id="4" idx="3"/>
            <a:endCxn id="7" idx="1"/>
          </p:cNvCxnSpPr>
          <p:nvPr/>
        </p:nvCxnSpPr>
        <p:spPr>
          <a:xfrm>
            <a:off x="3628281" y="2822465"/>
            <a:ext cx="199575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10" name="직선 연결선 9"/>
          <p:cNvCxnSpPr>
            <a:stCxn id="7" idx="3"/>
            <a:endCxn id="6" idx="1"/>
          </p:cNvCxnSpPr>
          <p:nvPr/>
        </p:nvCxnSpPr>
        <p:spPr>
          <a:xfrm flipV="1">
            <a:off x="6508601" y="2819884"/>
            <a:ext cx="1350959" cy="2581"/>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851749" y="3186168"/>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host2</a:t>
            </a:r>
            <a:endParaRPr lang="ko-KR" altLang="en-US" dirty="0">
              <a:latin typeface="Arial" panose="020B0604020202020204" pitchFamily="34" charset="0"/>
              <a:cs typeface="Arial" panose="020B0604020202020204" pitchFamily="34" charset="0"/>
            </a:endParaRPr>
          </a:p>
        </p:txBody>
      </p:sp>
      <p:sp>
        <p:nvSpPr>
          <p:cNvPr id="12" name="TextBox 11"/>
          <p:cNvSpPr txBox="1"/>
          <p:nvPr/>
        </p:nvSpPr>
        <p:spPr>
          <a:xfrm>
            <a:off x="7819332" y="3186168"/>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host1</a:t>
            </a:r>
            <a:endParaRPr lang="ko-KR" altLang="en-US" dirty="0">
              <a:latin typeface="Arial" panose="020B0604020202020204" pitchFamily="34" charset="0"/>
              <a:cs typeface="Arial" panose="020B0604020202020204" pitchFamily="34" charset="0"/>
            </a:endParaRPr>
          </a:p>
        </p:txBody>
      </p:sp>
      <p:sp>
        <p:nvSpPr>
          <p:cNvPr id="13" name="TextBox 12"/>
          <p:cNvSpPr txBox="1"/>
          <p:nvPr/>
        </p:nvSpPr>
        <p:spPr>
          <a:xfrm>
            <a:off x="2487401" y="318616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switch1</a:t>
            </a:r>
            <a:endParaRPr lang="ko-KR" altLang="en-US" dirty="0">
              <a:latin typeface="Arial" panose="020B0604020202020204" pitchFamily="34" charset="0"/>
              <a:cs typeface="Arial" panose="020B0604020202020204" pitchFamily="34" charset="0"/>
            </a:endParaRPr>
          </a:p>
        </p:txBody>
      </p:sp>
      <p:sp>
        <p:nvSpPr>
          <p:cNvPr id="14" name="TextBox 13"/>
          <p:cNvSpPr txBox="1"/>
          <p:nvPr/>
        </p:nvSpPr>
        <p:spPr>
          <a:xfrm>
            <a:off x="5240158" y="318616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switch2</a:t>
            </a:r>
            <a:endParaRPr lang="ko-KR" altLang="en-US" dirty="0">
              <a:latin typeface="Arial" panose="020B0604020202020204" pitchFamily="34" charset="0"/>
              <a:cs typeface="Arial" panose="020B0604020202020204" pitchFamily="34" charset="0"/>
            </a:endParaRPr>
          </a:p>
        </p:txBody>
      </p:sp>
      <p:sp>
        <p:nvSpPr>
          <p:cNvPr id="15" name="TextBox 14"/>
          <p:cNvSpPr txBox="1"/>
          <p:nvPr/>
        </p:nvSpPr>
        <p:spPr>
          <a:xfrm>
            <a:off x="396495" y="2008678"/>
            <a:ext cx="1672253" cy="276999"/>
          </a:xfrm>
          <a:prstGeom prst="rect">
            <a:avLst/>
          </a:prstGeom>
          <a:solidFill>
            <a:schemeClr val="tx1"/>
          </a:solidFill>
        </p:spPr>
        <p:txBody>
          <a:bodyPr wrap="none" rtlCol="0">
            <a:spAutoFit/>
          </a:bodyPr>
          <a:lstStyle/>
          <a:p>
            <a:r>
              <a:rPr lang="en-US" altLang="ko-KR" sz="1200" dirty="0" smtClean="0">
                <a:solidFill>
                  <a:schemeClr val="bg1"/>
                </a:solidFill>
                <a:latin typeface="Monaco" panose="00000400000000000000" pitchFamily="2" charset="0"/>
              </a:rPr>
              <a:t>$ ping 10.1.1.11</a:t>
            </a:r>
            <a:endParaRPr lang="ko-KR" altLang="en-US" sz="1200" dirty="0">
              <a:solidFill>
                <a:schemeClr val="bg1"/>
              </a:solidFill>
              <a:latin typeface="Monaco" panose="00000400000000000000" pitchFamily="2" charset="0"/>
            </a:endParaRPr>
          </a:p>
        </p:txBody>
      </p:sp>
      <p:sp>
        <p:nvSpPr>
          <p:cNvPr id="16" name="TextBox 15"/>
          <p:cNvSpPr txBox="1"/>
          <p:nvPr/>
        </p:nvSpPr>
        <p:spPr>
          <a:xfrm>
            <a:off x="180089" y="3476908"/>
            <a:ext cx="2105063"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10.1.1.12</a:t>
            </a:r>
          </a:p>
          <a:p>
            <a:pPr algn="ctr"/>
            <a:r>
              <a:rPr lang="en-US" altLang="ko-KR" sz="1400" dirty="0" smtClean="0">
                <a:latin typeface="Arial" panose="020B0604020202020204" pitchFamily="34" charset="0"/>
                <a:cs typeface="Arial" panose="020B0604020202020204" pitchFamily="34" charset="0"/>
              </a:rPr>
              <a:t>MAC:00:50:56:86:16:C8</a:t>
            </a:r>
            <a:endParaRPr lang="ko-KR" altLang="en-US" sz="1400" dirty="0">
              <a:latin typeface="Arial" panose="020B0604020202020204" pitchFamily="34" charset="0"/>
              <a:cs typeface="Arial" panose="020B0604020202020204" pitchFamily="34" charset="0"/>
            </a:endParaRPr>
          </a:p>
        </p:txBody>
      </p:sp>
      <p:sp>
        <p:nvSpPr>
          <p:cNvPr id="17" name="TextBox 16"/>
          <p:cNvSpPr txBox="1"/>
          <p:nvPr/>
        </p:nvSpPr>
        <p:spPr>
          <a:xfrm>
            <a:off x="7022906" y="3471878"/>
            <a:ext cx="2137125"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10.1.1.11</a:t>
            </a:r>
          </a:p>
          <a:p>
            <a:pPr algn="ctr"/>
            <a:r>
              <a:rPr lang="en-US" altLang="ko-KR" sz="1400" dirty="0" smtClean="0">
                <a:latin typeface="Arial" panose="020B0604020202020204" pitchFamily="34" charset="0"/>
                <a:cs typeface="Arial" panose="020B0604020202020204" pitchFamily="34" charset="0"/>
              </a:rPr>
              <a:t>MAC:00:50:56:86:0A:AE</a:t>
            </a:r>
            <a:endParaRPr lang="ko-KR" altLang="en-US" sz="1400" dirty="0">
              <a:latin typeface="Arial" panose="020B0604020202020204" pitchFamily="34" charset="0"/>
              <a:cs typeface="Arial" panose="020B0604020202020204" pitchFamily="34" charset="0"/>
            </a:endParaRPr>
          </a:p>
        </p:txBody>
      </p:sp>
      <p:pic>
        <p:nvPicPr>
          <p:cNvPr id="20" name="Picture 5" descr="ICON_NetworkSwitch_Q308"/>
          <p:cNvPicPr>
            <a:picLocks noChangeAspect="1" noChangeArrowheads="1"/>
          </p:cNvPicPr>
          <p:nvPr/>
        </p:nvPicPr>
        <p:blipFill>
          <a:blip r:embed="rId2"/>
          <a:srcRect/>
          <a:stretch>
            <a:fillRect/>
          </a:stretch>
        </p:blipFill>
        <p:spPr bwMode="auto">
          <a:xfrm>
            <a:off x="3326720" y="4160450"/>
            <a:ext cx="884564" cy="630778"/>
          </a:xfrm>
          <a:prstGeom prst="rect">
            <a:avLst/>
          </a:prstGeom>
          <a:noFill/>
          <a:ln w="9525">
            <a:noFill/>
            <a:miter lim="800000"/>
            <a:headEnd/>
            <a:tailEnd/>
          </a:ln>
        </p:spPr>
      </p:pic>
      <p:pic>
        <p:nvPicPr>
          <p:cNvPr id="21" name="Picture 5" descr="ICON_NetworkSwitch_Q308"/>
          <p:cNvPicPr>
            <a:picLocks noChangeAspect="1" noChangeArrowheads="1"/>
          </p:cNvPicPr>
          <p:nvPr/>
        </p:nvPicPr>
        <p:blipFill>
          <a:blip r:embed="rId2"/>
          <a:srcRect/>
          <a:stretch>
            <a:fillRect/>
          </a:stretch>
        </p:blipFill>
        <p:spPr bwMode="auto">
          <a:xfrm>
            <a:off x="6194992" y="4160450"/>
            <a:ext cx="884564" cy="630778"/>
          </a:xfrm>
          <a:prstGeom prst="rect">
            <a:avLst/>
          </a:prstGeom>
          <a:noFill/>
          <a:ln w="9525">
            <a:noFill/>
            <a:miter lim="800000"/>
            <a:headEnd/>
            <a:tailEnd/>
          </a:ln>
        </p:spPr>
      </p:pic>
      <p:cxnSp>
        <p:nvCxnSpPr>
          <p:cNvPr id="22" name="직선 연결선 21"/>
          <p:cNvCxnSpPr/>
          <p:nvPr/>
        </p:nvCxnSpPr>
        <p:spPr>
          <a:xfrm>
            <a:off x="3260785" y="3140015"/>
            <a:ext cx="405441" cy="1026543"/>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275867" y="481059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switch3</a:t>
            </a:r>
            <a:endParaRPr lang="ko-KR" altLang="en-US" dirty="0">
              <a:latin typeface="Arial" panose="020B0604020202020204" pitchFamily="34" charset="0"/>
              <a:cs typeface="Arial" panose="020B0604020202020204" pitchFamily="34" charset="0"/>
            </a:endParaRPr>
          </a:p>
        </p:txBody>
      </p:sp>
      <p:sp>
        <p:nvSpPr>
          <p:cNvPr id="24" name="TextBox 23"/>
          <p:cNvSpPr txBox="1"/>
          <p:nvPr/>
        </p:nvSpPr>
        <p:spPr>
          <a:xfrm>
            <a:off x="6160220" y="4812264"/>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switch4</a:t>
            </a:r>
            <a:endParaRPr lang="ko-KR" altLang="en-US" dirty="0">
              <a:latin typeface="Arial" panose="020B0604020202020204" pitchFamily="34" charset="0"/>
              <a:cs typeface="Arial" panose="020B0604020202020204" pitchFamily="34" charset="0"/>
            </a:endParaRPr>
          </a:p>
        </p:txBody>
      </p:sp>
      <p:cxnSp>
        <p:nvCxnSpPr>
          <p:cNvPr id="25" name="직선 연결선 24"/>
          <p:cNvCxnSpPr>
            <a:stCxn id="20" idx="3"/>
            <a:endCxn id="21" idx="1"/>
          </p:cNvCxnSpPr>
          <p:nvPr/>
        </p:nvCxnSpPr>
        <p:spPr>
          <a:xfrm>
            <a:off x="4211284" y="4475839"/>
            <a:ext cx="1983708"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pic>
        <p:nvPicPr>
          <p:cNvPr id="26"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862832" y="4005285"/>
            <a:ext cx="681292" cy="941107"/>
          </a:xfrm>
          <a:prstGeom prst="rect">
            <a:avLst/>
          </a:prstGeom>
          <a:noFill/>
        </p:spPr>
      </p:pic>
      <p:pic>
        <p:nvPicPr>
          <p:cNvPr id="27"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1900262" y="4005285"/>
            <a:ext cx="681292" cy="941107"/>
          </a:xfrm>
          <a:prstGeom prst="rect">
            <a:avLst/>
          </a:prstGeom>
          <a:noFill/>
        </p:spPr>
      </p:pic>
      <p:cxnSp>
        <p:nvCxnSpPr>
          <p:cNvPr id="28" name="직선 연결선 27"/>
          <p:cNvCxnSpPr>
            <a:stCxn id="27" idx="3"/>
            <a:endCxn id="20" idx="1"/>
          </p:cNvCxnSpPr>
          <p:nvPr/>
        </p:nvCxnSpPr>
        <p:spPr>
          <a:xfrm>
            <a:off x="2581554" y="4475839"/>
            <a:ext cx="74516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29" name="직선 연결선 28"/>
          <p:cNvCxnSpPr>
            <a:stCxn id="21" idx="3"/>
            <a:endCxn id="26" idx="1"/>
          </p:cNvCxnSpPr>
          <p:nvPr/>
        </p:nvCxnSpPr>
        <p:spPr>
          <a:xfrm>
            <a:off x="7079556" y="4475839"/>
            <a:ext cx="78327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30" name="직선 연결선 29"/>
          <p:cNvCxnSpPr/>
          <p:nvPr/>
        </p:nvCxnSpPr>
        <p:spPr>
          <a:xfrm>
            <a:off x="6133199" y="3128959"/>
            <a:ext cx="405441" cy="1026543"/>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1827382" y="4869099"/>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host3</a:t>
            </a:r>
            <a:endParaRPr lang="ko-KR" altLang="en-US" dirty="0">
              <a:latin typeface="Arial" panose="020B0604020202020204" pitchFamily="34" charset="0"/>
              <a:cs typeface="Arial" panose="020B0604020202020204" pitchFamily="34" charset="0"/>
            </a:endParaRPr>
          </a:p>
        </p:txBody>
      </p:sp>
      <p:sp>
        <p:nvSpPr>
          <p:cNvPr id="32" name="TextBox 31"/>
          <p:cNvSpPr txBox="1"/>
          <p:nvPr/>
        </p:nvSpPr>
        <p:spPr>
          <a:xfrm>
            <a:off x="1170950" y="5159839"/>
            <a:ext cx="2074607"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10.1.1.13</a:t>
            </a:r>
          </a:p>
          <a:p>
            <a:pPr algn="ctr"/>
            <a:r>
              <a:rPr lang="en-US" altLang="ko-KR" sz="1400" dirty="0" smtClean="0">
                <a:latin typeface="Arial" panose="020B0604020202020204" pitchFamily="34" charset="0"/>
                <a:cs typeface="Arial" panose="020B0604020202020204" pitchFamily="34" charset="0"/>
              </a:rPr>
              <a:t>MAC:00:50:56:86:16:99</a:t>
            </a:r>
            <a:endParaRPr lang="ko-KR" altLang="en-US" sz="1400" dirty="0">
              <a:latin typeface="Arial" panose="020B0604020202020204" pitchFamily="34" charset="0"/>
              <a:cs typeface="Arial" panose="020B0604020202020204" pitchFamily="34" charset="0"/>
            </a:endParaRPr>
          </a:p>
        </p:txBody>
      </p:sp>
      <p:sp>
        <p:nvSpPr>
          <p:cNvPr id="33" name="TextBox 32"/>
          <p:cNvSpPr txBox="1"/>
          <p:nvPr/>
        </p:nvSpPr>
        <p:spPr>
          <a:xfrm>
            <a:off x="7770759" y="4873356"/>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host4</a:t>
            </a:r>
            <a:endParaRPr lang="ko-KR" altLang="en-US" dirty="0">
              <a:latin typeface="Arial" panose="020B0604020202020204" pitchFamily="34" charset="0"/>
              <a:cs typeface="Arial" panose="020B0604020202020204" pitchFamily="34" charset="0"/>
            </a:endParaRPr>
          </a:p>
        </p:txBody>
      </p:sp>
      <p:sp>
        <p:nvSpPr>
          <p:cNvPr id="34" name="TextBox 33"/>
          <p:cNvSpPr txBox="1"/>
          <p:nvPr/>
        </p:nvSpPr>
        <p:spPr>
          <a:xfrm>
            <a:off x="7114327" y="5164096"/>
            <a:ext cx="2074607"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10.1.1.14</a:t>
            </a:r>
          </a:p>
          <a:p>
            <a:pPr algn="ctr"/>
            <a:r>
              <a:rPr lang="en-US" altLang="ko-KR" sz="1400" dirty="0" smtClean="0">
                <a:latin typeface="Arial" panose="020B0604020202020204" pitchFamily="34" charset="0"/>
                <a:cs typeface="Arial" panose="020B0604020202020204" pitchFamily="34" charset="0"/>
              </a:rPr>
              <a:t>MAC:00:50:56:86:18:78</a:t>
            </a:r>
            <a:endParaRPr lang="ko-KR" altLang="en-US" sz="1400" dirty="0">
              <a:latin typeface="Arial" panose="020B0604020202020204" pitchFamily="34" charset="0"/>
              <a:cs typeface="Arial" panose="020B0604020202020204" pitchFamily="34" charset="0"/>
            </a:endParaRPr>
          </a:p>
        </p:txBody>
      </p:sp>
      <p:sp>
        <p:nvSpPr>
          <p:cNvPr id="35" name="TextBox 34"/>
          <p:cNvSpPr txBox="1"/>
          <p:nvPr/>
        </p:nvSpPr>
        <p:spPr>
          <a:xfrm>
            <a:off x="1900262" y="5886176"/>
            <a:ext cx="5577168" cy="646331"/>
          </a:xfrm>
          <a:prstGeom prst="rect">
            <a:avLst/>
          </a:prstGeom>
          <a:solidFill>
            <a:schemeClr val="tx1"/>
          </a:solidFill>
        </p:spPr>
        <p:txBody>
          <a:bodyPr wrap="none" rtlCol="0">
            <a:spAutoFit/>
          </a:bodyPr>
          <a:lstStyle/>
          <a:p>
            <a:r>
              <a:rPr lang="en-US" altLang="ko-KR" sz="1200" dirty="0" smtClean="0">
                <a:solidFill>
                  <a:schemeClr val="bg1"/>
                </a:solidFill>
                <a:latin typeface="Monaco" panose="00000400000000000000" pitchFamily="2" charset="0"/>
              </a:rPr>
              <a:t>Internet Address         Physical Address          Type</a:t>
            </a:r>
          </a:p>
          <a:p>
            <a:r>
              <a:rPr lang="en-US" altLang="ko-KR" sz="1200" dirty="0" smtClean="0">
                <a:solidFill>
                  <a:schemeClr val="bg1"/>
                </a:solidFill>
                <a:latin typeface="Monaco" panose="00000400000000000000" pitchFamily="2" charset="0"/>
              </a:rPr>
              <a:t>10.1.1.254               00-00-0C-E7-58-CD         Dynamic</a:t>
            </a:r>
          </a:p>
          <a:p>
            <a:endParaRPr lang="en-US" altLang="ko-KR" sz="1200" dirty="0" smtClean="0">
              <a:solidFill>
                <a:schemeClr val="bg1"/>
              </a:solidFill>
              <a:latin typeface="Monaco" panose="00000400000000000000" pitchFamily="2" charset="0"/>
            </a:endParaRPr>
          </a:p>
        </p:txBody>
      </p:sp>
      <p:sp>
        <p:nvSpPr>
          <p:cNvPr id="36" name="TextBox 35"/>
          <p:cNvSpPr txBox="1"/>
          <p:nvPr/>
        </p:nvSpPr>
        <p:spPr>
          <a:xfrm>
            <a:off x="3016455" y="5555411"/>
            <a:ext cx="2684004" cy="338554"/>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ARP Cache Table of Host2</a:t>
            </a:r>
            <a:endParaRPr lang="ko-KR" altLang="en-US" sz="1600" dirty="0">
              <a:latin typeface="Arial" panose="020B0604020202020204" pitchFamily="34" charset="0"/>
              <a:cs typeface="Arial" panose="020B0604020202020204" pitchFamily="34" charset="0"/>
            </a:endParaRPr>
          </a:p>
        </p:txBody>
      </p:sp>
      <p:cxnSp>
        <p:nvCxnSpPr>
          <p:cNvPr id="37" name="직선 화살표 연결선 36"/>
          <p:cNvCxnSpPr/>
          <p:nvPr/>
        </p:nvCxnSpPr>
        <p:spPr>
          <a:xfrm>
            <a:off x="1474081" y="2664419"/>
            <a:ext cx="1490373" cy="0"/>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p:nvPr/>
        </p:nvCxnSpPr>
        <p:spPr>
          <a:xfrm>
            <a:off x="3185999" y="2664419"/>
            <a:ext cx="2632910" cy="0"/>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p:nvPr/>
        </p:nvCxnSpPr>
        <p:spPr>
          <a:xfrm>
            <a:off x="6066319" y="2664419"/>
            <a:ext cx="2025149" cy="0"/>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sp>
        <p:nvSpPr>
          <p:cNvPr id="50" name="직사각형 49"/>
          <p:cNvSpPr/>
          <p:nvPr/>
        </p:nvSpPr>
        <p:spPr>
          <a:xfrm>
            <a:off x="1467615" y="2185017"/>
            <a:ext cx="1316551" cy="432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ICMP Echo Request</a:t>
            </a:r>
            <a:endParaRPr lang="ko-KR" altLang="en-US" sz="1400" dirty="0">
              <a:latin typeface="Arial" panose="020B0604020202020204" pitchFamily="34" charset="0"/>
              <a:cs typeface="Arial" panose="020B0604020202020204" pitchFamily="34" charset="0"/>
            </a:endParaRPr>
          </a:p>
        </p:txBody>
      </p:sp>
      <p:pic>
        <p:nvPicPr>
          <p:cNvPr id="52" name="Picture 8" descr="ICON_Server_flat_Q408.png"/>
          <p:cNvPicPr>
            <a:picLocks noChangeAspect="1"/>
          </p:cNvPicPr>
          <p:nvPr/>
        </p:nvPicPr>
        <p:blipFill>
          <a:blip r:embed="rId4"/>
          <a:srcRect/>
          <a:stretch>
            <a:fillRect/>
          </a:stretch>
        </p:blipFill>
        <p:spPr bwMode="auto">
          <a:xfrm>
            <a:off x="3623578" y="1011989"/>
            <a:ext cx="1905000" cy="484187"/>
          </a:xfrm>
          <a:prstGeom prst="rect">
            <a:avLst/>
          </a:prstGeom>
          <a:noFill/>
          <a:ln w="9525">
            <a:noFill/>
            <a:miter lim="800000"/>
            <a:headEnd/>
            <a:tailEnd/>
          </a:ln>
        </p:spPr>
      </p:pic>
      <p:cxnSp>
        <p:nvCxnSpPr>
          <p:cNvPr id="54" name="직선 연결선 53"/>
          <p:cNvCxnSpPr>
            <a:stCxn id="52" idx="2"/>
            <a:endCxn id="4" idx="0"/>
          </p:cNvCxnSpPr>
          <p:nvPr/>
        </p:nvCxnSpPr>
        <p:spPr>
          <a:xfrm flipH="1">
            <a:off x="3103927" y="1496176"/>
            <a:ext cx="1472151" cy="102052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5" name="직선 연결선 54"/>
          <p:cNvCxnSpPr>
            <a:stCxn id="52" idx="2"/>
          </p:cNvCxnSpPr>
          <p:nvPr/>
        </p:nvCxnSpPr>
        <p:spPr>
          <a:xfrm>
            <a:off x="4576078" y="1496176"/>
            <a:ext cx="1405272" cy="102052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8" name="직선 연결선 57"/>
          <p:cNvCxnSpPr>
            <a:stCxn id="52" idx="2"/>
          </p:cNvCxnSpPr>
          <p:nvPr/>
        </p:nvCxnSpPr>
        <p:spPr>
          <a:xfrm flipH="1">
            <a:off x="3674378" y="1496176"/>
            <a:ext cx="901700" cy="268154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1" name="직선 연결선 60"/>
          <p:cNvCxnSpPr>
            <a:stCxn id="52" idx="2"/>
          </p:cNvCxnSpPr>
          <p:nvPr/>
        </p:nvCxnSpPr>
        <p:spPr>
          <a:xfrm>
            <a:off x="4576078" y="1496176"/>
            <a:ext cx="1975724" cy="267315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4" name="직선 화살표 연결선 63"/>
          <p:cNvCxnSpPr/>
          <p:nvPr/>
        </p:nvCxnSpPr>
        <p:spPr>
          <a:xfrm flipV="1">
            <a:off x="3179618" y="1496291"/>
            <a:ext cx="1485900" cy="1039092"/>
          </a:xfrm>
          <a:prstGeom prst="straightConnector1">
            <a:avLst/>
          </a:prstGeom>
          <a:ln w="25400">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sp>
        <p:nvSpPr>
          <p:cNvPr id="73" name="직사각형 72"/>
          <p:cNvSpPr/>
          <p:nvPr/>
        </p:nvSpPr>
        <p:spPr>
          <a:xfrm rot="19583124">
            <a:off x="2935726" y="1804963"/>
            <a:ext cx="943384" cy="263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In</a:t>
            </a:r>
            <a:endParaRPr lang="ko-KR" altLang="en-US" sz="1400" dirty="0">
              <a:latin typeface="Arial" panose="020B0604020202020204" pitchFamily="34" charset="0"/>
              <a:cs typeface="Arial" panose="020B0604020202020204" pitchFamily="34" charset="0"/>
            </a:endParaRPr>
          </a:p>
        </p:txBody>
      </p:sp>
      <p:sp>
        <p:nvSpPr>
          <p:cNvPr id="75" name="TextBox 74"/>
          <p:cNvSpPr txBox="1"/>
          <p:nvPr/>
        </p:nvSpPr>
        <p:spPr>
          <a:xfrm>
            <a:off x="5528578" y="1074344"/>
            <a:ext cx="3241593" cy="338554"/>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Controller now has the host1 info.</a:t>
            </a:r>
            <a:endParaRPr lang="ko-KR" altLang="en-US" sz="1600" dirty="0">
              <a:latin typeface="Arial" panose="020B0604020202020204" pitchFamily="34" charset="0"/>
              <a:cs typeface="Arial" panose="020B0604020202020204" pitchFamily="34" charset="0"/>
            </a:endParaRPr>
          </a:p>
        </p:txBody>
      </p:sp>
      <p:sp>
        <p:nvSpPr>
          <p:cNvPr id="76" name="직사각형 75"/>
          <p:cNvSpPr/>
          <p:nvPr/>
        </p:nvSpPr>
        <p:spPr>
          <a:xfrm rot="19583124">
            <a:off x="2762448" y="1835710"/>
            <a:ext cx="1186066" cy="263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Out</a:t>
            </a:r>
            <a:endParaRPr lang="ko-KR" altLang="en-US" sz="1400" dirty="0">
              <a:latin typeface="Arial" panose="020B0604020202020204" pitchFamily="34" charset="0"/>
              <a:cs typeface="Arial" panose="020B0604020202020204" pitchFamily="34" charset="0"/>
            </a:endParaRPr>
          </a:p>
        </p:txBody>
      </p:sp>
      <p:cxnSp>
        <p:nvCxnSpPr>
          <p:cNvPr id="77" name="직선 화살표 연결선 76"/>
          <p:cNvCxnSpPr/>
          <p:nvPr/>
        </p:nvCxnSpPr>
        <p:spPr>
          <a:xfrm flipV="1">
            <a:off x="3175658" y="1492201"/>
            <a:ext cx="1485900" cy="1039092"/>
          </a:xfrm>
          <a:prstGeom prst="straightConnector1">
            <a:avLst/>
          </a:prstGeom>
          <a:ln w="25400">
            <a:solidFill>
              <a:schemeClr val="tx2"/>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80" name="직선 연결선 79"/>
          <p:cNvCxnSpPr/>
          <p:nvPr/>
        </p:nvCxnSpPr>
        <p:spPr>
          <a:xfrm>
            <a:off x="4698502" y="1482981"/>
            <a:ext cx="1405272" cy="1020521"/>
          </a:xfrm>
          <a:prstGeom prst="line">
            <a:avLst/>
          </a:prstGeom>
          <a:ln w="19050">
            <a:solidFill>
              <a:schemeClr val="tx2"/>
            </a:solidFill>
            <a:prstDash val="solid"/>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81" name="직사각형 80"/>
          <p:cNvSpPr/>
          <p:nvPr/>
        </p:nvSpPr>
        <p:spPr>
          <a:xfrm>
            <a:off x="4502454" y="1732409"/>
            <a:ext cx="976437" cy="278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In</a:t>
            </a:r>
            <a:endParaRPr lang="ko-KR" altLang="en-US" sz="1400" dirty="0">
              <a:latin typeface="Arial" panose="020B0604020202020204" pitchFamily="34" charset="0"/>
              <a:cs typeface="Arial" panose="020B0604020202020204" pitchFamily="34" charset="0"/>
            </a:endParaRPr>
          </a:p>
        </p:txBody>
      </p:sp>
      <p:sp>
        <p:nvSpPr>
          <p:cNvPr id="62" name="직사각형 61"/>
          <p:cNvSpPr/>
          <p:nvPr/>
        </p:nvSpPr>
        <p:spPr>
          <a:xfrm rot="19583124">
            <a:off x="3745916" y="1179968"/>
            <a:ext cx="1186066" cy="263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Flow Mod</a:t>
            </a:r>
            <a:endParaRPr lang="ko-KR" altLang="en-US" sz="1400" dirty="0">
              <a:latin typeface="Arial" panose="020B0604020202020204" pitchFamily="34" charset="0"/>
              <a:cs typeface="Arial" panose="020B0604020202020204" pitchFamily="34" charset="0"/>
            </a:endParaRPr>
          </a:p>
        </p:txBody>
      </p:sp>
      <p:cxnSp>
        <p:nvCxnSpPr>
          <p:cNvPr id="63" name="직선 연결선 62"/>
          <p:cNvCxnSpPr/>
          <p:nvPr/>
        </p:nvCxnSpPr>
        <p:spPr>
          <a:xfrm>
            <a:off x="4877467" y="1485455"/>
            <a:ext cx="1405272" cy="1020521"/>
          </a:xfrm>
          <a:prstGeom prst="line">
            <a:avLst/>
          </a:prstGeom>
          <a:ln w="19050">
            <a:solidFill>
              <a:schemeClr val="tx2"/>
            </a:solidFill>
            <a:prstDash val="solid"/>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65" name="직사각형 64"/>
          <p:cNvSpPr/>
          <p:nvPr/>
        </p:nvSpPr>
        <p:spPr>
          <a:xfrm>
            <a:off x="5623670" y="1829854"/>
            <a:ext cx="1103495" cy="278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Out</a:t>
            </a:r>
            <a:endParaRPr lang="ko-KR" altLang="en-US" sz="1400" dirty="0">
              <a:latin typeface="Arial" panose="020B0604020202020204" pitchFamily="34" charset="0"/>
              <a:cs typeface="Arial" panose="020B0604020202020204" pitchFamily="34" charset="0"/>
            </a:endParaRPr>
          </a:p>
        </p:txBody>
      </p:sp>
      <p:sp>
        <p:nvSpPr>
          <p:cNvPr id="66" name="직사각형 65"/>
          <p:cNvSpPr/>
          <p:nvPr/>
        </p:nvSpPr>
        <p:spPr>
          <a:xfrm>
            <a:off x="6717462" y="1829854"/>
            <a:ext cx="976437" cy="278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Flow Mod</a:t>
            </a:r>
            <a:endParaRPr lang="ko-KR" altLang="en-US" sz="1400" dirty="0">
              <a:latin typeface="Arial" panose="020B0604020202020204" pitchFamily="34" charset="0"/>
              <a:cs typeface="Arial" panose="020B0604020202020204" pitchFamily="34" charset="0"/>
            </a:endParaRPr>
          </a:p>
        </p:txBody>
      </p:sp>
      <p:sp>
        <p:nvSpPr>
          <p:cNvPr id="67" name="TextBox 66"/>
          <p:cNvSpPr txBox="1"/>
          <p:nvPr/>
        </p:nvSpPr>
        <p:spPr>
          <a:xfrm>
            <a:off x="1894719" y="6276896"/>
            <a:ext cx="5577168" cy="276999"/>
          </a:xfrm>
          <a:prstGeom prst="rect">
            <a:avLst/>
          </a:prstGeom>
          <a:noFill/>
        </p:spPr>
        <p:txBody>
          <a:bodyPr wrap="none" rtlCol="0">
            <a:spAutoFit/>
          </a:bodyPr>
          <a:lstStyle/>
          <a:p>
            <a:r>
              <a:rPr lang="en-US" altLang="ko-KR" sz="1200" dirty="0" smtClean="0">
                <a:solidFill>
                  <a:schemeClr val="bg1"/>
                </a:solidFill>
                <a:latin typeface="Monaco" panose="00000400000000000000" pitchFamily="2" charset="0"/>
              </a:rPr>
              <a:t>10.1.1.11                00-50-56-86-0A-AE         Dynamic</a:t>
            </a:r>
            <a:endParaRPr lang="ko-KR" altLang="en-US" sz="1200" dirty="0">
              <a:solidFill>
                <a:schemeClr val="bg1"/>
              </a:solidFill>
              <a:latin typeface="Monaco" panose="00000400000000000000" pitchFamily="2" charset="0"/>
            </a:endParaRPr>
          </a:p>
        </p:txBody>
      </p:sp>
    </p:spTree>
    <p:extLst>
      <p:ext uri="{BB962C8B-B14F-4D97-AF65-F5344CB8AC3E}">
        <p14:creationId xmlns:p14="http://schemas.microsoft.com/office/powerpoint/2010/main" val="374804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500"/>
                                        <p:tgtEl>
                                          <p:spTgt spid="73"/>
                                        </p:tgtEl>
                                      </p:cBhvr>
                                    </p:animEffect>
                                  </p:childTnLst>
                                </p:cTn>
                              </p:par>
                              <p:par>
                                <p:cTn id="16" presetID="10" presetClass="entr" presetSubtype="0"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73"/>
                                        </p:tgtEl>
                                      </p:cBhvr>
                                    </p:animEffect>
                                    <p:set>
                                      <p:cBhvr>
                                        <p:cTn id="23" dur="1" fill="hold">
                                          <p:stCondLst>
                                            <p:cond delay="499"/>
                                          </p:stCondLst>
                                        </p:cTn>
                                        <p:tgtEl>
                                          <p:spTgt spid="7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64"/>
                                        </p:tgtEl>
                                      </p:cBhvr>
                                    </p:animEffect>
                                    <p:set>
                                      <p:cBhvr>
                                        <p:cTn id="26" dur="1" fill="hold">
                                          <p:stCondLst>
                                            <p:cond delay="499"/>
                                          </p:stCondLst>
                                        </p:cTn>
                                        <p:tgtEl>
                                          <p:spTgt spid="64"/>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xit" presetSubtype="0" fill="hold" nodeType="withEffect">
                                  <p:stCondLst>
                                    <p:cond delay="0"/>
                                  </p:stCondLst>
                                  <p:childTnLst>
                                    <p:animEffect transition="out" filter="fade">
                                      <p:cBhvr>
                                        <p:cTn id="42" dur="500"/>
                                        <p:tgtEl>
                                          <p:spTgt spid="77"/>
                                        </p:tgtEl>
                                      </p:cBhvr>
                                    </p:animEffect>
                                    <p:set>
                                      <p:cBhvr>
                                        <p:cTn id="43" dur="1" fill="hold">
                                          <p:stCondLst>
                                            <p:cond delay="499"/>
                                          </p:stCondLst>
                                        </p:cTn>
                                        <p:tgtEl>
                                          <p:spTgt spid="77"/>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76"/>
                                        </p:tgtEl>
                                      </p:cBhvr>
                                    </p:animEffect>
                                    <p:set>
                                      <p:cBhvr>
                                        <p:cTn id="46" dur="1" fill="hold">
                                          <p:stCondLst>
                                            <p:cond delay="499"/>
                                          </p:stCondLst>
                                        </p:cTn>
                                        <p:tgtEl>
                                          <p:spTgt spid="7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62"/>
                                        </p:tgtEl>
                                      </p:cBhvr>
                                    </p:animEffect>
                                    <p:set>
                                      <p:cBhvr>
                                        <p:cTn id="49" dur="1" fill="hold">
                                          <p:stCondLst>
                                            <p:cond delay="499"/>
                                          </p:stCondLst>
                                        </p:cTn>
                                        <p:tgtEl>
                                          <p:spTgt spid="6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par>
                                <p:cTn id="55" presetID="10" presetClass="entr" presetSubtype="0" fill="hold" nodeType="with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500"/>
                                        <p:tgtEl>
                                          <p:spTgt spid="8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xit" presetSubtype="0" fill="hold" grpId="1" nodeType="withEffect">
                                  <p:stCondLst>
                                    <p:cond delay="0"/>
                                  </p:stCondLst>
                                  <p:childTnLst>
                                    <p:animEffect transition="out" filter="fade">
                                      <p:cBhvr>
                                        <p:cTn id="64" dur="500"/>
                                        <p:tgtEl>
                                          <p:spTgt spid="81"/>
                                        </p:tgtEl>
                                      </p:cBhvr>
                                    </p:animEffect>
                                    <p:set>
                                      <p:cBhvr>
                                        <p:cTn id="65" dur="1" fill="hold">
                                          <p:stCondLst>
                                            <p:cond delay="499"/>
                                          </p:stCondLst>
                                        </p:cTn>
                                        <p:tgtEl>
                                          <p:spTgt spid="8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80"/>
                                        </p:tgtEl>
                                      </p:cBhvr>
                                    </p:animEffect>
                                    <p:set>
                                      <p:cBhvr>
                                        <p:cTn id="68" dur="1" fill="hold">
                                          <p:stCondLst>
                                            <p:cond delay="499"/>
                                          </p:stCondLst>
                                        </p:cTn>
                                        <p:tgtEl>
                                          <p:spTgt spid="80"/>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500"/>
                                        <p:tgtEl>
                                          <p:spTgt spid="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par>
                                <p:cTn id="80" presetID="10" presetClass="exit" presetSubtype="0" fill="hold" nodeType="withEffect">
                                  <p:stCondLst>
                                    <p:cond delay="0"/>
                                  </p:stCondLst>
                                  <p:childTnLst>
                                    <p:animEffect transition="out" filter="fade">
                                      <p:cBhvr>
                                        <p:cTn id="81" dur="500"/>
                                        <p:tgtEl>
                                          <p:spTgt spid="63"/>
                                        </p:tgtEl>
                                      </p:cBhvr>
                                    </p:animEffect>
                                    <p:set>
                                      <p:cBhvr>
                                        <p:cTn id="82" dur="1" fill="hold">
                                          <p:stCondLst>
                                            <p:cond delay="499"/>
                                          </p:stCondLst>
                                        </p:cTn>
                                        <p:tgtEl>
                                          <p:spTgt spid="6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65"/>
                                        </p:tgtEl>
                                      </p:cBhvr>
                                    </p:animEffect>
                                    <p:set>
                                      <p:cBhvr>
                                        <p:cTn id="85" dur="1" fill="hold">
                                          <p:stCondLst>
                                            <p:cond delay="499"/>
                                          </p:stCondLst>
                                        </p:cTn>
                                        <p:tgtEl>
                                          <p:spTgt spid="6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66"/>
                                        </p:tgtEl>
                                      </p:cBhvr>
                                    </p:animEffect>
                                    <p:set>
                                      <p:cBhvr>
                                        <p:cTn id="88" dur="1" fill="hold">
                                          <p:stCondLst>
                                            <p:cond delay="499"/>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73" grpId="0" animBg="1"/>
      <p:bldP spid="73" grpId="1" animBg="1"/>
      <p:bldP spid="76" grpId="0" animBg="1"/>
      <p:bldP spid="76" grpId="1" animBg="1"/>
      <p:bldP spid="81" grpId="0" animBg="1"/>
      <p:bldP spid="81" grpId="1" animBg="1"/>
      <p:bldP spid="62" grpId="0" animBg="1"/>
      <p:bldP spid="62" grpId="1" animBg="1"/>
      <p:bldP spid="65" grpId="0" animBg="1"/>
      <p:bldP spid="65" grpId="1" animBg="1"/>
      <p:bldP spid="66" grpId="0" animBg="1"/>
      <p:bldP spid="6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a:t>Communication in </a:t>
            </a:r>
            <a:r>
              <a:rPr lang="en-US" altLang="ko-KR" dirty="0" err="1" smtClean="0"/>
              <a:t>OpenFlow</a:t>
            </a:r>
            <a:endParaRPr lang="ko-KR" altLang="en-US" dirty="0"/>
          </a:p>
        </p:txBody>
      </p:sp>
      <p:pic>
        <p:nvPicPr>
          <p:cNvPr id="4" name="Picture 5" descr="ICON_NetworkSwitch_Q308"/>
          <p:cNvPicPr>
            <a:picLocks noChangeAspect="1" noChangeArrowheads="1"/>
          </p:cNvPicPr>
          <p:nvPr/>
        </p:nvPicPr>
        <p:blipFill>
          <a:blip r:embed="rId2"/>
          <a:srcRect/>
          <a:stretch>
            <a:fillRect/>
          </a:stretch>
        </p:blipFill>
        <p:spPr bwMode="auto">
          <a:xfrm>
            <a:off x="2743717" y="2507076"/>
            <a:ext cx="884564" cy="630778"/>
          </a:xfrm>
          <a:prstGeom prst="rect">
            <a:avLst/>
          </a:prstGeom>
          <a:noFill/>
          <a:ln w="9525">
            <a:noFill/>
            <a:miter lim="800000"/>
            <a:headEnd/>
            <a:tailEnd/>
          </a:ln>
        </p:spPr>
      </p:pic>
      <p:pic>
        <p:nvPicPr>
          <p:cNvPr id="5"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891977" y="2351912"/>
            <a:ext cx="681292" cy="941107"/>
          </a:xfrm>
          <a:prstGeom prst="rect">
            <a:avLst/>
          </a:prstGeom>
          <a:noFill/>
        </p:spPr>
      </p:pic>
      <p:pic>
        <p:nvPicPr>
          <p:cNvPr id="6"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859560" y="2349330"/>
            <a:ext cx="681292" cy="941107"/>
          </a:xfrm>
          <a:prstGeom prst="rect">
            <a:avLst/>
          </a:prstGeom>
          <a:noFill/>
        </p:spPr>
      </p:pic>
      <p:pic>
        <p:nvPicPr>
          <p:cNvPr id="7" name="Picture 5" descr="ICON_NetworkSwitch_Q308"/>
          <p:cNvPicPr>
            <a:picLocks noChangeAspect="1" noChangeArrowheads="1"/>
          </p:cNvPicPr>
          <p:nvPr/>
        </p:nvPicPr>
        <p:blipFill>
          <a:blip r:embed="rId2"/>
          <a:srcRect/>
          <a:stretch>
            <a:fillRect/>
          </a:stretch>
        </p:blipFill>
        <p:spPr bwMode="auto">
          <a:xfrm>
            <a:off x="5624037" y="2507076"/>
            <a:ext cx="884564" cy="630778"/>
          </a:xfrm>
          <a:prstGeom prst="rect">
            <a:avLst/>
          </a:prstGeom>
          <a:noFill/>
          <a:ln w="9525">
            <a:noFill/>
            <a:miter lim="800000"/>
            <a:headEnd/>
            <a:tailEnd/>
          </a:ln>
        </p:spPr>
      </p:pic>
      <p:cxnSp>
        <p:nvCxnSpPr>
          <p:cNvPr id="8" name="직선 연결선 7"/>
          <p:cNvCxnSpPr>
            <a:stCxn id="5" idx="3"/>
            <a:endCxn id="4" idx="1"/>
          </p:cNvCxnSpPr>
          <p:nvPr/>
        </p:nvCxnSpPr>
        <p:spPr>
          <a:xfrm flipV="1">
            <a:off x="1573269" y="2822465"/>
            <a:ext cx="1170448" cy="1"/>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9" name="직선 연결선 8"/>
          <p:cNvCxnSpPr>
            <a:stCxn id="4" idx="3"/>
            <a:endCxn id="7" idx="1"/>
          </p:cNvCxnSpPr>
          <p:nvPr/>
        </p:nvCxnSpPr>
        <p:spPr>
          <a:xfrm>
            <a:off x="3628281" y="2822465"/>
            <a:ext cx="199575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10" name="직선 연결선 9"/>
          <p:cNvCxnSpPr>
            <a:stCxn id="7" idx="3"/>
            <a:endCxn id="6" idx="1"/>
          </p:cNvCxnSpPr>
          <p:nvPr/>
        </p:nvCxnSpPr>
        <p:spPr>
          <a:xfrm flipV="1">
            <a:off x="6508601" y="2819884"/>
            <a:ext cx="1350959" cy="2581"/>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851749" y="3186168"/>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host2</a:t>
            </a:r>
            <a:endParaRPr lang="ko-KR" altLang="en-US" dirty="0">
              <a:latin typeface="Arial" panose="020B0604020202020204" pitchFamily="34" charset="0"/>
              <a:cs typeface="Arial" panose="020B0604020202020204" pitchFamily="34" charset="0"/>
            </a:endParaRPr>
          </a:p>
        </p:txBody>
      </p:sp>
      <p:sp>
        <p:nvSpPr>
          <p:cNvPr id="12" name="TextBox 11"/>
          <p:cNvSpPr txBox="1"/>
          <p:nvPr/>
        </p:nvSpPr>
        <p:spPr>
          <a:xfrm>
            <a:off x="7819332" y="3186168"/>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host1</a:t>
            </a:r>
            <a:endParaRPr lang="ko-KR" altLang="en-US" dirty="0">
              <a:latin typeface="Arial" panose="020B0604020202020204" pitchFamily="34" charset="0"/>
              <a:cs typeface="Arial" panose="020B0604020202020204" pitchFamily="34" charset="0"/>
            </a:endParaRPr>
          </a:p>
        </p:txBody>
      </p:sp>
      <p:sp>
        <p:nvSpPr>
          <p:cNvPr id="13" name="TextBox 12"/>
          <p:cNvSpPr txBox="1"/>
          <p:nvPr/>
        </p:nvSpPr>
        <p:spPr>
          <a:xfrm>
            <a:off x="2487401" y="318616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switch1</a:t>
            </a:r>
            <a:endParaRPr lang="ko-KR" altLang="en-US" dirty="0">
              <a:latin typeface="Arial" panose="020B0604020202020204" pitchFamily="34" charset="0"/>
              <a:cs typeface="Arial" panose="020B0604020202020204" pitchFamily="34" charset="0"/>
            </a:endParaRPr>
          </a:p>
        </p:txBody>
      </p:sp>
      <p:sp>
        <p:nvSpPr>
          <p:cNvPr id="14" name="TextBox 13"/>
          <p:cNvSpPr txBox="1"/>
          <p:nvPr/>
        </p:nvSpPr>
        <p:spPr>
          <a:xfrm>
            <a:off x="5240158" y="318616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switch2</a:t>
            </a:r>
            <a:endParaRPr lang="ko-KR" altLang="en-US" dirty="0">
              <a:latin typeface="Arial" panose="020B0604020202020204" pitchFamily="34" charset="0"/>
              <a:cs typeface="Arial" panose="020B0604020202020204" pitchFamily="34" charset="0"/>
            </a:endParaRPr>
          </a:p>
        </p:txBody>
      </p:sp>
      <p:sp>
        <p:nvSpPr>
          <p:cNvPr id="15" name="TextBox 14"/>
          <p:cNvSpPr txBox="1"/>
          <p:nvPr/>
        </p:nvSpPr>
        <p:spPr>
          <a:xfrm>
            <a:off x="396495" y="2008678"/>
            <a:ext cx="1672253" cy="276999"/>
          </a:xfrm>
          <a:prstGeom prst="rect">
            <a:avLst/>
          </a:prstGeom>
          <a:solidFill>
            <a:schemeClr val="tx1"/>
          </a:solidFill>
        </p:spPr>
        <p:txBody>
          <a:bodyPr wrap="none" rtlCol="0">
            <a:spAutoFit/>
          </a:bodyPr>
          <a:lstStyle/>
          <a:p>
            <a:r>
              <a:rPr lang="en-US" altLang="ko-KR" sz="1200" dirty="0" smtClean="0">
                <a:solidFill>
                  <a:schemeClr val="bg1"/>
                </a:solidFill>
                <a:latin typeface="Monaco" panose="00000400000000000000" pitchFamily="2" charset="0"/>
              </a:rPr>
              <a:t>$ ping 10.1.1.11</a:t>
            </a:r>
            <a:endParaRPr lang="ko-KR" altLang="en-US" sz="1200" dirty="0">
              <a:solidFill>
                <a:schemeClr val="bg1"/>
              </a:solidFill>
              <a:latin typeface="Monaco" panose="00000400000000000000" pitchFamily="2" charset="0"/>
            </a:endParaRPr>
          </a:p>
        </p:txBody>
      </p:sp>
      <p:sp>
        <p:nvSpPr>
          <p:cNvPr id="16" name="TextBox 15"/>
          <p:cNvSpPr txBox="1"/>
          <p:nvPr/>
        </p:nvSpPr>
        <p:spPr>
          <a:xfrm>
            <a:off x="180089" y="3476908"/>
            <a:ext cx="2105063"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10.1.1.12</a:t>
            </a:r>
          </a:p>
          <a:p>
            <a:pPr algn="ctr"/>
            <a:r>
              <a:rPr lang="en-US" altLang="ko-KR" sz="1400" dirty="0" smtClean="0">
                <a:latin typeface="Arial" panose="020B0604020202020204" pitchFamily="34" charset="0"/>
                <a:cs typeface="Arial" panose="020B0604020202020204" pitchFamily="34" charset="0"/>
              </a:rPr>
              <a:t>MAC:00:50:56:86:16:C8</a:t>
            </a:r>
            <a:endParaRPr lang="ko-KR" altLang="en-US" sz="1400" dirty="0">
              <a:latin typeface="Arial" panose="020B0604020202020204" pitchFamily="34" charset="0"/>
              <a:cs typeface="Arial" panose="020B0604020202020204" pitchFamily="34" charset="0"/>
            </a:endParaRPr>
          </a:p>
        </p:txBody>
      </p:sp>
      <p:sp>
        <p:nvSpPr>
          <p:cNvPr id="17" name="TextBox 16"/>
          <p:cNvSpPr txBox="1"/>
          <p:nvPr/>
        </p:nvSpPr>
        <p:spPr>
          <a:xfrm>
            <a:off x="7022906" y="3471878"/>
            <a:ext cx="2137125"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10.1.1.11</a:t>
            </a:r>
          </a:p>
          <a:p>
            <a:pPr algn="ctr"/>
            <a:r>
              <a:rPr lang="en-US" altLang="ko-KR" sz="1400" dirty="0" smtClean="0">
                <a:latin typeface="Arial" panose="020B0604020202020204" pitchFamily="34" charset="0"/>
                <a:cs typeface="Arial" panose="020B0604020202020204" pitchFamily="34" charset="0"/>
              </a:rPr>
              <a:t>MAC:00:50:56:86:0A:AE</a:t>
            </a:r>
            <a:endParaRPr lang="ko-KR" altLang="en-US" sz="1400" dirty="0">
              <a:latin typeface="Arial" panose="020B0604020202020204" pitchFamily="34" charset="0"/>
              <a:cs typeface="Arial" panose="020B0604020202020204" pitchFamily="34" charset="0"/>
            </a:endParaRPr>
          </a:p>
        </p:txBody>
      </p:sp>
      <p:pic>
        <p:nvPicPr>
          <p:cNvPr id="20" name="Picture 5" descr="ICON_NetworkSwitch_Q308"/>
          <p:cNvPicPr>
            <a:picLocks noChangeAspect="1" noChangeArrowheads="1"/>
          </p:cNvPicPr>
          <p:nvPr/>
        </p:nvPicPr>
        <p:blipFill>
          <a:blip r:embed="rId2"/>
          <a:srcRect/>
          <a:stretch>
            <a:fillRect/>
          </a:stretch>
        </p:blipFill>
        <p:spPr bwMode="auto">
          <a:xfrm>
            <a:off x="3326720" y="4160450"/>
            <a:ext cx="884564" cy="630778"/>
          </a:xfrm>
          <a:prstGeom prst="rect">
            <a:avLst/>
          </a:prstGeom>
          <a:noFill/>
          <a:ln w="9525">
            <a:noFill/>
            <a:miter lim="800000"/>
            <a:headEnd/>
            <a:tailEnd/>
          </a:ln>
        </p:spPr>
      </p:pic>
      <p:pic>
        <p:nvPicPr>
          <p:cNvPr id="21" name="Picture 5" descr="ICON_NetworkSwitch_Q308"/>
          <p:cNvPicPr>
            <a:picLocks noChangeAspect="1" noChangeArrowheads="1"/>
          </p:cNvPicPr>
          <p:nvPr/>
        </p:nvPicPr>
        <p:blipFill>
          <a:blip r:embed="rId2"/>
          <a:srcRect/>
          <a:stretch>
            <a:fillRect/>
          </a:stretch>
        </p:blipFill>
        <p:spPr bwMode="auto">
          <a:xfrm>
            <a:off x="6194992" y="4160450"/>
            <a:ext cx="884564" cy="630778"/>
          </a:xfrm>
          <a:prstGeom prst="rect">
            <a:avLst/>
          </a:prstGeom>
          <a:noFill/>
          <a:ln w="9525">
            <a:noFill/>
            <a:miter lim="800000"/>
            <a:headEnd/>
            <a:tailEnd/>
          </a:ln>
        </p:spPr>
      </p:pic>
      <p:cxnSp>
        <p:nvCxnSpPr>
          <p:cNvPr id="22" name="직선 연결선 21"/>
          <p:cNvCxnSpPr/>
          <p:nvPr/>
        </p:nvCxnSpPr>
        <p:spPr>
          <a:xfrm>
            <a:off x="3260785" y="3140015"/>
            <a:ext cx="405441" cy="1026543"/>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275867" y="4810598"/>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switch3</a:t>
            </a:r>
            <a:endParaRPr lang="ko-KR" altLang="en-US" dirty="0">
              <a:latin typeface="Arial" panose="020B0604020202020204" pitchFamily="34" charset="0"/>
              <a:cs typeface="Arial" panose="020B0604020202020204" pitchFamily="34" charset="0"/>
            </a:endParaRPr>
          </a:p>
        </p:txBody>
      </p:sp>
      <p:sp>
        <p:nvSpPr>
          <p:cNvPr id="24" name="TextBox 23"/>
          <p:cNvSpPr txBox="1"/>
          <p:nvPr/>
        </p:nvSpPr>
        <p:spPr>
          <a:xfrm>
            <a:off x="6160220" y="4812264"/>
            <a:ext cx="95410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switch4</a:t>
            </a:r>
            <a:endParaRPr lang="ko-KR" altLang="en-US" dirty="0">
              <a:latin typeface="Arial" panose="020B0604020202020204" pitchFamily="34" charset="0"/>
              <a:cs typeface="Arial" panose="020B0604020202020204" pitchFamily="34" charset="0"/>
            </a:endParaRPr>
          </a:p>
        </p:txBody>
      </p:sp>
      <p:cxnSp>
        <p:nvCxnSpPr>
          <p:cNvPr id="25" name="직선 연결선 24"/>
          <p:cNvCxnSpPr>
            <a:stCxn id="20" idx="3"/>
            <a:endCxn id="21" idx="1"/>
          </p:cNvCxnSpPr>
          <p:nvPr/>
        </p:nvCxnSpPr>
        <p:spPr>
          <a:xfrm>
            <a:off x="4211284" y="4475839"/>
            <a:ext cx="1983708"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pic>
        <p:nvPicPr>
          <p:cNvPr id="26"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7862832" y="4005285"/>
            <a:ext cx="681292" cy="941107"/>
          </a:xfrm>
          <a:prstGeom prst="rect">
            <a:avLst/>
          </a:prstGeom>
          <a:noFill/>
        </p:spPr>
      </p:pic>
      <p:pic>
        <p:nvPicPr>
          <p:cNvPr id="27" name="Picture 9" descr="C:\Users\testuser\AppData\Local\Temp\VMwareDnD\9aa2d99f\VMW_09Q3_ICON_ExternalDrive.png"/>
          <p:cNvPicPr>
            <a:picLocks noChangeAspect="1" noChangeArrowheads="1"/>
          </p:cNvPicPr>
          <p:nvPr/>
        </p:nvPicPr>
        <p:blipFill>
          <a:blip r:embed="rId3"/>
          <a:srcRect/>
          <a:stretch>
            <a:fillRect/>
          </a:stretch>
        </p:blipFill>
        <p:spPr bwMode="auto">
          <a:xfrm>
            <a:off x="1900262" y="4005285"/>
            <a:ext cx="681292" cy="941107"/>
          </a:xfrm>
          <a:prstGeom prst="rect">
            <a:avLst/>
          </a:prstGeom>
          <a:noFill/>
        </p:spPr>
      </p:pic>
      <p:cxnSp>
        <p:nvCxnSpPr>
          <p:cNvPr id="28" name="직선 연결선 27"/>
          <p:cNvCxnSpPr>
            <a:stCxn id="27" idx="3"/>
            <a:endCxn id="20" idx="1"/>
          </p:cNvCxnSpPr>
          <p:nvPr/>
        </p:nvCxnSpPr>
        <p:spPr>
          <a:xfrm>
            <a:off x="2581554" y="4475839"/>
            <a:ext cx="74516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29" name="직선 연결선 28"/>
          <p:cNvCxnSpPr>
            <a:stCxn id="21" idx="3"/>
            <a:endCxn id="26" idx="1"/>
          </p:cNvCxnSpPr>
          <p:nvPr/>
        </p:nvCxnSpPr>
        <p:spPr>
          <a:xfrm>
            <a:off x="7079556" y="4475839"/>
            <a:ext cx="783276" cy="0"/>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cxnSp>
        <p:nvCxnSpPr>
          <p:cNvPr id="30" name="직선 연결선 29"/>
          <p:cNvCxnSpPr/>
          <p:nvPr/>
        </p:nvCxnSpPr>
        <p:spPr>
          <a:xfrm>
            <a:off x="6133199" y="3128959"/>
            <a:ext cx="405441" cy="1026543"/>
          </a:xfrm>
          <a:prstGeom prst="line">
            <a:avLst/>
          </a:prstGeom>
          <a:ln w="25400">
            <a:headEnd type="none"/>
            <a:tailEnd type="none" w="lg" len="lg"/>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1827382" y="4869099"/>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host3</a:t>
            </a:r>
            <a:endParaRPr lang="ko-KR" altLang="en-US" dirty="0">
              <a:latin typeface="Arial" panose="020B0604020202020204" pitchFamily="34" charset="0"/>
              <a:cs typeface="Arial" panose="020B0604020202020204" pitchFamily="34" charset="0"/>
            </a:endParaRPr>
          </a:p>
        </p:txBody>
      </p:sp>
      <p:sp>
        <p:nvSpPr>
          <p:cNvPr id="32" name="TextBox 31"/>
          <p:cNvSpPr txBox="1"/>
          <p:nvPr/>
        </p:nvSpPr>
        <p:spPr>
          <a:xfrm>
            <a:off x="1170950" y="5159839"/>
            <a:ext cx="2074607"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10.1.1.13</a:t>
            </a:r>
          </a:p>
          <a:p>
            <a:pPr algn="ctr"/>
            <a:r>
              <a:rPr lang="en-US" altLang="ko-KR" sz="1400" dirty="0" smtClean="0">
                <a:latin typeface="Arial" panose="020B0604020202020204" pitchFamily="34" charset="0"/>
                <a:cs typeface="Arial" panose="020B0604020202020204" pitchFamily="34" charset="0"/>
              </a:rPr>
              <a:t>MAC:00:50:56:86:16:99</a:t>
            </a:r>
            <a:endParaRPr lang="ko-KR" altLang="en-US" sz="1400" dirty="0">
              <a:latin typeface="Arial" panose="020B0604020202020204" pitchFamily="34" charset="0"/>
              <a:cs typeface="Arial" panose="020B0604020202020204" pitchFamily="34" charset="0"/>
            </a:endParaRPr>
          </a:p>
        </p:txBody>
      </p:sp>
      <p:sp>
        <p:nvSpPr>
          <p:cNvPr id="33" name="TextBox 32"/>
          <p:cNvSpPr txBox="1"/>
          <p:nvPr/>
        </p:nvSpPr>
        <p:spPr>
          <a:xfrm>
            <a:off x="7770759" y="4873356"/>
            <a:ext cx="761747" cy="369332"/>
          </a:xfrm>
          <a:prstGeom prst="rect">
            <a:avLst/>
          </a:prstGeom>
          <a:noFill/>
        </p:spPr>
        <p:txBody>
          <a:bodyPr wrap="none" rtlCol="0">
            <a:spAutoFit/>
          </a:bodyPr>
          <a:lstStyle/>
          <a:p>
            <a:r>
              <a:rPr lang="en-US" altLang="ko-KR" dirty="0" smtClean="0">
                <a:latin typeface="Arial" panose="020B0604020202020204" pitchFamily="34" charset="0"/>
                <a:cs typeface="Arial" panose="020B0604020202020204" pitchFamily="34" charset="0"/>
              </a:rPr>
              <a:t>host4</a:t>
            </a:r>
            <a:endParaRPr lang="ko-KR" altLang="en-US" dirty="0">
              <a:latin typeface="Arial" panose="020B0604020202020204" pitchFamily="34" charset="0"/>
              <a:cs typeface="Arial" panose="020B0604020202020204" pitchFamily="34" charset="0"/>
            </a:endParaRPr>
          </a:p>
        </p:txBody>
      </p:sp>
      <p:sp>
        <p:nvSpPr>
          <p:cNvPr id="34" name="TextBox 33"/>
          <p:cNvSpPr txBox="1"/>
          <p:nvPr/>
        </p:nvSpPr>
        <p:spPr>
          <a:xfrm>
            <a:off x="7114327" y="5164096"/>
            <a:ext cx="2074607" cy="523220"/>
          </a:xfrm>
          <a:prstGeom prst="rect">
            <a:avLst/>
          </a:prstGeom>
          <a:noFill/>
        </p:spPr>
        <p:txBody>
          <a:bodyPr wrap="none" rtlCol="0">
            <a:spAutoFit/>
          </a:bodyPr>
          <a:lstStyle/>
          <a:p>
            <a:pPr algn="ctr"/>
            <a:r>
              <a:rPr lang="en-US" altLang="ko-KR" sz="1400" dirty="0" smtClean="0">
                <a:latin typeface="Arial" panose="020B0604020202020204" pitchFamily="34" charset="0"/>
                <a:cs typeface="Arial" panose="020B0604020202020204" pitchFamily="34" charset="0"/>
              </a:rPr>
              <a:t>IP: 10.1.1.14</a:t>
            </a:r>
          </a:p>
          <a:p>
            <a:pPr algn="ctr"/>
            <a:r>
              <a:rPr lang="en-US" altLang="ko-KR" sz="1400" dirty="0" smtClean="0">
                <a:latin typeface="Arial" panose="020B0604020202020204" pitchFamily="34" charset="0"/>
                <a:cs typeface="Arial" panose="020B0604020202020204" pitchFamily="34" charset="0"/>
              </a:rPr>
              <a:t>MAC:00:50:56:86:18:78</a:t>
            </a:r>
            <a:endParaRPr lang="ko-KR" altLang="en-US" sz="1400" dirty="0">
              <a:latin typeface="Arial" panose="020B0604020202020204" pitchFamily="34" charset="0"/>
              <a:cs typeface="Arial" panose="020B0604020202020204" pitchFamily="34" charset="0"/>
            </a:endParaRPr>
          </a:p>
        </p:txBody>
      </p:sp>
      <p:sp>
        <p:nvSpPr>
          <p:cNvPr id="35" name="TextBox 34"/>
          <p:cNvSpPr txBox="1"/>
          <p:nvPr/>
        </p:nvSpPr>
        <p:spPr>
          <a:xfrm>
            <a:off x="1900262" y="5886176"/>
            <a:ext cx="5577168" cy="646331"/>
          </a:xfrm>
          <a:prstGeom prst="rect">
            <a:avLst/>
          </a:prstGeom>
          <a:solidFill>
            <a:schemeClr val="tx1"/>
          </a:solidFill>
        </p:spPr>
        <p:txBody>
          <a:bodyPr wrap="none" rtlCol="0">
            <a:spAutoFit/>
          </a:bodyPr>
          <a:lstStyle/>
          <a:p>
            <a:r>
              <a:rPr lang="en-US" altLang="ko-KR" sz="1200" dirty="0" smtClean="0">
                <a:solidFill>
                  <a:schemeClr val="bg1"/>
                </a:solidFill>
                <a:latin typeface="Monaco" panose="00000400000000000000" pitchFamily="2" charset="0"/>
              </a:rPr>
              <a:t>Internet Address         Physical Address          Type</a:t>
            </a:r>
          </a:p>
          <a:p>
            <a:r>
              <a:rPr lang="en-US" altLang="ko-KR" sz="1200" dirty="0" smtClean="0">
                <a:solidFill>
                  <a:schemeClr val="bg1"/>
                </a:solidFill>
                <a:latin typeface="Monaco" panose="00000400000000000000" pitchFamily="2" charset="0"/>
              </a:rPr>
              <a:t>10.1.1.254               00-00-0C-E7-58-CD         Dynamic</a:t>
            </a:r>
          </a:p>
          <a:p>
            <a:endParaRPr lang="en-US" altLang="ko-KR" sz="1200" dirty="0" smtClean="0">
              <a:solidFill>
                <a:schemeClr val="bg1"/>
              </a:solidFill>
              <a:latin typeface="Monaco" panose="00000400000000000000" pitchFamily="2" charset="0"/>
            </a:endParaRPr>
          </a:p>
        </p:txBody>
      </p:sp>
      <p:sp>
        <p:nvSpPr>
          <p:cNvPr id="36" name="TextBox 35"/>
          <p:cNvSpPr txBox="1"/>
          <p:nvPr/>
        </p:nvSpPr>
        <p:spPr>
          <a:xfrm>
            <a:off x="3016455" y="5555411"/>
            <a:ext cx="2684004" cy="338554"/>
          </a:xfrm>
          <a:prstGeom prst="rect">
            <a:avLst/>
          </a:prstGeom>
          <a:noFill/>
        </p:spPr>
        <p:txBody>
          <a:bodyPr wrap="none" rtlCol="0">
            <a:spAutoFit/>
          </a:bodyPr>
          <a:lstStyle/>
          <a:p>
            <a:r>
              <a:rPr lang="en-US" altLang="ko-KR" sz="1600" dirty="0" smtClean="0">
                <a:latin typeface="Arial" panose="020B0604020202020204" pitchFamily="34" charset="0"/>
                <a:cs typeface="Arial" panose="020B0604020202020204" pitchFamily="34" charset="0"/>
              </a:rPr>
              <a:t>ARP Cache Table of Host2</a:t>
            </a:r>
            <a:endParaRPr lang="ko-KR" altLang="en-US" sz="1600" dirty="0">
              <a:latin typeface="Arial" panose="020B0604020202020204" pitchFamily="34" charset="0"/>
              <a:cs typeface="Arial" panose="020B0604020202020204" pitchFamily="34" charset="0"/>
            </a:endParaRPr>
          </a:p>
        </p:txBody>
      </p:sp>
      <p:cxnSp>
        <p:nvCxnSpPr>
          <p:cNvPr id="44" name="직선 화살표 연결선 43"/>
          <p:cNvCxnSpPr/>
          <p:nvPr/>
        </p:nvCxnSpPr>
        <p:spPr>
          <a:xfrm>
            <a:off x="1481007" y="2744082"/>
            <a:ext cx="1490373" cy="0"/>
          </a:xfrm>
          <a:prstGeom prst="straightConnector1">
            <a:avLst/>
          </a:prstGeom>
          <a:ln w="25400">
            <a:solidFill>
              <a:schemeClr val="accent2"/>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p:nvPr/>
        </p:nvCxnSpPr>
        <p:spPr>
          <a:xfrm>
            <a:off x="3192925" y="2744082"/>
            <a:ext cx="2632910" cy="0"/>
          </a:xfrm>
          <a:prstGeom prst="straightConnector1">
            <a:avLst/>
          </a:prstGeom>
          <a:ln w="25400">
            <a:solidFill>
              <a:schemeClr val="accent2"/>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46" name="직선 화살표 연결선 45"/>
          <p:cNvCxnSpPr/>
          <p:nvPr/>
        </p:nvCxnSpPr>
        <p:spPr>
          <a:xfrm>
            <a:off x="6073245" y="2744082"/>
            <a:ext cx="2025149" cy="0"/>
          </a:xfrm>
          <a:prstGeom prst="straightConnector1">
            <a:avLst/>
          </a:prstGeom>
          <a:ln w="25400">
            <a:solidFill>
              <a:schemeClr val="accent2"/>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894719" y="6276896"/>
            <a:ext cx="5577168" cy="276999"/>
          </a:xfrm>
          <a:prstGeom prst="rect">
            <a:avLst/>
          </a:prstGeom>
          <a:noFill/>
        </p:spPr>
        <p:txBody>
          <a:bodyPr wrap="none" rtlCol="0">
            <a:spAutoFit/>
          </a:bodyPr>
          <a:lstStyle/>
          <a:p>
            <a:r>
              <a:rPr lang="en-US" altLang="ko-KR" sz="1200" dirty="0" smtClean="0">
                <a:solidFill>
                  <a:schemeClr val="bg1"/>
                </a:solidFill>
                <a:latin typeface="Monaco" panose="00000400000000000000" pitchFamily="2" charset="0"/>
              </a:rPr>
              <a:t>10.1.1.11                00-50-56-86-0A-AE         Dynamic</a:t>
            </a:r>
            <a:endParaRPr lang="ko-KR" altLang="en-US" sz="1200" dirty="0">
              <a:solidFill>
                <a:schemeClr val="bg1"/>
              </a:solidFill>
              <a:latin typeface="Monaco" panose="00000400000000000000" pitchFamily="2" charset="0"/>
            </a:endParaRPr>
          </a:p>
        </p:txBody>
      </p:sp>
      <p:sp>
        <p:nvSpPr>
          <p:cNvPr id="49" name="직사각형 48"/>
          <p:cNvSpPr/>
          <p:nvPr/>
        </p:nvSpPr>
        <p:spPr>
          <a:xfrm>
            <a:off x="6828547" y="2823887"/>
            <a:ext cx="1316551" cy="4380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ICMP Echo Reply</a:t>
            </a:r>
            <a:endParaRPr lang="ko-KR" altLang="en-US" sz="1400" dirty="0">
              <a:latin typeface="Arial" panose="020B0604020202020204" pitchFamily="34" charset="0"/>
              <a:cs typeface="Arial" panose="020B0604020202020204" pitchFamily="34" charset="0"/>
            </a:endParaRPr>
          </a:p>
        </p:txBody>
      </p:sp>
      <p:pic>
        <p:nvPicPr>
          <p:cNvPr id="52" name="Picture 8" descr="ICON_Server_flat_Q408.png"/>
          <p:cNvPicPr>
            <a:picLocks noChangeAspect="1"/>
          </p:cNvPicPr>
          <p:nvPr/>
        </p:nvPicPr>
        <p:blipFill>
          <a:blip r:embed="rId4"/>
          <a:srcRect/>
          <a:stretch>
            <a:fillRect/>
          </a:stretch>
        </p:blipFill>
        <p:spPr bwMode="auto">
          <a:xfrm>
            <a:off x="3623578" y="1011989"/>
            <a:ext cx="1905000" cy="484187"/>
          </a:xfrm>
          <a:prstGeom prst="rect">
            <a:avLst/>
          </a:prstGeom>
          <a:noFill/>
          <a:ln w="9525">
            <a:noFill/>
            <a:miter lim="800000"/>
            <a:headEnd/>
            <a:tailEnd/>
          </a:ln>
        </p:spPr>
      </p:pic>
      <p:cxnSp>
        <p:nvCxnSpPr>
          <p:cNvPr id="54" name="직선 연결선 53"/>
          <p:cNvCxnSpPr>
            <a:stCxn id="52" idx="2"/>
            <a:endCxn id="4" idx="0"/>
          </p:cNvCxnSpPr>
          <p:nvPr/>
        </p:nvCxnSpPr>
        <p:spPr>
          <a:xfrm flipH="1">
            <a:off x="3103927" y="1496176"/>
            <a:ext cx="1472151" cy="102052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5" name="직선 연결선 54"/>
          <p:cNvCxnSpPr>
            <a:stCxn id="52" idx="2"/>
          </p:cNvCxnSpPr>
          <p:nvPr/>
        </p:nvCxnSpPr>
        <p:spPr>
          <a:xfrm>
            <a:off x="4576078" y="1496176"/>
            <a:ext cx="1405272" cy="102052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8" name="직선 연결선 57"/>
          <p:cNvCxnSpPr>
            <a:stCxn id="52" idx="2"/>
          </p:cNvCxnSpPr>
          <p:nvPr/>
        </p:nvCxnSpPr>
        <p:spPr>
          <a:xfrm flipH="1">
            <a:off x="3674378" y="1496176"/>
            <a:ext cx="901700" cy="2681541"/>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1" name="직선 연결선 60"/>
          <p:cNvCxnSpPr>
            <a:stCxn id="52" idx="2"/>
          </p:cNvCxnSpPr>
          <p:nvPr/>
        </p:nvCxnSpPr>
        <p:spPr>
          <a:xfrm>
            <a:off x="4576078" y="1496176"/>
            <a:ext cx="1975724" cy="267315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528578" y="1074344"/>
            <a:ext cx="3241593" cy="338554"/>
          </a:xfrm>
          <a:prstGeom prst="rect">
            <a:avLst/>
          </a:prstGeom>
          <a:noFill/>
        </p:spPr>
        <p:txBody>
          <a:bodyPr wrap="none" rtlCol="0">
            <a:spAutoFit/>
          </a:bodyPr>
          <a:lstStyle/>
          <a:p>
            <a:r>
              <a:rPr lang="en-US" altLang="ko-KR" sz="1600" dirty="0">
                <a:latin typeface="Arial" panose="020B0604020202020204" pitchFamily="34" charset="0"/>
                <a:cs typeface="Arial" panose="020B0604020202020204" pitchFamily="34" charset="0"/>
              </a:rPr>
              <a:t>Controller now has the host1 info.</a:t>
            </a:r>
            <a:endParaRPr lang="ko-KR" altLang="en-US" sz="1600" dirty="0">
              <a:latin typeface="Arial" panose="020B0604020202020204" pitchFamily="34" charset="0"/>
              <a:cs typeface="Arial" panose="020B0604020202020204" pitchFamily="34" charset="0"/>
            </a:endParaRPr>
          </a:p>
        </p:txBody>
      </p:sp>
      <p:cxnSp>
        <p:nvCxnSpPr>
          <p:cNvPr id="84" name="직선 연결선 83"/>
          <p:cNvCxnSpPr/>
          <p:nvPr/>
        </p:nvCxnSpPr>
        <p:spPr>
          <a:xfrm>
            <a:off x="4682843" y="1513177"/>
            <a:ext cx="1405272" cy="1020521"/>
          </a:xfrm>
          <a:prstGeom prst="line">
            <a:avLst/>
          </a:prstGeom>
          <a:ln w="19050">
            <a:solidFill>
              <a:schemeClr val="accent2"/>
            </a:solidFill>
            <a:prstDash val="solid"/>
            <a:headEnd type="triangle" w="med" len="lg"/>
          </a:ln>
        </p:spPr>
        <p:style>
          <a:lnRef idx="1">
            <a:schemeClr val="accent1"/>
          </a:lnRef>
          <a:fillRef idx="0">
            <a:schemeClr val="accent1"/>
          </a:fillRef>
          <a:effectRef idx="0">
            <a:schemeClr val="accent1"/>
          </a:effectRef>
          <a:fontRef idx="minor">
            <a:schemeClr val="tx1"/>
          </a:fontRef>
        </p:style>
      </p:cxnSp>
      <p:sp>
        <p:nvSpPr>
          <p:cNvPr id="85" name="직사각형 84"/>
          <p:cNvSpPr/>
          <p:nvPr/>
        </p:nvSpPr>
        <p:spPr>
          <a:xfrm>
            <a:off x="5530474" y="1916130"/>
            <a:ext cx="992689" cy="278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In</a:t>
            </a:r>
            <a:endParaRPr lang="ko-KR" altLang="en-US" sz="1400" dirty="0">
              <a:latin typeface="Arial" panose="020B0604020202020204" pitchFamily="34" charset="0"/>
              <a:cs typeface="Arial" panose="020B0604020202020204" pitchFamily="34" charset="0"/>
            </a:endParaRPr>
          </a:p>
        </p:txBody>
      </p:sp>
      <p:cxnSp>
        <p:nvCxnSpPr>
          <p:cNvPr id="86" name="직선 연결선 85"/>
          <p:cNvCxnSpPr/>
          <p:nvPr/>
        </p:nvCxnSpPr>
        <p:spPr>
          <a:xfrm>
            <a:off x="4793102" y="1509989"/>
            <a:ext cx="1405272" cy="1020521"/>
          </a:xfrm>
          <a:prstGeom prst="line">
            <a:avLst/>
          </a:prstGeom>
          <a:ln w="19050">
            <a:solidFill>
              <a:schemeClr val="accent2"/>
            </a:solidFill>
            <a:prstDash val="solid"/>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87" name="직사각형 86"/>
          <p:cNvSpPr/>
          <p:nvPr/>
        </p:nvSpPr>
        <p:spPr>
          <a:xfrm>
            <a:off x="5518068" y="1913399"/>
            <a:ext cx="1069652" cy="278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Out</a:t>
            </a:r>
            <a:endParaRPr lang="ko-KR" altLang="en-US" sz="1400" dirty="0">
              <a:latin typeface="Arial" panose="020B0604020202020204" pitchFamily="34" charset="0"/>
              <a:cs typeface="Arial" panose="020B0604020202020204" pitchFamily="34" charset="0"/>
            </a:endParaRPr>
          </a:p>
        </p:txBody>
      </p:sp>
      <p:sp>
        <p:nvSpPr>
          <p:cNvPr id="88" name="직사각형 87"/>
          <p:cNvSpPr/>
          <p:nvPr/>
        </p:nvSpPr>
        <p:spPr>
          <a:xfrm>
            <a:off x="6585906" y="1914605"/>
            <a:ext cx="1069652" cy="278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Flow Mod</a:t>
            </a:r>
            <a:endParaRPr lang="ko-KR" altLang="en-US" sz="1400" dirty="0">
              <a:latin typeface="Arial" panose="020B0604020202020204" pitchFamily="34" charset="0"/>
              <a:cs typeface="Arial" panose="020B0604020202020204" pitchFamily="34" charset="0"/>
            </a:endParaRPr>
          </a:p>
        </p:txBody>
      </p:sp>
      <p:cxnSp>
        <p:nvCxnSpPr>
          <p:cNvPr id="72" name="직선 연결선 71"/>
          <p:cNvCxnSpPr/>
          <p:nvPr/>
        </p:nvCxnSpPr>
        <p:spPr>
          <a:xfrm flipH="1">
            <a:off x="3219040" y="1496175"/>
            <a:ext cx="1472151" cy="1020521"/>
          </a:xfrm>
          <a:prstGeom prst="line">
            <a:avLst/>
          </a:prstGeom>
          <a:ln w="19050">
            <a:solidFill>
              <a:schemeClr val="accent2"/>
            </a:solidFill>
            <a:prstDash val="solid"/>
            <a:headEnd type="triangle" w="med" len="lg"/>
          </a:ln>
        </p:spPr>
        <p:style>
          <a:lnRef idx="1">
            <a:schemeClr val="accent1"/>
          </a:lnRef>
          <a:fillRef idx="0">
            <a:schemeClr val="accent1"/>
          </a:fillRef>
          <a:effectRef idx="0">
            <a:schemeClr val="accent1"/>
          </a:effectRef>
          <a:fontRef idx="minor">
            <a:schemeClr val="tx1"/>
          </a:fontRef>
        </p:style>
      </p:cxnSp>
      <p:sp>
        <p:nvSpPr>
          <p:cNvPr id="74" name="직사각형 73"/>
          <p:cNvSpPr/>
          <p:nvPr/>
        </p:nvSpPr>
        <p:spPr>
          <a:xfrm>
            <a:off x="3840415" y="2091124"/>
            <a:ext cx="1069652" cy="278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In</a:t>
            </a:r>
            <a:endParaRPr lang="ko-KR" altLang="en-US" sz="1400" dirty="0">
              <a:latin typeface="Arial" panose="020B0604020202020204" pitchFamily="34" charset="0"/>
              <a:cs typeface="Arial" panose="020B0604020202020204" pitchFamily="34" charset="0"/>
            </a:endParaRPr>
          </a:p>
        </p:txBody>
      </p:sp>
      <p:cxnSp>
        <p:nvCxnSpPr>
          <p:cNvPr id="89" name="직선 연결선 88"/>
          <p:cNvCxnSpPr/>
          <p:nvPr/>
        </p:nvCxnSpPr>
        <p:spPr>
          <a:xfrm flipH="1">
            <a:off x="2971380" y="1485474"/>
            <a:ext cx="1472151" cy="1020521"/>
          </a:xfrm>
          <a:prstGeom prst="line">
            <a:avLst/>
          </a:prstGeom>
          <a:ln w="19050">
            <a:solidFill>
              <a:schemeClr val="accent2"/>
            </a:solidFill>
            <a:prstDash val="solid"/>
            <a:headEnd type="none" w="med" len="lg"/>
            <a:tailEnd type="triangle" w="med" len="lg"/>
          </a:ln>
        </p:spPr>
        <p:style>
          <a:lnRef idx="1">
            <a:schemeClr val="accent1"/>
          </a:lnRef>
          <a:fillRef idx="0">
            <a:schemeClr val="accent1"/>
          </a:fillRef>
          <a:effectRef idx="0">
            <a:schemeClr val="accent1"/>
          </a:effectRef>
          <a:fontRef idx="minor">
            <a:schemeClr val="tx1"/>
          </a:fontRef>
        </p:style>
      </p:cxnSp>
      <p:sp>
        <p:nvSpPr>
          <p:cNvPr id="90" name="직사각형 89"/>
          <p:cNvSpPr/>
          <p:nvPr/>
        </p:nvSpPr>
        <p:spPr>
          <a:xfrm>
            <a:off x="1823078" y="1588162"/>
            <a:ext cx="1069652" cy="278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Packet Out</a:t>
            </a:r>
            <a:endParaRPr lang="ko-KR" altLang="en-US" sz="1400" dirty="0">
              <a:latin typeface="Arial" panose="020B0604020202020204" pitchFamily="34" charset="0"/>
              <a:cs typeface="Arial" panose="020B0604020202020204" pitchFamily="34" charset="0"/>
            </a:endParaRPr>
          </a:p>
        </p:txBody>
      </p:sp>
      <p:sp>
        <p:nvSpPr>
          <p:cNvPr id="91" name="직사각형 90"/>
          <p:cNvSpPr/>
          <p:nvPr/>
        </p:nvSpPr>
        <p:spPr>
          <a:xfrm>
            <a:off x="2890916" y="1589368"/>
            <a:ext cx="1069652" cy="2784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ko-KR" sz="1400" dirty="0" smtClean="0">
                <a:latin typeface="Arial" panose="020B0604020202020204" pitchFamily="34" charset="0"/>
                <a:cs typeface="Arial" panose="020B0604020202020204" pitchFamily="34" charset="0"/>
              </a:rPr>
              <a:t>Flow Mod</a:t>
            </a:r>
            <a:endParaRPr lang="ko-KR"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02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par>
                                <p:cTn id="16" presetID="10" presetClass="entr" presetSubtype="0" fill="hold"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par>
                                <p:cTn id="19" presetID="10" presetClass="exit" presetSubtype="0" fill="hold" grpId="1" nodeType="withEffect">
                                  <p:stCondLst>
                                    <p:cond delay="0"/>
                                  </p:stCondLst>
                                  <p:childTnLst>
                                    <p:animEffect transition="out" filter="fade">
                                      <p:cBhvr>
                                        <p:cTn id="20" dur="500"/>
                                        <p:tgtEl>
                                          <p:spTgt spid="49"/>
                                        </p:tgtEl>
                                      </p:cBhvr>
                                    </p:animEffect>
                                    <p:set>
                                      <p:cBhvr>
                                        <p:cTn id="21" dur="1" fill="hold">
                                          <p:stCondLst>
                                            <p:cond delay="499"/>
                                          </p:stCondLst>
                                        </p:cTn>
                                        <p:tgtEl>
                                          <p:spTgt spid="4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6"/>
                                        </p:tgtEl>
                                      </p:cBhvr>
                                    </p:animEffect>
                                    <p:set>
                                      <p:cBhvr>
                                        <p:cTn id="24" dur="1" fill="hold">
                                          <p:stCondLst>
                                            <p:cond delay="499"/>
                                          </p:stCondLst>
                                        </p:cTn>
                                        <p:tgtEl>
                                          <p:spTgt spid="4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par>
                                <p:cTn id="36" presetID="10" presetClass="exit" presetSubtype="0" fill="hold" grpId="1" nodeType="withEffect">
                                  <p:stCondLst>
                                    <p:cond delay="0"/>
                                  </p:stCondLst>
                                  <p:childTnLst>
                                    <p:animEffect transition="out" filter="fade">
                                      <p:cBhvr>
                                        <p:cTn id="37" dur="500"/>
                                        <p:tgtEl>
                                          <p:spTgt spid="85"/>
                                        </p:tgtEl>
                                      </p:cBhvr>
                                    </p:animEffect>
                                    <p:set>
                                      <p:cBhvr>
                                        <p:cTn id="38" dur="1" fill="hold">
                                          <p:stCondLst>
                                            <p:cond delay="499"/>
                                          </p:stCondLst>
                                        </p:cTn>
                                        <p:tgtEl>
                                          <p:spTgt spid="85"/>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84"/>
                                        </p:tgtEl>
                                      </p:cBhvr>
                                    </p:animEffect>
                                    <p:set>
                                      <p:cBhvr>
                                        <p:cTn id="41" dur="1" fill="hold">
                                          <p:stCondLst>
                                            <p:cond delay="499"/>
                                          </p:stCondLst>
                                        </p:cTn>
                                        <p:tgtEl>
                                          <p:spTgt spid="8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86"/>
                                        </p:tgtEl>
                                      </p:cBhvr>
                                    </p:animEffect>
                                    <p:set>
                                      <p:cBhvr>
                                        <p:cTn id="46" dur="1" fill="hold">
                                          <p:stCondLst>
                                            <p:cond delay="499"/>
                                          </p:stCondLst>
                                        </p:cTn>
                                        <p:tgtEl>
                                          <p:spTgt spid="8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87"/>
                                        </p:tgtEl>
                                      </p:cBhvr>
                                    </p:animEffect>
                                    <p:set>
                                      <p:cBhvr>
                                        <p:cTn id="49" dur="1" fill="hold">
                                          <p:stCondLst>
                                            <p:cond delay="499"/>
                                          </p:stCondLst>
                                        </p:cTn>
                                        <p:tgtEl>
                                          <p:spTgt spid="87"/>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8"/>
                                        </p:tgtEl>
                                      </p:cBhvr>
                                    </p:animEffect>
                                    <p:set>
                                      <p:cBhvr>
                                        <p:cTn id="52" dur="1" fill="hold">
                                          <p:stCondLst>
                                            <p:cond delay="499"/>
                                          </p:stCondLst>
                                        </p:cTn>
                                        <p:tgtEl>
                                          <p:spTgt spid="8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fade">
                                      <p:cBhvr>
                                        <p:cTn id="62" dur="500"/>
                                        <p:tgtEl>
                                          <p:spTgt spid="89"/>
                                        </p:tgtEl>
                                      </p:cBhvr>
                                    </p:animEffect>
                                  </p:childTnLst>
                                </p:cTn>
                              </p:par>
                              <p:par>
                                <p:cTn id="63" presetID="10" presetClass="entr" presetSubtype="0"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500"/>
                                        <p:tgtEl>
                                          <p:spTgt spid="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fade">
                                      <p:cBhvr>
                                        <p:cTn id="74" dur="500"/>
                                        <p:tgtEl>
                                          <p:spTgt spid="9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xit" presetSubtype="0" fill="hold" nodeType="withEffect">
                                  <p:stCondLst>
                                    <p:cond delay="0"/>
                                  </p:stCondLst>
                                  <p:childTnLst>
                                    <p:animEffect transition="out" filter="fade">
                                      <p:cBhvr>
                                        <p:cTn id="81" dur="500"/>
                                        <p:tgtEl>
                                          <p:spTgt spid="89"/>
                                        </p:tgtEl>
                                      </p:cBhvr>
                                    </p:animEffect>
                                    <p:set>
                                      <p:cBhvr>
                                        <p:cTn id="82" dur="1" fill="hold">
                                          <p:stCondLst>
                                            <p:cond delay="499"/>
                                          </p:stCondLst>
                                        </p:cTn>
                                        <p:tgtEl>
                                          <p:spTgt spid="89"/>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72"/>
                                        </p:tgtEl>
                                      </p:cBhvr>
                                    </p:animEffect>
                                    <p:set>
                                      <p:cBhvr>
                                        <p:cTn id="85" dur="1" fill="hold">
                                          <p:stCondLst>
                                            <p:cond delay="499"/>
                                          </p:stCondLst>
                                        </p:cTn>
                                        <p:tgtEl>
                                          <p:spTgt spid="7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74"/>
                                        </p:tgtEl>
                                      </p:cBhvr>
                                    </p:animEffect>
                                    <p:set>
                                      <p:cBhvr>
                                        <p:cTn id="88" dur="1" fill="hold">
                                          <p:stCondLst>
                                            <p:cond delay="499"/>
                                          </p:stCondLst>
                                        </p:cTn>
                                        <p:tgtEl>
                                          <p:spTgt spid="74"/>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91"/>
                                        </p:tgtEl>
                                      </p:cBhvr>
                                    </p:animEffect>
                                    <p:set>
                                      <p:cBhvr>
                                        <p:cTn id="91" dur="1" fill="hold">
                                          <p:stCondLst>
                                            <p:cond delay="499"/>
                                          </p:stCondLst>
                                        </p:cTn>
                                        <p:tgtEl>
                                          <p:spTgt spid="91"/>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90"/>
                                        </p:tgtEl>
                                      </p:cBhvr>
                                    </p:animEffect>
                                    <p:set>
                                      <p:cBhvr>
                                        <p:cTn id="94" dur="1" fill="hold">
                                          <p:stCondLst>
                                            <p:cond delay="499"/>
                                          </p:stCondLst>
                                        </p:cTn>
                                        <p:tgtEl>
                                          <p:spTgt spid="90"/>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45"/>
                                        </p:tgtEl>
                                      </p:cBhvr>
                                    </p:animEffect>
                                    <p:set>
                                      <p:cBhvr>
                                        <p:cTn id="97"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85" grpId="0" animBg="1"/>
      <p:bldP spid="85" grpId="1" animBg="1"/>
      <p:bldP spid="87" grpId="0" animBg="1"/>
      <p:bldP spid="87" grpId="1" animBg="1"/>
      <p:bldP spid="88" grpId="0" animBg="1"/>
      <p:bldP spid="88" grpId="1" animBg="1"/>
      <p:bldP spid="74" grpId="0" animBg="1"/>
      <p:bldP spid="74" grpId="1" animBg="1"/>
      <p:bldP spid="90" grpId="0" animBg="1"/>
      <p:bldP spid="90" grpId="1" animBg="1"/>
      <p:bldP spid="91" grpId="0" animBg="1"/>
      <p:bldP spid="9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OpenFlow</a:t>
            </a:r>
            <a:r>
              <a:rPr lang="en-US" altLang="ko-KR" dirty="0" smtClean="0"/>
              <a:t> Failover</a:t>
            </a:r>
            <a:endParaRPr lang="ko-KR" altLang="en-US" dirty="0"/>
          </a:p>
        </p:txBody>
      </p:sp>
      <p:sp>
        <p:nvSpPr>
          <p:cNvPr id="3" name="내용 개체 틀 2"/>
          <p:cNvSpPr>
            <a:spLocks noGrp="1"/>
          </p:cNvSpPr>
          <p:nvPr>
            <p:ph idx="1"/>
          </p:nvPr>
        </p:nvSpPr>
        <p:spPr>
          <a:xfrm>
            <a:off x="315589" y="954860"/>
            <a:ext cx="8512822" cy="826315"/>
          </a:xfrm>
        </p:spPr>
        <p:txBody>
          <a:bodyPr>
            <a:normAutofit/>
          </a:bodyPr>
          <a:lstStyle/>
          <a:p>
            <a:r>
              <a:rPr lang="en-US" altLang="ko-KR" sz="2400" dirty="0" err="1" smtClean="0"/>
              <a:t>OpenFlow</a:t>
            </a:r>
            <a:r>
              <a:rPr lang="en-US" altLang="ko-KR" sz="2400" dirty="0" smtClean="0"/>
              <a:t> Failover</a:t>
            </a:r>
          </a:p>
          <a:p>
            <a:pPr lvl="1"/>
            <a:r>
              <a:rPr lang="en-US" altLang="ko-KR" sz="2000" dirty="0" smtClean="0"/>
              <a:t>Protection</a:t>
            </a:r>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6872" y="4683411"/>
            <a:ext cx="813072" cy="111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3" descr="MCj04316160000[1]"/>
          <p:cNvPicPr>
            <a:picLocks noChangeAspect="1" noChangeArrowheads="1"/>
          </p:cNvPicPr>
          <p:nvPr/>
        </p:nvPicPr>
        <p:blipFill>
          <a:blip r:embed="rId3" cstate="print"/>
          <a:srcRect/>
          <a:stretch>
            <a:fillRect/>
          </a:stretch>
        </p:blipFill>
        <p:spPr bwMode="auto">
          <a:xfrm>
            <a:off x="1475656" y="2053208"/>
            <a:ext cx="1447800" cy="1447800"/>
          </a:xfrm>
          <a:prstGeom prst="rect">
            <a:avLst/>
          </a:prstGeom>
          <a:noFill/>
          <a:ln w="9525">
            <a:noFill/>
            <a:miter lim="800000"/>
            <a:headEnd/>
            <a:tailEnd/>
          </a:ln>
        </p:spPr>
      </p:pic>
      <p:sp>
        <p:nvSpPr>
          <p:cNvPr id="6" name="Text Box 25"/>
          <p:cNvSpPr txBox="1">
            <a:spLocks noChangeArrowheads="1"/>
          </p:cNvSpPr>
          <p:nvPr/>
        </p:nvSpPr>
        <p:spPr bwMode="auto">
          <a:xfrm>
            <a:off x="586048" y="2408620"/>
            <a:ext cx="1072730" cy="338554"/>
          </a:xfrm>
          <a:prstGeom prst="rect">
            <a:avLst/>
          </a:prstGeom>
          <a:noFill/>
          <a:ln w="9525">
            <a:noFill/>
            <a:miter lim="800000"/>
            <a:headEnd/>
            <a:tailEnd/>
          </a:ln>
        </p:spPr>
        <p:txBody>
          <a:bodyPr wrap="none">
            <a:spAutoFit/>
          </a:bodyPr>
          <a:lstStyle/>
          <a:p>
            <a:r>
              <a:rPr lang="en-US" altLang="ko-KR" sz="1600" dirty="0" smtClean="0">
                <a:latin typeface="Arial" panose="020B0604020202020204" pitchFamily="34" charset="0"/>
                <a:ea typeface="굴림" pitchFamily="50" charset="-127"/>
                <a:cs typeface="Arial" panose="020B0604020202020204" pitchFamily="34" charset="0"/>
              </a:rPr>
              <a:t>Controller</a:t>
            </a:r>
            <a:endParaRPr lang="en-US" altLang="ko-KR" sz="1600" dirty="0">
              <a:latin typeface="Arial" panose="020B0604020202020204" pitchFamily="34" charset="0"/>
              <a:ea typeface="굴림" pitchFamily="50" charset="-127"/>
              <a:cs typeface="Arial" panose="020B0604020202020204" pitchFamily="34" charset="0"/>
            </a:endParaRPr>
          </a:p>
        </p:txBody>
      </p:sp>
      <p:cxnSp>
        <p:nvCxnSpPr>
          <p:cNvPr id="7" name="직선 연결선 6"/>
          <p:cNvCxnSpPr/>
          <p:nvPr/>
        </p:nvCxnSpPr>
        <p:spPr>
          <a:xfrm>
            <a:off x="2495992" y="5073972"/>
            <a:ext cx="865632" cy="633984"/>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cxnSp>
        <p:nvCxnSpPr>
          <p:cNvPr id="8" name="직선 연결선 7"/>
          <p:cNvCxnSpPr/>
          <p:nvPr/>
        </p:nvCxnSpPr>
        <p:spPr>
          <a:xfrm>
            <a:off x="4032184" y="5671380"/>
            <a:ext cx="1520584" cy="158484"/>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cxnSp>
        <p:nvCxnSpPr>
          <p:cNvPr id="9" name="직선 연결선 8"/>
          <p:cNvCxnSpPr/>
          <p:nvPr/>
        </p:nvCxnSpPr>
        <p:spPr>
          <a:xfrm flipV="1">
            <a:off x="2605720" y="4635060"/>
            <a:ext cx="1036320" cy="353568"/>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cxnSp>
        <p:nvCxnSpPr>
          <p:cNvPr id="10" name="직선 연결선 9"/>
          <p:cNvCxnSpPr/>
          <p:nvPr/>
        </p:nvCxnSpPr>
        <p:spPr>
          <a:xfrm flipH="1">
            <a:off x="6057396" y="4939860"/>
            <a:ext cx="327844" cy="603480"/>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cxnSp>
        <p:nvCxnSpPr>
          <p:cNvPr id="11" name="직선 연결선 10"/>
          <p:cNvCxnSpPr/>
          <p:nvPr/>
        </p:nvCxnSpPr>
        <p:spPr>
          <a:xfrm>
            <a:off x="4263832" y="4598484"/>
            <a:ext cx="1901952" cy="304800"/>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pic>
        <p:nvPicPr>
          <p:cNvPr id="12"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4994307"/>
            <a:ext cx="813072" cy="111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직선 연결선 12"/>
          <p:cNvCxnSpPr/>
          <p:nvPr/>
        </p:nvCxnSpPr>
        <p:spPr>
          <a:xfrm>
            <a:off x="6751000" y="4866708"/>
            <a:ext cx="1402080" cy="597408"/>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cxnSp>
        <p:nvCxnSpPr>
          <p:cNvPr id="14" name="직선 연결선 13"/>
          <p:cNvCxnSpPr>
            <a:stCxn id="12" idx="3"/>
          </p:cNvCxnSpPr>
          <p:nvPr/>
        </p:nvCxnSpPr>
        <p:spPr>
          <a:xfrm flipV="1">
            <a:off x="992584" y="5025204"/>
            <a:ext cx="954768" cy="524512"/>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sp>
        <p:nvSpPr>
          <p:cNvPr id="15" name="Text Box 25"/>
          <p:cNvSpPr txBox="1">
            <a:spLocks noChangeArrowheads="1"/>
          </p:cNvSpPr>
          <p:nvPr/>
        </p:nvSpPr>
        <p:spPr bwMode="auto">
          <a:xfrm>
            <a:off x="1974784" y="5192844"/>
            <a:ext cx="336952" cy="369332"/>
          </a:xfrm>
          <a:prstGeom prst="rect">
            <a:avLst/>
          </a:prstGeom>
          <a:noFill/>
          <a:ln w="9525">
            <a:noFill/>
            <a:miter lim="800000"/>
            <a:headEnd/>
            <a:tailEnd/>
          </a:ln>
        </p:spPr>
        <p:txBody>
          <a:bodyPr wrap="none">
            <a:spAutoFit/>
          </a:bodyPr>
          <a:lstStyle/>
          <a:p>
            <a:r>
              <a:rPr lang="en-US" altLang="ko-KR" sz="1800" dirty="0" smtClean="0">
                <a:latin typeface="Arial" panose="020B0604020202020204" pitchFamily="34" charset="0"/>
                <a:ea typeface="굴림" pitchFamily="50" charset="-127"/>
                <a:cs typeface="Arial" panose="020B0604020202020204" pitchFamily="34" charset="0"/>
              </a:rPr>
              <a:t>A</a:t>
            </a:r>
            <a:endParaRPr lang="en-US" altLang="ko-KR" sz="1800" dirty="0">
              <a:latin typeface="Arial" panose="020B0604020202020204" pitchFamily="34" charset="0"/>
              <a:ea typeface="굴림" pitchFamily="50" charset="-127"/>
              <a:cs typeface="Arial" panose="020B0604020202020204" pitchFamily="34" charset="0"/>
            </a:endParaRPr>
          </a:p>
        </p:txBody>
      </p:sp>
      <p:sp>
        <p:nvSpPr>
          <p:cNvPr id="16" name="Text Box 25"/>
          <p:cNvSpPr txBox="1">
            <a:spLocks noChangeArrowheads="1"/>
          </p:cNvSpPr>
          <p:nvPr/>
        </p:nvSpPr>
        <p:spPr bwMode="auto">
          <a:xfrm>
            <a:off x="3895024" y="4747836"/>
            <a:ext cx="338554" cy="369332"/>
          </a:xfrm>
          <a:prstGeom prst="rect">
            <a:avLst/>
          </a:prstGeom>
          <a:noFill/>
          <a:ln w="9525">
            <a:noFill/>
            <a:miter lim="800000"/>
            <a:headEnd/>
            <a:tailEnd/>
          </a:ln>
        </p:spPr>
        <p:txBody>
          <a:bodyPr wrap="none">
            <a:spAutoFit/>
          </a:bodyPr>
          <a:lstStyle/>
          <a:p>
            <a:r>
              <a:rPr lang="en-US" altLang="ko-KR" sz="1800" dirty="0" smtClean="0">
                <a:latin typeface="Arial" panose="020B0604020202020204" pitchFamily="34" charset="0"/>
                <a:ea typeface="굴림" pitchFamily="50" charset="-127"/>
                <a:cs typeface="Arial" panose="020B0604020202020204" pitchFamily="34" charset="0"/>
              </a:rPr>
              <a:t>B</a:t>
            </a:r>
            <a:endParaRPr lang="en-US" altLang="ko-KR" sz="1800" dirty="0">
              <a:latin typeface="Arial" panose="020B0604020202020204" pitchFamily="34" charset="0"/>
              <a:ea typeface="굴림" pitchFamily="50" charset="-127"/>
              <a:cs typeface="Arial" panose="020B0604020202020204" pitchFamily="34" charset="0"/>
            </a:endParaRPr>
          </a:p>
        </p:txBody>
      </p:sp>
      <p:sp>
        <p:nvSpPr>
          <p:cNvPr id="17" name="Text Box 25"/>
          <p:cNvSpPr txBox="1">
            <a:spLocks noChangeArrowheads="1"/>
          </p:cNvSpPr>
          <p:nvPr/>
        </p:nvSpPr>
        <p:spPr bwMode="auto">
          <a:xfrm>
            <a:off x="3559744" y="5985324"/>
            <a:ext cx="351378" cy="369332"/>
          </a:xfrm>
          <a:prstGeom prst="rect">
            <a:avLst/>
          </a:prstGeom>
          <a:noFill/>
          <a:ln w="9525">
            <a:noFill/>
            <a:miter lim="800000"/>
            <a:headEnd/>
            <a:tailEnd/>
          </a:ln>
        </p:spPr>
        <p:txBody>
          <a:bodyPr wrap="none">
            <a:spAutoFit/>
          </a:bodyPr>
          <a:lstStyle/>
          <a:p>
            <a:r>
              <a:rPr lang="en-US" altLang="ko-KR" sz="1800" dirty="0" smtClean="0">
                <a:latin typeface="Arial" panose="020B0604020202020204" pitchFamily="34" charset="0"/>
                <a:ea typeface="굴림" pitchFamily="50" charset="-127"/>
                <a:cs typeface="Arial" panose="020B0604020202020204" pitchFamily="34" charset="0"/>
              </a:rPr>
              <a:t>C</a:t>
            </a:r>
            <a:endParaRPr lang="en-US" altLang="ko-KR" sz="1800" dirty="0">
              <a:latin typeface="Arial" panose="020B0604020202020204" pitchFamily="34" charset="0"/>
              <a:ea typeface="굴림" pitchFamily="50" charset="-127"/>
              <a:cs typeface="Arial" panose="020B0604020202020204" pitchFamily="34" charset="0"/>
            </a:endParaRPr>
          </a:p>
        </p:txBody>
      </p:sp>
      <p:sp>
        <p:nvSpPr>
          <p:cNvPr id="18" name="Text Box 25"/>
          <p:cNvSpPr txBox="1">
            <a:spLocks noChangeArrowheads="1"/>
          </p:cNvSpPr>
          <p:nvPr/>
        </p:nvSpPr>
        <p:spPr bwMode="auto">
          <a:xfrm>
            <a:off x="6644320" y="5046540"/>
            <a:ext cx="349776" cy="369332"/>
          </a:xfrm>
          <a:prstGeom prst="rect">
            <a:avLst/>
          </a:prstGeom>
          <a:noFill/>
          <a:ln w="9525">
            <a:noFill/>
            <a:miter lim="800000"/>
            <a:headEnd/>
            <a:tailEnd/>
          </a:ln>
        </p:spPr>
        <p:txBody>
          <a:bodyPr wrap="none">
            <a:spAutoFit/>
          </a:bodyPr>
          <a:lstStyle/>
          <a:p>
            <a:r>
              <a:rPr lang="en-US" altLang="ko-KR" sz="1800" dirty="0" smtClean="0">
                <a:latin typeface="Arial" panose="020B0604020202020204" pitchFamily="34" charset="0"/>
                <a:ea typeface="굴림" pitchFamily="50" charset="-127"/>
                <a:cs typeface="Arial" panose="020B0604020202020204" pitchFamily="34" charset="0"/>
              </a:rPr>
              <a:t>D</a:t>
            </a:r>
            <a:endParaRPr lang="en-US" altLang="ko-KR" sz="1800" dirty="0">
              <a:latin typeface="Arial" panose="020B0604020202020204" pitchFamily="34" charset="0"/>
              <a:ea typeface="굴림" pitchFamily="50" charset="-127"/>
              <a:cs typeface="Arial" panose="020B0604020202020204" pitchFamily="34" charset="0"/>
            </a:endParaRPr>
          </a:p>
        </p:txBody>
      </p:sp>
      <p:sp>
        <p:nvSpPr>
          <p:cNvPr id="19" name="Text Box 25"/>
          <p:cNvSpPr txBox="1">
            <a:spLocks noChangeArrowheads="1"/>
          </p:cNvSpPr>
          <p:nvPr/>
        </p:nvSpPr>
        <p:spPr bwMode="auto">
          <a:xfrm>
            <a:off x="6028624" y="6101148"/>
            <a:ext cx="338554" cy="369332"/>
          </a:xfrm>
          <a:prstGeom prst="rect">
            <a:avLst/>
          </a:prstGeom>
          <a:noFill/>
          <a:ln w="9525">
            <a:noFill/>
            <a:miter lim="800000"/>
            <a:headEnd/>
            <a:tailEnd/>
          </a:ln>
        </p:spPr>
        <p:txBody>
          <a:bodyPr wrap="none">
            <a:spAutoFit/>
          </a:bodyPr>
          <a:lstStyle/>
          <a:p>
            <a:r>
              <a:rPr lang="en-US" altLang="ko-KR" sz="1800" dirty="0" smtClean="0">
                <a:latin typeface="Arial" panose="020B0604020202020204" pitchFamily="34" charset="0"/>
                <a:ea typeface="굴림" pitchFamily="50" charset="-127"/>
                <a:cs typeface="Arial" panose="020B0604020202020204" pitchFamily="34" charset="0"/>
              </a:rPr>
              <a:t>E</a:t>
            </a:r>
            <a:endParaRPr lang="en-US" altLang="ko-KR" sz="1800" dirty="0">
              <a:latin typeface="Arial" panose="020B0604020202020204" pitchFamily="34" charset="0"/>
              <a:ea typeface="굴림" pitchFamily="50" charset="-127"/>
              <a:cs typeface="Arial" panose="020B0604020202020204" pitchFamily="34" charset="0"/>
            </a:endParaRPr>
          </a:p>
        </p:txBody>
      </p:sp>
      <p:sp>
        <p:nvSpPr>
          <p:cNvPr id="20" name="Text Box 25"/>
          <p:cNvSpPr txBox="1">
            <a:spLocks noChangeArrowheads="1"/>
          </p:cNvSpPr>
          <p:nvPr/>
        </p:nvSpPr>
        <p:spPr bwMode="auto">
          <a:xfrm>
            <a:off x="179512" y="6101148"/>
            <a:ext cx="777777" cy="338554"/>
          </a:xfrm>
          <a:prstGeom prst="rect">
            <a:avLst/>
          </a:prstGeom>
          <a:noFill/>
          <a:ln w="9525">
            <a:noFill/>
            <a:miter lim="800000"/>
            <a:headEnd/>
            <a:tailEnd/>
          </a:ln>
        </p:spPr>
        <p:txBody>
          <a:bodyPr wrap="none">
            <a:spAutoFit/>
          </a:bodyPr>
          <a:lstStyle/>
          <a:p>
            <a:r>
              <a:rPr lang="en-US" altLang="ko-KR" sz="1600" dirty="0" smtClean="0">
                <a:latin typeface="Arial" panose="020B0604020202020204" pitchFamily="34" charset="0"/>
                <a:ea typeface="굴림" pitchFamily="50" charset="-127"/>
                <a:cs typeface="Arial" panose="020B0604020202020204" pitchFamily="34" charset="0"/>
              </a:rPr>
              <a:t>Host 1</a:t>
            </a:r>
            <a:endParaRPr lang="en-US" altLang="ko-KR" sz="1600" dirty="0">
              <a:latin typeface="Arial" panose="020B0604020202020204" pitchFamily="34" charset="0"/>
              <a:ea typeface="굴림" pitchFamily="50" charset="-127"/>
              <a:cs typeface="Arial" panose="020B0604020202020204" pitchFamily="34" charset="0"/>
            </a:endParaRPr>
          </a:p>
        </p:txBody>
      </p:sp>
      <p:sp>
        <p:nvSpPr>
          <p:cNvPr id="21" name="Text Box 25"/>
          <p:cNvSpPr txBox="1">
            <a:spLocks noChangeArrowheads="1"/>
          </p:cNvSpPr>
          <p:nvPr/>
        </p:nvSpPr>
        <p:spPr bwMode="auto">
          <a:xfrm>
            <a:off x="8109794" y="5795018"/>
            <a:ext cx="777777" cy="338554"/>
          </a:xfrm>
          <a:prstGeom prst="rect">
            <a:avLst/>
          </a:prstGeom>
          <a:noFill/>
          <a:ln w="9525">
            <a:noFill/>
            <a:miter lim="800000"/>
            <a:headEnd/>
            <a:tailEnd/>
          </a:ln>
        </p:spPr>
        <p:txBody>
          <a:bodyPr wrap="none">
            <a:spAutoFit/>
          </a:bodyPr>
          <a:lstStyle/>
          <a:p>
            <a:r>
              <a:rPr lang="en-US" altLang="ko-KR" sz="1600" dirty="0" smtClean="0">
                <a:latin typeface="Arial" panose="020B0604020202020204" pitchFamily="34" charset="0"/>
                <a:ea typeface="굴림" pitchFamily="50" charset="-127"/>
                <a:cs typeface="Arial" panose="020B0604020202020204" pitchFamily="34" charset="0"/>
              </a:rPr>
              <a:t>Host 2</a:t>
            </a:r>
            <a:endParaRPr lang="en-US" altLang="ko-KR" sz="1600" dirty="0">
              <a:latin typeface="Arial" panose="020B0604020202020204" pitchFamily="34" charset="0"/>
              <a:ea typeface="굴림" pitchFamily="50" charset="-127"/>
              <a:cs typeface="Arial" panose="020B0604020202020204" pitchFamily="34" charset="0"/>
            </a:endParaRPr>
          </a:p>
        </p:txBody>
      </p:sp>
      <p:sp>
        <p:nvSpPr>
          <p:cNvPr id="22" name="폭발 2 21"/>
          <p:cNvSpPr/>
          <p:nvPr/>
        </p:nvSpPr>
        <p:spPr bwMode="auto">
          <a:xfrm>
            <a:off x="2820272" y="4629316"/>
            <a:ext cx="589260" cy="360622"/>
          </a:xfrm>
          <a:prstGeom prst="irregularSeal2">
            <a:avLst/>
          </a:prstGeom>
          <a:solidFill>
            <a:srgbClr val="FF0000"/>
          </a:solidFill>
          <a:ln w="19050" cap="flat" cmpd="sng" algn="ctr">
            <a:solidFill>
              <a:schemeClr val="tx2"/>
            </a:solidFill>
            <a:prstDash val="solid"/>
            <a:round/>
            <a:headEnd type="none" w="med" len="med"/>
            <a:tailEnd type="triangle" w="med" len="med"/>
          </a:ln>
          <a:effectLst/>
        </p:spPr>
        <p:txBody>
          <a:bodyPr rtlCol="0" anchor="ctr"/>
          <a:lstStyle/>
          <a:p>
            <a:pPr algn="ctr" eaLnBrk="0" hangingPunct="0"/>
            <a:endParaRPr lang="ko-KR" altLang="en-US" i="1">
              <a:latin typeface="Arial" charset="0"/>
            </a:endParaRPr>
          </a:p>
        </p:txBody>
      </p:sp>
      <p:pic>
        <p:nvPicPr>
          <p:cNvPr id="23" name="Picture 41"/>
          <p:cNvPicPr>
            <a:picLocks noChangeAspect="1" noChangeArrowheads="1"/>
          </p:cNvPicPr>
          <p:nvPr/>
        </p:nvPicPr>
        <p:blipFill>
          <a:blip r:embed="rId4" cstate="print"/>
          <a:srcRect/>
          <a:stretch>
            <a:fillRect/>
          </a:stretch>
        </p:blipFill>
        <p:spPr bwMode="auto">
          <a:xfrm>
            <a:off x="1807132" y="4759520"/>
            <a:ext cx="977900" cy="417513"/>
          </a:xfrm>
          <a:prstGeom prst="rect">
            <a:avLst/>
          </a:prstGeom>
          <a:noFill/>
          <a:ln w="9525">
            <a:noFill/>
            <a:miter lim="800000"/>
            <a:headEnd/>
            <a:tailEnd/>
          </a:ln>
        </p:spPr>
      </p:pic>
      <p:pic>
        <p:nvPicPr>
          <p:cNvPr id="24" name="Picture 41"/>
          <p:cNvPicPr>
            <a:picLocks noChangeAspect="1" noChangeArrowheads="1"/>
          </p:cNvPicPr>
          <p:nvPr/>
        </p:nvPicPr>
        <p:blipFill>
          <a:blip r:embed="rId4" cstate="print"/>
          <a:srcRect/>
          <a:stretch>
            <a:fillRect/>
          </a:stretch>
        </p:blipFill>
        <p:spPr bwMode="auto">
          <a:xfrm>
            <a:off x="3428668" y="4393760"/>
            <a:ext cx="977900" cy="417513"/>
          </a:xfrm>
          <a:prstGeom prst="rect">
            <a:avLst/>
          </a:prstGeom>
          <a:noFill/>
          <a:ln w="9525">
            <a:noFill/>
            <a:miter lim="800000"/>
            <a:headEnd/>
            <a:tailEnd/>
          </a:ln>
        </p:spPr>
      </p:pic>
      <p:pic>
        <p:nvPicPr>
          <p:cNvPr id="25" name="Picture 41"/>
          <p:cNvPicPr>
            <a:picLocks noChangeAspect="1" noChangeArrowheads="1"/>
          </p:cNvPicPr>
          <p:nvPr/>
        </p:nvPicPr>
        <p:blipFill>
          <a:blip r:embed="rId4" cstate="print"/>
          <a:srcRect/>
          <a:stretch>
            <a:fillRect/>
          </a:stretch>
        </p:blipFill>
        <p:spPr bwMode="auto">
          <a:xfrm>
            <a:off x="3197020" y="5454464"/>
            <a:ext cx="977900" cy="417513"/>
          </a:xfrm>
          <a:prstGeom prst="rect">
            <a:avLst/>
          </a:prstGeom>
          <a:noFill/>
          <a:ln w="9525">
            <a:noFill/>
            <a:miter lim="800000"/>
            <a:headEnd/>
            <a:tailEnd/>
          </a:ln>
        </p:spPr>
      </p:pic>
      <p:pic>
        <p:nvPicPr>
          <p:cNvPr id="26" name="Picture 41"/>
          <p:cNvPicPr>
            <a:picLocks noChangeAspect="1" noChangeArrowheads="1"/>
          </p:cNvPicPr>
          <p:nvPr/>
        </p:nvPicPr>
        <p:blipFill>
          <a:blip r:embed="rId4" cstate="print"/>
          <a:srcRect/>
          <a:stretch>
            <a:fillRect/>
          </a:stretch>
        </p:blipFill>
        <p:spPr bwMode="auto">
          <a:xfrm>
            <a:off x="5318428" y="5539808"/>
            <a:ext cx="977900" cy="417513"/>
          </a:xfrm>
          <a:prstGeom prst="rect">
            <a:avLst/>
          </a:prstGeom>
          <a:noFill/>
          <a:ln w="9525">
            <a:noFill/>
            <a:miter lim="800000"/>
            <a:headEnd/>
            <a:tailEnd/>
          </a:ln>
        </p:spPr>
      </p:pic>
      <p:pic>
        <p:nvPicPr>
          <p:cNvPr id="27" name="Picture 41"/>
          <p:cNvPicPr>
            <a:picLocks noChangeAspect="1" noChangeArrowheads="1"/>
          </p:cNvPicPr>
          <p:nvPr/>
        </p:nvPicPr>
        <p:blipFill>
          <a:blip r:embed="rId4" cstate="print"/>
          <a:srcRect/>
          <a:stretch>
            <a:fillRect/>
          </a:stretch>
        </p:blipFill>
        <p:spPr bwMode="auto">
          <a:xfrm>
            <a:off x="5946316" y="4643696"/>
            <a:ext cx="977900" cy="417513"/>
          </a:xfrm>
          <a:prstGeom prst="rect">
            <a:avLst/>
          </a:prstGeom>
          <a:noFill/>
          <a:ln w="9525">
            <a:noFill/>
            <a:miter lim="800000"/>
            <a:headEnd/>
            <a:tailEnd/>
          </a:ln>
        </p:spPr>
      </p:pic>
      <p:grpSp>
        <p:nvGrpSpPr>
          <p:cNvPr id="28" name="그룹 34"/>
          <p:cNvGrpSpPr/>
          <p:nvPr/>
        </p:nvGrpSpPr>
        <p:grpSpPr>
          <a:xfrm>
            <a:off x="1043608" y="4156235"/>
            <a:ext cx="7095744" cy="1373205"/>
            <a:chOff x="900672" y="3849335"/>
            <a:chExt cx="7095744" cy="1373205"/>
          </a:xfrm>
        </p:grpSpPr>
        <p:sp>
          <p:nvSpPr>
            <p:cNvPr id="29" name="자유형 28"/>
            <p:cNvSpPr/>
            <p:nvPr/>
          </p:nvSpPr>
          <p:spPr>
            <a:xfrm>
              <a:off x="900672" y="4058204"/>
              <a:ext cx="7095744" cy="1164336"/>
            </a:xfrm>
            <a:custGeom>
              <a:avLst/>
              <a:gdLst>
                <a:gd name="connsiteX0" fmla="*/ 0 w 7095744"/>
                <a:gd name="connsiteY0" fmla="*/ 896112 h 1164336"/>
                <a:gd name="connsiteX1" fmla="*/ 877824 w 7095744"/>
                <a:gd name="connsiteY1" fmla="*/ 371856 h 1164336"/>
                <a:gd name="connsiteX2" fmla="*/ 2682240 w 7095744"/>
                <a:gd name="connsiteY2" fmla="*/ 18288 h 1164336"/>
                <a:gd name="connsiteX3" fmla="*/ 5291328 w 7095744"/>
                <a:gd name="connsiteY3" fmla="*/ 481584 h 1164336"/>
                <a:gd name="connsiteX4" fmla="*/ 7095744 w 7095744"/>
                <a:gd name="connsiteY4" fmla="*/ 1164336 h 116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5744" h="1164336">
                  <a:moveTo>
                    <a:pt x="0" y="896112"/>
                  </a:moveTo>
                  <a:cubicBezTo>
                    <a:pt x="215392" y="707136"/>
                    <a:pt x="430784" y="518160"/>
                    <a:pt x="877824" y="371856"/>
                  </a:cubicBezTo>
                  <a:cubicBezTo>
                    <a:pt x="1324864" y="225552"/>
                    <a:pt x="1946656" y="0"/>
                    <a:pt x="2682240" y="18288"/>
                  </a:cubicBezTo>
                  <a:cubicBezTo>
                    <a:pt x="3417824" y="36576"/>
                    <a:pt x="4555744" y="290576"/>
                    <a:pt x="5291328" y="481584"/>
                  </a:cubicBezTo>
                  <a:cubicBezTo>
                    <a:pt x="6026912" y="672592"/>
                    <a:pt x="6561328" y="918464"/>
                    <a:pt x="7095744" y="1164336"/>
                  </a:cubicBezTo>
                </a:path>
              </a:pathLst>
            </a:custGeom>
            <a:ln w="41275">
              <a:solidFill>
                <a:srgbClr val="FF0000"/>
              </a:solidFill>
              <a:headEnd type="non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dirty="0">
                <a:solidFill>
                  <a:srgbClr val="FF0000"/>
                </a:solidFill>
              </a:endParaRPr>
            </a:p>
          </p:txBody>
        </p:sp>
        <p:sp>
          <p:nvSpPr>
            <p:cNvPr id="30" name="Text Box 25"/>
            <p:cNvSpPr txBox="1">
              <a:spLocks noChangeArrowheads="1"/>
            </p:cNvSpPr>
            <p:nvPr/>
          </p:nvSpPr>
          <p:spPr bwMode="auto">
            <a:xfrm>
              <a:off x="4124263" y="3849335"/>
              <a:ext cx="1389611" cy="338554"/>
            </a:xfrm>
            <a:prstGeom prst="rect">
              <a:avLst/>
            </a:prstGeom>
            <a:noFill/>
            <a:ln w="9525">
              <a:noFill/>
              <a:miter lim="800000"/>
              <a:headEnd/>
              <a:tailEnd/>
            </a:ln>
          </p:spPr>
          <p:txBody>
            <a:bodyPr wrap="none">
              <a:spAutoFit/>
            </a:bodyPr>
            <a:lstStyle/>
            <a:p>
              <a:r>
                <a:rPr lang="en-US" altLang="ko-KR" sz="1600" dirty="0" smtClean="0">
                  <a:latin typeface="Arial" panose="020B0604020202020204" pitchFamily="34" charset="0"/>
                  <a:ea typeface="굴림" pitchFamily="50" charset="-127"/>
                  <a:cs typeface="Arial" panose="020B0604020202020204" pitchFamily="34" charset="0"/>
                </a:rPr>
                <a:t>Working path</a:t>
              </a:r>
              <a:endParaRPr lang="en-US" altLang="ko-KR" sz="1600" dirty="0">
                <a:latin typeface="Arial" panose="020B0604020202020204" pitchFamily="34" charset="0"/>
                <a:ea typeface="굴림" pitchFamily="50" charset="-127"/>
                <a:cs typeface="Arial" panose="020B0604020202020204" pitchFamily="34" charset="0"/>
              </a:endParaRPr>
            </a:p>
          </p:txBody>
        </p:sp>
      </p:grpSp>
      <p:grpSp>
        <p:nvGrpSpPr>
          <p:cNvPr id="31" name="그룹 40"/>
          <p:cNvGrpSpPr/>
          <p:nvPr/>
        </p:nvGrpSpPr>
        <p:grpSpPr>
          <a:xfrm>
            <a:off x="971600" y="4791524"/>
            <a:ext cx="7266432" cy="1577231"/>
            <a:chOff x="792088" y="4679696"/>
            <a:chExt cx="7266432" cy="1577231"/>
          </a:xfrm>
        </p:grpSpPr>
        <p:sp>
          <p:nvSpPr>
            <p:cNvPr id="32" name="자유형 31"/>
            <p:cNvSpPr/>
            <p:nvPr/>
          </p:nvSpPr>
          <p:spPr>
            <a:xfrm>
              <a:off x="792088" y="4679696"/>
              <a:ext cx="7266432" cy="1351280"/>
            </a:xfrm>
            <a:custGeom>
              <a:avLst/>
              <a:gdLst>
                <a:gd name="connsiteX0" fmla="*/ 0 w 7266432"/>
                <a:gd name="connsiteY0" fmla="*/ 928624 h 1351280"/>
                <a:gd name="connsiteX1" fmla="*/ 1085088 w 7266432"/>
                <a:gd name="connsiteY1" fmla="*/ 221488 h 1351280"/>
                <a:gd name="connsiteX2" fmla="*/ 2596896 w 7266432"/>
                <a:gd name="connsiteY2" fmla="*/ 1111504 h 1351280"/>
                <a:gd name="connsiteX3" fmla="*/ 5120640 w 7266432"/>
                <a:gd name="connsiteY3" fmla="*/ 1184656 h 1351280"/>
                <a:gd name="connsiteX4" fmla="*/ 5742432 w 7266432"/>
                <a:gd name="connsiteY4" fmla="*/ 111760 h 1351280"/>
                <a:gd name="connsiteX5" fmla="*/ 7266432 w 7266432"/>
                <a:gd name="connsiteY5" fmla="*/ 514096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432" h="1351280">
                  <a:moveTo>
                    <a:pt x="0" y="928624"/>
                  </a:moveTo>
                  <a:cubicBezTo>
                    <a:pt x="326136" y="559816"/>
                    <a:pt x="652272" y="191008"/>
                    <a:pt x="1085088" y="221488"/>
                  </a:cubicBezTo>
                  <a:cubicBezTo>
                    <a:pt x="1517904" y="251968"/>
                    <a:pt x="1924304" y="950976"/>
                    <a:pt x="2596896" y="1111504"/>
                  </a:cubicBezTo>
                  <a:cubicBezTo>
                    <a:pt x="3269488" y="1272032"/>
                    <a:pt x="4596384" y="1351280"/>
                    <a:pt x="5120640" y="1184656"/>
                  </a:cubicBezTo>
                  <a:cubicBezTo>
                    <a:pt x="5644896" y="1018032"/>
                    <a:pt x="5384800" y="223520"/>
                    <a:pt x="5742432" y="111760"/>
                  </a:cubicBezTo>
                  <a:cubicBezTo>
                    <a:pt x="6100064" y="0"/>
                    <a:pt x="7036816" y="459232"/>
                    <a:pt x="7266432" y="514096"/>
                  </a:cubicBezTo>
                </a:path>
              </a:pathLst>
            </a:custGeom>
            <a:ln w="34925">
              <a:solidFill>
                <a:srgbClr val="00B050"/>
              </a:solidFill>
              <a:prstDash val="dash"/>
              <a:headEnd type="non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33" name="Text Box 25"/>
            <p:cNvSpPr txBox="1">
              <a:spLocks noChangeArrowheads="1"/>
            </p:cNvSpPr>
            <p:nvPr/>
          </p:nvSpPr>
          <p:spPr bwMode="auto">
            <a:xfrm>
              <a:off x="3875171" y="5918373"/>
              <a:ext cx="1324402" cy="338554"/>
            </a:xfrm>
            <a:prstGeom prst="rect">
              <a:avLst/>
            </a:prstGeom>
            <a:noFill/>
            <a:ln w="9525">
              <a:noFill/>
              <a:miter lim="800000"/>
              <a:headEnd/>
              <a:tailEnd/>
            </a:ln>
          </p:spPr>
          <p:txBody>
            <a:bodyPr wrap="none">
              <a:spAutoFit/>
            </a:bodyPr>
            <a:lstStyle/>
            <a:p>
              <a:r>
                <a:rPr lang="en-US" altLang="ko-KR" sz="1600" dirty="0" smtClean="0">
                  <a:latin typeface="Arial" panose="020B0604020202020204" pitchFamily="34" charset="0"/>
                  <a:ea typeface="굴림" pitchFamily="50" charset="-127"/>
                  <a:cs typeface="Arial" panose="020B0604020202020204" pitchFamily="34" charset="0"/>
                </a:rPr>
                <a:t>Backup path</a:t>
              </a:r>
              <a:endParaRPr lang="en-US" altLang="ko-KR" sz="1600" dirty="0">
                <a:latin typeface="Arial" panose="020B0604020202020204" pitchFamily="34" charset="0"/>
                <a:ea typeface="굴림" pitchFamily="50" charset="-127"/>
                <a:cs typeface="Arial" panose="020B0604020202020204" pitchFamily="34" charset="0"/>
              </a:endParaRPr>
            </a:p>
          </p:txBody>
        </p:sp>
      </p:grpSp>
      <p:sp>
        <p:nvSpPr>
          <p:cNvPr id="34" name="Rectangle 340"/>
          <p:cNvSpPr>
            <a:spLocks noChangeArrowheads="1"/>
          </p:cNvSpPr>
          <p:nvPr/>
        </p:nvSpPr>
        <p:spPr bwMode="auto">
          <a:xfrm>
            <a:off x="657417" y="5532725"/>
            <a:ext cx="228600" cy="152400"/>
          </a:xfrm>
          <a:prstGeom prst="rect">
            <a:avLst/>
          </a:prstGeom>
          <a:solidFill>
            <a:srgbClr val="FFCC00"/>
          </a:solidFill>
          <a:ln w="9525">
            <a:noFill/>
            <a:miter lim="800000"/>
            <a:headEnd/>
            <a:tailEnd/>
          </a:ln>
          <a:effectLst>
            <a:outerShdw dist="45791" dir="8778596" algn="ctr" rotWithShape="0">
              <a:schemeClr val="bg2">
                <a:alpha val="50000"/>
              </a:schemeClr>
            </a:outerShdw>
          </a:effectLst>
        </p:spPr>
        <p:txBody>
          <a:bodyPr wrap="none" anchor="ctr"/>
          <a:lstStyle/>
          <a:p>
            <a:endParaRPr lang="ko-KR" altLang="ko-KR">
              <a:latin typeface="Calibri" pitchFamily="34" charset="0"/>
            </a:endParaRPr>
          </a:p>
        </p:txBody>
      </p:sp>
      <p:sp>
        <p:nvSpPr>
          <p:cNvPr id="35" name="직사각형 34"/>
          <p:cNvSpPr/>
          <p:nvPr/>
        </p:nvSpPr>
        <p:spPr>
          <a:xfrm>
            <a:off x="2330751" y="2773237"/>
            <a:ext cx="300790" cy="180474"/>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cxnSp>
        <p:nvCxnSpPr>
          <p:cNvPr id="36" name="직선 연결선 35"/>
          <p:cNvCxnSpPr>
            <a:endCxn id="27" idx="0"/>
          </p:cNvCxnSpPr>
          <p:nvPr/>
        </p:nvCxnSpPr>
        <p:spPr>
          <a:xfrm>
            <a:off x="2459782" y="2932349"/>
            <a:ext cx="3975484" cy="1711347"/>
          </a:xfrm>
          <a:prstGeom prst="line">
            <a:avLst/>
          </a:prstGeom>
          <a:ln w="15875">
            <a:solidFill>
              <a:srgbClr val="FF0000"/>
            </a:solidFill>
            <a:prstDash val="sysDash"/>
            <a:headEnd type="none"/>
            <a:tailEnd type="none"/>
          </a:ln>
        </p:spPr>
        <p:style>
          <a:lnRef idx="1">
            <a:schemeClr val="dk1"/>
          </a:lnRef>
          <a:fillRef idx="0">
            <a:schemeClr val="dk1"/>
          </a:fillRef>
          <a:effectRef idx="0">
            <a:schemeClr val="dk1"/>
          </a:effectRef>
          <a:fontRef idx="minor">
            <a:schemeClr val="tx1"/>
          </a:fontRef>
        </p:style>
      </p:cxnSp>
      <p:sp>
        <p:nvSpPr>
          <p:cNvPr id="37" name="직사각형 36"/>
          <p:cNvSpPr/>
          <p:nvPr/>
        </p:nvSpPr>
        <p:spPr>
          <a:xfrm>
            <a:off x="2326739" y="2745163"/>
            <a:ext cx="300790" cy="180474"/>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cxnSp>
        <p:nvCxnSpPr>
          <p:cNvPr id="38" name="직선 연결선 37"/>
          <p:cNvCxnSpPr>
            <a:endCxn id="24" idx="0"/>
          </p:cNvCxnSpPr>
          <p:nvPr/>
        </p:nvCxnSpPr>
        <p:spPr>
          <a:xfrm>
            <a:off x="2466317" y="2933659"/>
            <a:ext cx="1451301" cy="1460101"/>
          </a:xfrm>
          <a:prstGeom prst="line">
            <a:avLst/>
          </a:prstGeom>
          <a:ln w="15875">
            <a:solidFill>
              <a:srgbClr val="FF0000"/>
            </a:solidFill>
            <a:prstDash val="sysDash"/>
            <a:headEnd type="none"/>
            <a:tailEnd type="none"/>
          </a:ln>
        </p:spPr>
        <p:style>
          <a:lnRef idx="1">
            <a:schemeClr val="dk1"/>
          </a:lnRef>
          <a:fillRef idx="0">
            <a:schemeClr val="dk1"/>
          </a:fillRef>
          <a:effectRef idx="0">
            <a:schemeClr val="dk1"/>
          </a:effectRef>
          <a:fontRef idx="minor">
            <a:schemeClr val="tx1"/>
          </a:fontRef>
        </p:style>
      </p:cxnSp>
      <p:sp>
        <p:nvSpPr>
          <p:cNvPr id="39" name="직사각형 38"/>
          <p:cNvSpPr/>
          <p:nvPr/>
        </p:nvSpPr>
        <p:spPr>
          <a:xfrm>
            <a:off x="2274602" y="2825374"/>
            <a:ext cx="300790" cy="180474"/>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cxnSp>
        <p:nvCxnSpPr>
          <p:cNvPr id="40" name="직선 연결선 39"/>
          <p:cNvCxnSpPr>
            <a:endCxn id="23" idx="0"/>
          </p:cNvCxnSpPr>
          <p:nvPr/>
        </p:nvCxnSpPr>
        <p:spPr>
          <a:xfrm flipH="1">
            <a:off x="2296082" y="2941448"/>
            <a:ext cx="163700" cy="1818072"/>
          </a:xfrm>
          <a:prstGeom prst="line">
            <a:avLst/>
          </a:prstGeom>
          <a:ln w="15875">
            <a:solidFill>
              <a:srgbClr val="FF0000"/>
            </a:solidFill>
            <a:prstDash val="sysDash"/>
            <a:headEnd type="none"/>
            <a:tailEnd type="none"/>
          </a:ln>
        </p:spPr>
        <p:style>
          <a:lnRef idx="1">
            <a:schemeClr val="dk1"/>
          </a:lnRef>
          <a:fillRef idx="0">
            <a:schemeClr val="dk1"/>
          </a:fillRef>
          <a:effectRef idx="0">
            <a:schemeClr val="dk1"/>
          </a:effectRef>
          <a:fontRef idx="minor">
            <a:schemeClr val="tx1"/>
          </a:fontRef>
        </p:style>
      </p:cxnSp>
      <p:sp>
        <p:nvSpPr>
          <p:cNvPr id="41" name="직사각형 40"/>
          <p:cNvSpPr/>
          <p:nvPr/>
        </p:nvSpPr>
        <p:spPr>
          <a:xfrm>
            <a:off x="2028492" y="4864621"/>
            <a:ext cx="300790" cy="180474"/>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42" name="직사각형 41"/>
          <p:cNvSpPr/>
          <p:nvPr/>
        </p:nvSpPr>
        <p:spPr>
          <a:xfrm>
            <a:off x="635762" y="5508621"/>
            <a:ext cx="264694" cy="168442"/>
          </a:xfrm>
          <a:prstGeom prst="rect">
            <a:avLst/>
          </a:prstGeom>
          <a:solidFill>
            <a:srgbClr val="FFCC00"/>
          </a:solidFill>
          <a:ln w="9525">
            <a:noFill/>
            <a:miter lim="800000"/>
            <a:headEnd/>
            <a:tailEnd/>
          </a:ln>
          <a:effectLst>
            <a:outerShdw dist="45791" dir="8778596" algn="ctr" rotWithShape="0">
              <a:schemeClr val="bg2">
                <a:alpha val="50000"/>
              </a:schemeClr>
            </a:outerShdw>
          </a:effectLst>
        </p:spPr>
        <p:txBody>
          <a:bodyPr wrap="none" anchor="ctr"/>
          <a:lstStyle/>
          <a:p>
            <a:endParaRPr lang="ko-KR" altLang="en-US" dirty="0" smtClean="0">
              <a:solidFill>
                <a:schemeClr val="tx1"/>
              </a:solidFill>
              <a:latin typeface="Calibri" pitchFamily="34" charset="0"/>
              <a:ea typeface="맑은 고딕" pitchFamily="50" charset="-127"/>
            </a:endParaRPr>
          </a:p>
        </p:txBody>
      </p:sp>
      <p:sp>
        <p:nvSpPr>
          <p:cNvPr id="43" name="직사각형 42"/>
          <p:cNvSpPr/>
          <p:nvPr/>
        </p:nvSpPr>
        <p:spPr>
          <a:xfrm>
            <a:off x="2338771" y="2781259"/>
            <a:ext cx="300790" cy="180474"/>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44" name="직사각형 43"/>
          <p:cNvSpPr/>
          <p:nvPr/>
        </p:nvSpPr>
        <p:spPr>
          <a:xfrm>
            <a:off x="2322728" y="2813344"/>
            <a:ext cx="300790" cy="180474"/>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sp>
        <p:nvSpPr>
          <p:cNvPr id="45" name="직사각형 44"/>
          <p:cNvSpPr/>
          <p:nvPr/>
        </p:nvSpPr>
        <p:spPr>
          <a:xfrm>
            <a:off x="2318718" y="2797302"/>
            <a:ext cx="300790" cy="180474"/>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smtClean="0">
              <a:solidFill>
                <a:schemeClr val="tx1"/>
              </a:solidFill>
              <a:latin typeface="Arial Unicode MS" pitchFamily="50" charset="-127"/>
              <a:ea typeface="Arial Unicode MS" pitchFamily="50" charset="-127"/>
              <a:cs typeface="Arial Unicode MS" pitchFamily="50" charset="-127"/>
            </a:endParaRPr>
          </a:p>
        </p:txBody>
      </p:sp>
      <p:cxnSp>
        <p:nvCxnSpPr>
          <p:cNvPr id="46" name="직선 연결선 45"/>
          <p:cNvCxnSpPr>
            <a:endCxn id="26" idx="0"/>
          </p:cNvCxnSpPr>
          <p:nvPr/>
        </p:nvCxnSpPr>
        <p:spPr>
          <a:xfrm>
            <a:off x="2475648" y="2953711"/>
            <a:ext cx="3331730" cy="2586097"/>
          </a:xfrm>
          <a:prstGeom prst="line">
            <a:avLst/>
          </a:prstGeom>
          <a:ln w="15875">
            <a:solidFill>
              <a:srgbClr val="FF0000"/>
            </a:solidFill>
            <a:prstDash val="sysDash"/>
            <a:headEnd type="none"/>
            <a:tailEnd type="none"/>
          </a:ln>
        </p:spPr>
        <p:style>
          <a:lnRef idx="1">
            <a:schemeClr val="dk1"/>
          </a:lnRef>
          <a:fillRef idx="0">
            <a:schemeClr val="dk1"/>
          </a:fillRef>
          <a:effectRef idx="0">
            <a:schemeClr val="dk1"/>
          </a:effectRef>
          <a:fontRef idx="minor">
            <a:schemeClr val="tx1"/>
          </a:fontRef>
        </p:style>
      </p:cxnSp>
      <p:cxnSp>
        <p:nvCxnSpPr>
          <p:cNvPr id="47" name="직선 연결선 46"/>
          <p:cNvCxnSpPr>
            <a:stCxn id="45" idx="2"/>
            <a:endCxn id="25" idx="0"/>
          </p:cNvCxnSpPr>
          <p:nvPr/>
        </p:nvCxnSpPr>
        <p:spPr>
          <a:xfrm>
            <a:off x="2469113" y="2977776"/>
            <a:ext cx="1216857" cy="2476688"/>
          </a:xfrm>
          <a:prstGeom prst="line">
            <a:avLst/>
          </a:prstGeom>
          <a:ln w="15875">
            <a:solidFill>
              <a:srgbClr val="FF0000"/>
            </a:solidFill>
            <a:prstDash val="sysDash"/>
            <a:headEnd type="none"/>
            <a:tailEnd type="none"/>
          </a:ln>
        </p:spPr>
        <p:style>
          <a:lnRef idx="1">
            <a:schemeClr val="dk1"/>
          </a:lnRef>
          <a:fillRef idx="0">
            <a:schemeClr val="dk1"/>
          </a:fillRef>
          <a:effectRef idx="0">
            <a:schemeClr val="dk1"/>
          </a:effectRef>
          <a:fontRef idx="minor">
            <a:schemeClr val="tx1"/>
          </a:fontRef>
        </p:style>
      </p:cxnSp>
      <p:sp>
        <p:nvSpPr>
          <p:cNvPr id="48" name="직사각형 47"/>
          <p:cNvSpPr/>
          <p:nvPr/>
        </p:nvSpPr>
        <p:spPr>
          <a:xfrm>
            <a:off x="645934" y="5494778"/>
            <a:ext cx="264694" cy="168442"/>
          </a:xfrm>
          <a:prstGeom prst="rect">
            <a:avLst/>
          </a:prstGeom>
          <a:solidFill>
            <a:srgbClr val="FFCC00"/>
          </a:solidFill>
          <a:ln w="9525">
            <a:noFill/>
            <a:miter lim="800000"/>
            <a:headEnd/>
            <a:tailEnd/>
          </a:ln>
          <a:effectLst>
            <a:outerShdw dist="45791" dir="8778596" algn="ctr" rotWithShape="0">
              <a:schemeClr val="bg2">
                <a:alpha val="50000"/>
              </a:schemeClr>
            </a:outerShdw>
          </a:effectLst>
        </p:spPr>
        <p:txBody>
          <a:bodyPr wrap="none" anchor="ctr"/>
          <a:lstStyle/>
          <a:p>
            <a:endParaRPr lang="ko-KR" altLang="en-US" dirty="0" smtClean="0">
              <a:solidFill>
                <a:schemeClr val="tx1"/>
              </a:solidFill>
              <a:latin typeface="Calibri" pitchFamily="34" charset="0"/>
              <a:ea typeface="맑은 고딕" pitchFamily="50" charset="-127"/>
            </a:endParaRPr>
          </a:p>
        </p:txBody>
      </p:sp>
      <p:sp>
        <p:nvSpPr>
          <p:cNvPr id="49" name="사각형 설명선 48"/>
          <p:cNvSpPr/>
          <p:nvPr/>
        </p:nvSpPr>
        <p:spPr>
          <a:xfrm>
            <a:off x="3306277" y="1938559"/>
            <a:ext cx="3075498" cy="543764"/>
          </a:xfrm>
          <a:prstGeom prst="wedgeRectCallout">
            <a:avLst>
              <a:gd name="adj1" fmla="val -68404"/>
              <a:gd name="adj2" fmla="val 5846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solidFill>
                  <a:schemeClr val="tx1"/>
                </a:solidFill>
                <a:latin typeface="Arial" panose="020B0604020202020204" pitchFamily="34" charset="0"/>
                <a:ea typeface="Arial Unicode MS" pitchFamily="50" charset="-127"/>
                <a:cs typeface="Arial" panose="020B0604020202020204" pitchFamily="34" charset="0"/>
              </a:rPr>
              <a:t>Set working and backup paths</a:t>
            </a:r>
          </a:p>
        </p:txBody>
      </p:sp>
      <p:cxnSp>
        <p:nvCxnSpPr>
          <p:cNvPr id="50" name="직선 연결선 49"/>
          <p:cNvCxnSpPr/>
          <p:nvPr/>
        </p:nvCxnSpPr>
        <p:spPr>
          <a:xfrm flipH="1">
            <a:off x="2123728" y="2909784"/>
            <a:ext cx="336054" cy="2030076"/>
          </a:xfrm>
          <a:prstGeom prst="line">
            <a:avLst/>
          </a:prstGeom>
          <a:ln w="15875">
            <a:solidFill>
              <a:srgbClr val="FF0000"/>
            </a:solidFill>
            <a:prstDash val="sysDash"/>
            <a:headEnd type="none"/>
            <a:tailEnd type="none"/>
          </a:ln>
        </p:spPr>
        <p:style>
          <a:lnRef idx="1">
            <a:schemeClr val="dk1"/>
          </a:lnRef>
          <a:fillRef idx="0">
            <a:schemeClr val="dk1"/>
          </a:fillRef>
          <a:effectRef idx="0">
            <a:schemeClr val="dk1"/>
          </a:effectRef>
          <a:fontRef idx="minor">
            <a:schemeClr val="tx1"/>
          </a:fontRef>
        </p:style>
      </p:cxnSp>
      <p:sp>
        <p:nvSpPr>
          <p:cNvPr id="51" name="사각형 설명선 50"/>
          <p:cNvSpPr/>
          <p:nvPr/>
        </p:nvSpPr>
        <p:spPr>
          <a:xfrm>
            <a:off x="3295490" y="2574042"/>
            <a:ext cx="3424940" cy="674110"/>
          </a:xfrm>
          <a:prstGeom prst="wedgeRectCallout">
            <a:avLst>
              <a:gd name="adj1" fmla="val -73168"/>
              <a:gd name="adj2" fmla="val 273823"/>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smtClean="0">
                <a:solidFill>
                  <a:schemeClr val="tx1"/>
                </a:solidFill>
                <a:latin typeface="Arial" panose="020B0604020202020204" pitchFamily="34" charset="0"/>
                <a:ea typeface="Arial Unicode MS" pitchFamily="50" charset="-127"/>
                <a:cs typeface="Arial" panose="020B0604020202020204" pitchFamily="34" charset="0"/>
              </a:rPr>
              <a:t>1. Switch A detects port down </a:t>
            </a:r>
          </a:p>
          <a:p>
            <a:r>
              <a:rPr lang="en-US" altLang="ko-KR" sz="1600" dirty="0" smtClean="0">
                <a:solidFill>
                  <a:schemeClr val="tx1"/>
                </a:solidFill>
                <a:latin typeface="Arial" panose="020B0604020202020204" pitchFamily="34" charset="0"/>
                <a:ea typeface="Arial Unicode MS" pitchFamily="50" charset="-127"/>
                <a:cs typeface="Arial" panose="020B0604020202020204" pitchFamily="34" charset="0"/>
              </a:rPr>
              <a:t>2. Send packets to the backup path</a:t>
            </a:r>
          </a:p>
        </p:txBody>
      </p:sp>
      <p:sp>
        <p:nvSpPr>
          <p:cNvPr id="52" name="모서리가 둥근 직사각형 51"/>
          <p:cNvSpPr/>
          <p:nvPr/>
        </p:nvSpPr>
        <p:spPr bwMode="auto">
          <a:xfrm>
            <a:off x="5552768" y="3371110"/>
            <a:ext cx="3023628" cy="836069"/>
          </a:xfrm>
          <a:prstGeom prst="roundRect">
            <a:avLst/>
          </a:prstGeom>
          <a:ln w="12700">
            <a:headEnd/>
            <a:tailEnd/>
          </a:ln>
        </p:spPr>
        <p:style>
          <a:lnRef idx="2">
            <a:schemeClr val="dk1"/>
          </a:lnRef>
          <a:fillRef idx="1">
            <a:schemeClr val="lt1"/>
          </a:fillRef>
          <a:effectRef idx="0">
            <a:schemeClr val="dk1"/>
          </a:effectRef>
          <a:fontRef idx="minor">
            <a:schemeClr val="dk1"/>
          </a:fontRef>
        </p:style>
        <p:txBody>
          <a:bodyPr wrap="none" lIns="91380" tIns="45692" rIns="91380" bIns="45692" rtlCol="0" anchor="ctr"/>
          <a:lstStyle/>
          <a:p>
            <a:pPr algn="ctr"/>
            <a:r>
              <a:rPr lang="en-US" altLang="ko-KR" sz="1600" dirty="0" smtClean="0">
                <a:latin typeface="Arial" panose="020B0604020202020204" pitchFamily="34" charset="0"/>
                <a:cs typeface="Arial" panose="020B0604020202020204" pitchFamily="34" charset="0"/>
              </a:rPr>
              <a:t>Working and backup paths are </a:t>
            </a:r>
            <a:br>
              <a:rPr lang="en-US" altLang="ko-KR" sz="1600" dirty="0" smtClean="0">
                <a:latin typeface="Arial" panose="020B0604020202020204" pitchFamily="34" charset="0"/>
                <a:cs typeface="Arial" panose="020B0604020202020204" pitchFamily="34" charset="0"/>
              </a:rPr>
            </a:br>
            <a:r>
              <a:rPr lang="en-US" altLang="ko-KR" sz="1600" dirty="0" smtClean="0">
                <a:latin typeface="Arial" panose="020B0604020202020204" pitchFamily="34" charset="0"/>
                <a:cs typeface="Arial" panose="020B0604020202020204" pitchFamily="34" charset="0"/>
              </a:rPr>
              <a:t>pre-inserted into all switches </a:t>
            </a:r>
            <a:br>
              <a:rPr lang="en-US" altLang="ko-KR" sz="1600" dirty="0" smtClean="0">
                <a:latin typeface="Arial" panose="020B0604020202020204" pitchFamily="34" charset="0"/>
                <a:cs typeface="Arial" panose="020B0604020202020204" pitchFamily="34" charset="0"/>
              </a:rPr>
            </a:br>
            <a:r>
              <a:rPr lang="en-US" altLang="ko-KR" sz="1600" dirty="0" smtClean="0">
                <a:latin typeface="Arial" panose="020B0604020202020204" pitchFamily="34" charset="0"/>
                <a:cs typeface="Arial" panose="020B0604020202020204" pitchFamily="34" charset="0"/>
              </a:rPr>
              <a:t>in advance</a:t>
            </a:r>
            <a:endParaRPr lang="ko-KR" altLang="en-US" sz="1600" dirty="0">
              <a:latin typeface="Arial" panose="020B0604020202020204" pitchFamily="34" charset="0"/>
              <a:cs typeface="Arial" panose="020B0604020202020204" pitchFamily="34" charset="0"/>
            </a:endParaRPr>
          </a:p>
        </p:txBody>
      </p:sp>
      <p:graphicFrame>
        <p:nvGraphicFramePr>
          <p:cNvPr id="53" name="표 52"/>
          <p:cNvGraphicFramePr>
            <a:graphicFrameLocks noGrp="1"/>
          </p:cNvGraphicFramePr>
          <p:nvPr>
            <p:extLst>
              <p:ext uri="{D42A27DB-BD31-4B8C-83A1-F6EECF244321}">
                <p14:modId xmlns:p14="http://schemas.microsoft.com/office/powerpoint/2010/main" val="3850124684"/>
              </p:ext>
            </p:extLst>
          </p:nvPr>
        </p:nvGraphicFramePr>
        <p:xfrm>
          <a:off x="4627256" y="975702"/>
          <a:ext cx="2638120" cy="889000"/>
        </p:xfrm>
        <a:graphic>
          <a:graphicData uri="http://schemas.openxmlformats.org/drawingml/2006/table">
            <a:tbl>
              <a:tblPr firstRow="1" bandRow="1">
                <a:tableStyleId>{F5AB1C69-6EDB-4FF4-983F-18BD219EF322}</a:tableStyleId>
              </a:tblPr>
              <a:tblGrid>
                <a:gridCol w="504055"/>
                <a:gridCol w="504056"/>
                <a:gridCol w="693135"/>
                <a:gridCol w="936874"/>
              </a:tblGrid>
              <a:tr h="370840">
                <a:tc>
                  <a:txBody>
                    <a:bodyPr/>
                    <a:lstStyle/>
                    <a:p>
                      <a:pPr latinLnBrk="1"/>
                      <a:r>
                        <a:rPr lang="en-US" altLang="ko-KR" sz="1400" dirty="0" err="1" smtClean="0">
                          <a:latin typeface="Arial" panose="020B0604020202020204" pitchFamily="34" charset="0"/>
                          <a:cs typeface="Arial" panose="020B0604020202020204" pitchFamily="34" charset="0"/>
                        </a:rPr>
                        <a:t>src</a:t>
                      </a:r>
                      <a:endParaRPr lang="ko-KR" altLang="en-US" sz="1400" dirty="0">
                        <a:latin typeface="Arial" panose="020B0604020202020204" pitchFamily="34" charset="0"/>
                        <a:cs typeface="Arial" panose="020B0604020202020204" pitchFamily="34" charset="0"/>
                      </a:endParaRPr>
                    </a:p>
                  </a:txBody>
                  <a:tcPr anchor="ctr"/>
                </a:tc>
                <a:tc>
                  <a:txBody>
                    <a:bodyPr/>
                    <a:lstStyle/>
                    <a:p>
                      <a:pPr latinLnBrk="1"/>
                      <a:r>
                        <a:rPr lang="en-US" altLang="ko-KR" sz="1400" dirty="0" err="1" smtClean="0">
                          <a:latin typeface="Arial" panose="020B0604020202020204" pitchFamily="34" charset="0"/>
                          <a:cs typeface="Arial" panose="020B0604020202020204" pitchFamily="34" charset="0"/>
                        </a:rPr>
                        <a:t>dst</a:t>
                      </a:r>
                      <a:endParaRPr lang="ko-KR" altLang="en-US" sz="1400" dirty="0">
                        <a:latin typeface="Arial" panose="020B0604020202020204" pitchFamily="34" charset="0"/>
                        <a:cs typeface="Arial" panose="020B0604020202020204" pitchFamily="34" charset="0"/>
                      </a:endParaRPr>
                    </a:p>
                  </a:txBody>
                  <a:tcPr anchor="ctr"/>
                </a:tc>
                <a:tc>
                  <a:txBody>
                    <a:bodyPr/>
                    <a:lstStyle/>
                    <a:p>
                      <a:pPr latinLnBrk="1"/>
                      <a:r>
                        <a:rPr lang="en-US" altLang="ko-KR" sz="1400" dirty="0" smtClean="0">
                          <a:latin typeface="Arial" panose="020B0604020202020204" pitchFamily="34" charset="0"/>
                          <a:cs typeface="Arial" panose="020B0604020202020204" pitchFamily="34" charset="0"/>
                        </a:rPr>
                        <a:t>Out port</a:t>
                      </a:r>
                      <a:endParaRPr lang="ko-KR" altLang="en-US" sz="1400" dirty="0">
                        <a:latin typeface="Arial" panose="020B0604020202020204" pitchFamily="34" charset="0"/>
                        <a:cs typeface="Arial" panose="020B0604020202020204" pitchFamily="34" charset="0"/>
                      </a:endParaRPr>
                    </a:p>
                  </a:txBody>
                  <a:tcPr anchor="ctr"/>
                </a:tc>
                <a:tc>
                  <a:txBody>
                    <a:bodyPr/>
                    <a:lstStyle/>
                    <a:p>
                      <a:pPr latinLnBrk="1"/>
                      <a:r>
                        <a:rPr lang="en-US" altLang="ko-KR" sz="1400" dirty="0" smtClean="0">
                          <a:latin typeface="Arial" panose="020B0604020202020204" pitchFamily="34" charset="0"/>
                          <a:cs typeface="Arial" panose="020B0604020202020204" pitchFamily="34" charset="0"/>
                        </a:rPr>
                        <a:t>Failover port</a:t>
                      </a:r>
                      <a:endParaRPr lang="ko-KR" altLang="en-US" sz="1400" dirty="0">
                        <a:latin typeface="Arial" panose="020B0604020202020204" pitchFamily="34" charset="0"/>
                        <a:cs typeface="Arial" panose="020B0604020202020204" pitchFamily="34" charset="0"/>
                      </a:endParaRPr>
                    </a:p>
                  </a:txBody>
                  <a:tcPr anchor="ctr"/>
                </a:tc>
              </a:tr>
              <a:tr h="370840">
                <a:tc>
                  <a:txBody>
                    <a:bodyPr/>
                    <a:lstStyle/>
                    <a:p>
                      <a:pPr latinLnBrk="1"/>
                      <a:r>
                        <a:rPr lang="en-US" altLang="ko-KR" sz="1400" dirty="0" smtClean="0">
                          <a:latin typeface="Arial" panose="020B0604020202020204" pitchFamily="34" charset="0"/>
                          <a:cs typeface="Arial" panose="020B0604020202020204" pitchFamily="34" charset="0"/>
                        </a:rPr>
                        <a:t>h1</a:t>
                      </a:r>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400" dirty="0" smtClean="0">
                          <a:latin typeface="Arial" panose="020B0604020202020204" pitchFamily="34" charset="0"/>
                          <a:cs typeface="Arial" panose="020B0604020202020204" pitchFamily="34" charset="0"/>
                        </a:rPr>
                        <a:t>h2</a:t>
                      </a:r>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400" dirty="0" smtClean="0">
                          <a:latin typeface="Arial" panose="020B0604020202020204" pitchFamily="34" charset="0"/>
                          <a:cs typeface="Arial" panose="020B0604020202020204" pitchFamily="34" charset="0"/>
                        </a:rPr>
                        <a:t>2</a:t>
                      </a:r>
                      <a:endParaRPr lang="ko-KR" altLang="en-US" sz="1400" dirty="0">
                        <a:latin typeface="Arial" panose="020B0604020202020204" pitchFamily="34" charset="0"/>
                        <a:cs typeface="Arial" panose="020B0604020202020204" pitchFamily="34" charset="0"/>
                      </a:endParaRPr>
                    </a:p>
                  </a:txBody>
                  <a:tcPr/>
                </a:tc>
                <a:tc>
                  <a:txBody>
                    <a:bodyPr/>
                    <a:lstStyle/>
                    <a:p>
                      <a:pPr latinLnBrk="1"/>
                      <a:r>
                        <a:rPr lang="en-US" altLang="ko-KR" sz="1400" dirty="0" smtClean="0">
                          <a:latin typeface="Arial" panose="020B0604020202020204" pitchFamily="34" charset="0"/>
                          <a:cs typeface="Arial" panose="020B0604020202020204" pitchFamily="34" charset="0"/>
                        </a:rPr>
                        <a:t>3</a:t>
                      </a:r>
                      <a:endParaRPr lang="ko-KR" altLang="en-US" sz="1400" dirty="0">
                        <a:latin typeface="Arial" panose="020B0604020202020204" pitchFamily="34" charset="0"/>
                        <a:cs typeface="Arial" panose="020B0604020202020204" pitchFamily="34" charset="0"/>
                      </a:endParaRPr>
                    </a:p>
                  </a:txBody>
                  <a:tcPr/>
                </a:tc>
              </a:tr>
            </a:tbl>
          </a:graphicData>
        </a:graphic>
      </p:graphicFrame>
      <p:sp>
        <p:nvSpPr>
          <p:cNvPr id="54" name="TextBox 53"/>
          <p:cNvSpPr txBox="1"/>
          <p:nvPr/>
        </p:nvSpPr>
        <p:spPr>
          <a:xfrm>
            <a:off x="4530535" y="659112"/>
            <a:ext cx="4357036" cy="338554"/>
          </a:xfrm>
          <a:prstGeom prst="rect">
            <a:avLst/>
          </a:prstGeom>
          <a:noFill/>
        </p:spPr>
        <p:txBody>
          <a:bodyPr wrap="square" rtlCol="0">
            <a:spAutoFit/>
          </a:bodyPr>
          <a:lstStyle/>
          <a:p>
            <a:r>
              <a:rPr lang="en-US" altLang="ko-KR" sz="1600" dirty="0" smtClean="0">
                <a:latin typeface="Arial" panose="020B0604020202020204" pitchFamily="34" charset="0"/>
                <a:cs typeface="Arial" panose="020B0604020202020204" pitchFamily="34" charset="0"/>
              </a:rPr>
              <a:t>Flow table of Switch A (group table combined)</a:t>
            </a:r>
            <a:endParaRPr lang="ko-KR" altLang="en-US" sz="1600" dirty="0">
              <a:latin typeface="Arial" panose="020B0604020202020204" pitchFamily="34" charset="0"/>
              <a:cs typeface="Arial" panose="020B0604020202020204" pitchFamily="34" charset="0"/>
            </a:endParaRPr>
          </a:p>
        </p:txBody>
      </p:sp>
      <p:sp>
        <p:nvSpPr>
          <p:cNvPr id="55" name="TextBox 54"/>
          <p:cNvSpPr txBox="1"/>
          <p:nvPr/>
        </p:nvSpPr>
        <p:spPr>
          <a:xfrm>
            <a:off x="1591029" y="4814387"/>
            <a:ext cx="284052" cy="307777"/>
          </a:xfrm>
          <a:prstGeom prst="rect">
            <a:avLst/>
          </a:prstGeom>
          <a:noFill/>
        </p:spPr>
        <p:txBody>
          <a:bodyPr wrap="none" rtlCol="0">
            <a:spAutoFit/>
          </a:bodyPr>
          <a:lstStyle/>
          <a:p>
            <a:r>
              <a:rPr lang="en-US" altLang="ko-KR" sz="1400" dirty="0" smtClean="0">
                <a:latin typeface="Arial" panose="020B0604020202020204" pitchFamily="34" charset="0"/>
                <a:cs typeface="Arial" panose="020B0604020202020204" pitchFamily="34" charset="0"/>
              </a:rPr>
              <a:t>1</a:t>
            </a:r>
            <a:endParaRPr lang="ko-KR" altLang="en-US" sz="1400" dirty="0">
              <a:latin typeface="Arial" panose="020B0604020202020204" pitchFamily="34" charset="0"/>
              <a:cs typeface="Arial" panose="020B0604020202020204" pitchFamily="34" charset="0"/>
            </a:endParaRPr>
          </a:p>
        </p:txBody>
      </p:sp>
      <p:sp>
        <p:nvSpPr>
          <p:cNvPr id="56" name="TextBox 55"/>
          <p:cNvSpPr txBox="1"/>
          <p:nvPr/>
        </p:nvSpPr>
        <p:spPr>
          <a:xfrm>
            <a:off x="2680183" y="4509859"/>
            <a:ext cx="284052" cy="307777"/>
          </a:xfrm>
          <a:prstGeom prst="rect">
            <a:avLst/>
          </a:prstGeom>
          <a:noFill/>
        </p:spPr>
        <p:txBody>
          <a:bodyPr wrap="none" rtlCol="0">
            <a:spAutoFit/>
          </a:bodyPr>
          <a:lstStyle/>
          <a:p>
            <a:r>
              <a:rPr lang="en-US" altLang="ko-KR" sz="1400" dirty="0" smtClean="0">
                <a:latin typeface="Arial" panose="020B0604020202020204" pitchFamily="34" charset="0"/>
                <a:cs typeface="Arial" panose="020B0604020202020204" pitchFamily="34" charset="0"/>
              </a:rPr>
              <a:t>2</a:t>
            </a:r>
            <a:endParaRPr lang="ko-KR" altLang="en-US" sz="1400" dirty="0">
              <a:latin typeface="Arial" panose="020B0604020202020204" pitchFamily="34" charset="0"/>
              <a:cs typeface="Arial" panose="020B0604020202020204" pitchFamily="34" charset="0"/>
            </a:endParaRPr>
          </a:p>
        </p:txBody>
      </p:sp>
      <p:sp>
        <p:nvSpPr>
          <p:cNvPr id="57" name="TextBox 56"/>
          <p:cNvSpPr txBox="1"/>
          <p:nvPr/>
        </p:nvSpPr>
        <p:spPr>
          <a:xfrm>
            <a:off x="2372708" y="5205310"/>
            <a:ext cx="284052" cy="307777"/>
          </a:xfrm>
          <a:prstGeom prst="rect">
            <a:avLst/>
          </a:prstGeom>
          <a:noFill/>
        </p:spPr>
        <p:txBody>
          <a:bodyPr wrap="none" rtlCol="0">
            <a:spAutoFit/>
          </a:bodyPr>
          <a:lstStyle/>
          <a:p>
            <a:r>
              <a:rPr lang="en-US" altLang="ko-KR" sz="1400" dirty="0" smtClean="0">
                <a:latin typeface="Arial" panose="020B0604020202020204" pitchFamily="34" charset="0"/>
                <a:cs typeface="Arial" panose="020B0604020202020204" pitchFamily="34" charset="0"/>
              </a:rPr>
              <a:t>3</a:t>
            </a:r>
            <a:endParaRPr lang="ko-KR" altLang="en-US" sz="1400" dirty="0">
              <a:latin typeface="Arial" panose="020B0604020202020204" pitchFamily="34" charset="0"/>
              <a:cs typeface="Arial" panose="020B0604020202020204" pitchFamily="34" charset="0"/>
            </a:endParaRPr>
          </a:p>
        </p:txBody>
      </p:sp>
      <p:sp>
        <p:nvSpPr>
          <p:cNvPr id="58" name="직사각형 57"/>
          <p:cNvSpPr/>
          <p:nvPr/>
        </p:nvSpPr>
        <p:spPr bwMode="auto">
          <a:xfrm>
            <a:off x="5656810" y="997666"/>
            <a:ext cx="639518" cy="830525"/>
          </a:xfrm>
          <a:prstGeom prst="rect">
            <a:avLst/>
          </a:prstGeom>
          <a:noFill/>
          <a:ln w="25400" algn="ctr">
            <a:solidFill>
              <a:srgbClr val="FF0000"/>
            </a:solidFill>
            <a:miter lim="800000"/>
            <a:headEnd/>
            <a:tailEnd/>
          </a:ln>
          <a:effectLst/>
        </p:spPr>
        <p:txBody>
          <a:bodyPr wrap="none" lIns="91380" tIns="45692" rIns="91380" bIns="45692" rtlCol="0" anchor="ctr"/>
          <a:lstStyle/>
          <a:p>
            <a:pPr algn="ctr"/>
            <a:endParaRPr lang="ko-KR" altLang="en-US"/>
          </a:p>
        </p:txBody>
      </p:sp>
      <p:sp>
        <p:nvSpPr>
          <p:cNvPr id="59" name="직사각형 58"/>
          <p:cNvSpPr/>
          <p:nvPr/>
        </p:nvSpPr>
        <p:spPr bwMode="auto">
          <a:xfrm>
            <a:off x="6360876" y="1003851"/>
            <a:ext cx="875420" cy="830525"/>
          </a:xfrm>
          <a:prstGeom prst="rect">
            <a:avLst/>
          </a:prstGeom>
          <a:noFill/>
          <a:ln w="25400" algn="ctr">
            <a:solidFill>
              <a:srgbClr val="FF0000"/>
            </a:solidFill>
            <a:miter lim="800000"/>
            <a:headEnd/>
            <a:tailEnd/>
          </a:ln>
          <a:effectLst/>
        </p:spPr>
        <p:txBody>
          <a:bodyPr wrap="none" lIns="91380" tIns="45692" rIns="91380" bIns="45692" rtlCol="0" anchor="ctr"/>
          <a:lstStyle/>
          <a:p>
            <a:pPr algn="ctr"/>
            <a:endParaRPr lang="ko-KR" altLang="en-US"/>
          </a:p>
        </p:txBody>
      </p:sp>
    </p:spTree>
    <p:extLst>
      <p:ext uri="{BB962C8B-B14F-4D97-AF65-F5344CB8AC3E}">
        <p14:creationId xmlns:p14="http://schemas.microsoft.com/office/powerpoint/2010/main" val="216687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56" presetClass="path" presetSubtype="0" accel="50000" decel="50000" fill="hold" grpId="1" nodeType="withEffect">
                                  <p:stCondLst>
                                    <p:cond delay="0"/>
                                  </p:stCondLst>
                                  <p:childTnLst>
                                    <p:animMotion origin="layout" path="M 5E-6 -4.07407E-6 L 0.15122 -0.09629 " pathEditMode="relative" rAng="0" ptsTypes="AA">
                                      <p:cBhvr>
                                        <p:cTn id="9" dur="2000" fill="hold"/>
                                        <p:tgtEl>
                                          <p:spTgt spid="34"/>
                                        </p:tgtEl>
                                        <p:attrNameLst>
                                          <p:attrName>ppt_x</p:attrName>
                                          <p:attrName>ppt_y</p:attrName>
                                        </p:attrNameLst>
                                      </p:cBhvr>
                                      <p:rCtr x="7552" y="-4815"/>
                                    </p:animMotion>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blinds(horizontal)">
                                      <p:cBhvr>
                                        <p:cTn id="14" dur="500"/>
                                        <p:tgtEl>
                                          <p:spTgt spid="41"/>
                                        </p:tgtEl>
                                      </p:cBhvr>
                                    </p:animEffect>
                                  </p:childTnLst>
                                </p:cTn>
                              </p:par>
                              <p:par>
                                <p:cTn id="15" presetID="3" presetClass="entr" presetSubtype="1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par>
                                <p:cTn id="18" presetID="49" presetClass="path" presetSubtype="0" accel="50000" decel="50000" fill="hold" nodeType="withEffect">
                                  <p:stCondLst>
                                    <p:cond delay="0"/>
                                  </p:stCondLst>
                                  <p:childTnLst>
                                    <p:animMotion origin="layout" path="M -4.44444E-6 -3.7037E-6 L 0.03316 -0.30486 " pathEditMode="relative" rAng="0" ptsTypes="AA">
                                      <p:cBhvr>
                                        <p:cTn id="19" dur="2000" fill="hold"/>
                                        <p:tgtEl>
                                          <p:spTgt spid="41"/>
                                        </p:tgtEl>
                                        <p:attrNameLst>
                                          <p:attrName>ppt_x</p:attrName>
                                          <p:attrName>ppt_y</p:attrName>
                                        </p:attrNameLst>
                                      </p:cBhvr>
                                      <p:rCtr x="1667" y="-15046"/>
                                    </p:animMotion>
                                  </p:childTnLst>
                                </p:cTn>
                              </p:par>
                            </p:childTnLst>
                          </p:cTn>
                        </p:par>
                        <p:par>
                          <p:cTn id="20" fill="hold">
                            <p:stCondLst>
                              <p:cond delay="2000"/>
                            </p:stCondLst>
                            <p:childTnLst>
                              <p:par>
                                <p:cTn id="21" presetID="3" presetClass="exit" presetSubtype="10" fill="hold" nodeType="afterEffect">
                                  <p:stCondLst>
                                    <p:cond delay="0"/>
                                  </p:stCondLst>
                                  <p:childTnLst>
                                    <p:animEffect transition="out" filter="blinds(horizontal)">
                                      <p:cBhvr>
                                        <p:cTn id="22" dur="500"/>
                                        <p:tgtEl>
                                          <p:spTgt spid="41"/>
                                        </p:tgtEl>
                                      </p:cBhvr>
                                    </p:animEffect>
                                    <p:set>
                                      <p:cBhvr>
                                        <p:cTn id="23" dur="1" fill="hold">
                                          <p:stCondLst>
                                            <p:cond delay="499"/>
                                          </p:stCondLst>
                                        </p:cTn>
                                        <p:tgtEl>
                                          <p:spTgt spid="41"/>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50"/>
                                        </p:tgtEl>
                                      </p:cBhvr>
                                    </p:animEffect>
                                    <p:set>
                                      <p:cBhvr>
                                        <p:cTn id="26" dur="1" fill="hold">
                                          <p:stCondLst>
                                            <p:cond delay="499"/>
                                          </p:stCondLst>
                                        </p:cTn>
                                        <p:tgtEl>
                                          <p:spTgt spid="5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blinds(horizontal)">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49"/>
                                        </p:tgtEl>
                                      </p:cBhvr>
                                    </p:animEffect>
                                    <p:set>
                                      <p:cBhvr>
                                        <p:cTn id="36" dur="1" fill="hold">
                                          <p:stCondLst>
                                            <p:cond delay="499"/>
                                          </p:stCondLst>
                                        </p:cTn>
                                        <p:tgtEl>
                                          <p:spTgt spid="49"/>
                                        </p:tgtEl>
                                        <p:attrNameLst>
                                          <p:attrName>style.visibility</p:attrName>
                                        </p:attrNameLst>
                                      </p:cBhvr>
                                      <p:to>
                                        <p:strVal val="hidden"/>
                                      </p:to>
                                    </p:set>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linds(horizontal)">
                                      <p:cBhvr>
                                        <p:cTn id="40" dur="500"/>
                                        <p:tgtEl>
                                          <p:spTgt spid="35"/>
                                        </p:tgtEl>
                                      </p:cBhvr>
                                    </p:animEffect>
                                  </p:childTnLst>
                                </p:cTn>
                              </p:par>
                              <p:par>
                                <p:cTn id="41" presetID="3" presetClass="entr" presetSubtype="1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49" presetClass="path" presetSubtype="0" accel="50000" decel="50000" fill="hold" grpId="1" nodeType="withEffect">
                                  <p:stCondLst>
                                    <p:cond delay="0"/>
                                  </p:stCondLst>
                                  <p:childTnLst>
                                    <p:animMotion origin="layout" path="M -4.16667E-6 -2.59259E-6 L 0.42882 0.27986 " pathEditMode="relative" rAng="0" ptsTypes="AA">
                                      <p:cBhvr>
                                        <p:cTn id="45" dur="2000" fill="hold"/>
                                        <p:tgtEl>
                                          <p:spTgt spid="35"/>
                                        </p:tgtEl>
                                        <p:attrNameLst>
                                          <p:attrName>ppt_x</p:attrName>
                                          <p:attrName>ppt_y</p:attrName>
                                        </p:attrNameLst>
                                      </p:cBhvr>
                                      <p:rCtr x="21441" y="13981"/>
                                    </p:animMotion>
                                  </p:childTnLst>
                                </p:cTn>
                              </p:par>
                              <p:par>
                                <p:cTn id="46" presetID="3" presetClass="exit" presetSubtype="10" fill="hold" grpId="2" nodeType="withEffect">
                                  <p:stCondLst>
                                    <p:cond delay="2000"/>
                                  </p:stCondLst>
                                  <p:childTnLst>
                                    <p:animEffect transition="out" filter="blinds(horizontal)">
                                      <p:cBhvr>
                                        <p:cTn id="47" dur="2000"/>
                                        <p:tgtEl>
                                          <p:spTgt spid="35"/>
                                        </p:tgtEl>
                                      </p:cBhvr>
                                    </p:animEffect>
                                    <p:set>
                                      <p:cBhvr>
                                        <p:cTn id="48" dur="1" fill="hold">
                                          <p:stCondLst>
                                            <p:cond delay="1999"/>
                                          </p:stCondLst>
                                        </p:cTn>
                                        <p:tgtEl>
                                          <p:spTgt spid="35"/>
                                        </p:tgtEl>
                                        <p:attrNameLst>
                                          <p:attrName>style.visibility</p:attrName>
                                        </p:attrNameLst>
                                      </p:cBhvr>
                                      <p:to>
                                        <p:strVal val="hidden"/>
                                      </p:to>
                                    </p:set>
                                  </p:childTnLst>
                                </p:cTn>
                              </p:par>
                              <p:par>
                                <p:cTn id="49" presetID="3" presetClass="entr" presetSubtype="1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linds(horizontal)">
                                      <p:cBhvr>
                                        <p:cTn id="51" dur="500"/>
                                        <p:tgtEl>
                                          <p:spTgt spid="37"/>
                                        </p:tgtEl>
                                      </p:cBhvr>
                                    </p:animEffect>
                                  </p:childTnLst>
                                </p:cTn>
                              </p:par>
                              <p:par>
                                <p:cTn id="52" presetID="3" presetClass="entr" presetSubtype="1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linds(horizontal)">
                                      <p:cBhvr>
                                        <p:cTn id="54" dur="500"/>
                                        <p:tgtEl>
                                          <p:spTgt spid="38"/>
                                        </p:tgtEl>
                                      </p:cBhvr>
                                    </p:animEffect>
                                  </p:childTnLst>
                                </p:cTn>
                              </p:par>
                              <p:par>
                                <p:cTn id="55" presetID="49" presetClass="path" presetSubtype="0" accel="50000" decel="50000" fill="hold" grpId="1" nodeType="withEffect">
                                  <p:stCondLst>
                                    <p:cond delay="0"/>
                                  </p:stCondLst>
                                  <p:childTnLst>
                                    <p:animMotion origin="layout" path="M -3.33333E-6 4.07407E-6 L 0.15643 0.25439 " pathEditMode="relative" rAng="0" ptsTypes="AA">
                                      <p:cBhvr>
                                        <p:cTn id="56" dur="2000" fill="hold"/>
                                        <p:tgtEl>
                                          <p:spTgt spid="37"/>
                                        </p:tgtEl>
                                        <p:attrNameLst>
                                          <p:attrName>ppt_x</p:attrName>
                                          <p:attrName>ppt_y</p:attrName>
                                        </p:attrNameLst>
                                      </p:cBhvr>
                                      <p:rCtr x="7813" y="12708"/>
                                    </p:animMotion>
                                  </p:childTnLst>
                                </p:cTn>
                              </p:par>
                              <p:par>
                                <p:cTn id="57" presetID="3" presetClass="exit" presetSubtype="10" fill="hold" grpId="2" nodeType="withEffect">
                                  <p:stCondLst>
                                    <p:cond delay="2000"/>
                                  </p:stCondLst>
                                  <p:childTnLst>
                                    <p:animEffect transition="out" filter="blinds(horizontal)">
                                      <p:cBhvr>
                                        <p:cTn id="58" dur="2000"/>
                                        <p:tgtEl>
                                          <p:spTgt spid="37"/>
                                        </p:tgtEl>
                                      </p:cBhvr>
                                    </p:animEffect>
                                    <p:set>
                                      <p:cBhvr>
                                        <p:cTn id="59" dur="1" fill="hold">
                                          <p:stCondLst>
                                            <p:cond delay="1999"/>
                                          </p:stCondLst>
                                        </p:cTn>
                                        <p:tgtEl>
                                          <p:spTgt spid="37"/>
                                        </p:tgtEl>
                                        <p:attrNameLst>
                                          <p:attrName>style.visibility</p:attrName>
                                        </p:attrNameLst>
                                      </p:cBhvr>
                                      <p:to>
                                        <p:strVal val="hidden"/>
                                      </p:to>
                                    </p:set>
                                  </p:childTnLst>
                                </p:cTn>
                              </p:par>
                              <p:par>
                                <p:cTn id="60" presetID="3" presetClass="entr" presetSubtype="10"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linds(horizontal)">
                                      <p:cBhvr>
                                        <p:cTn id="62" dur="500"/>
                                        <p:tgtEl>
                                          <p:spTgt spid="39"/>
                                        </p:tgtEl>
                                      </p:cBhvr>
                                    </p:animEffect>
                                  </p:childTnLst>
                                </p:cTn>
                              </p:par>
                              <p:par>
                                <p:cTn id="63" presetID="3" presetClass="entr" presetSubtype="1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linds(horizontal)">
                                      <p:cBhvr>
                                        <p:cTn id="65" dur="500"/>
                                        <p:tgtEl>
                                          <p:spTgt spid="40"/>
                                        </p:tgtEl>
                                      </p:cBhvr>
                                    </p:animEffect>
                                  </p:childTnLst>
                                </p:cTn>
                              </p:par>
                              <p:par>
                                <p:cTn id="66" presetID="49" presetClass="path" presetSubtype="0" accel="50000" decel="50000" fill="hold" grpId="1" nodeType="withEffect">
                                  <p:stCondLst>
                                    <p:cond delay="0"/>
                                  </p:stCondLst>
                                  <p:childTnLst>
                                    <p:animMotion origin="layout" path="M -4.16667E-6 5.55112E-17 L -0.02691 0.29745 " pathEditMode="relative" rAng="0" ptsTypes="AA">
                                      <p:cBhvr>
                                        <p:cTn id="67" dur="2000" fill="hold"/>
                                        <p:tgtEl>
                                          <p:spTgt spid="39"/>
                                        </p:tgtEl>
                                        <p:attrNameLst>
                                          <p:attrName>ppt_x</p:attrName>
                                          <p:attrName>ppt_y</p:attrName>
                                        </p:attrNameLst>
                                      </p:cBhvr>
                                      <p:rCtr x="-1146" y="14213"/>
                                    </p:animMotion>
                                  </p:childTnLst>
                                </p:cTn>
                              </p:par>
                              <p:par>
                                <p:cTn id="68" presetID="3" presetClass="exit" presetSubtype="10" fill="hold" grpId="2" nodeType="withEffect">
                                  <p:stCondLst>
                                    <p:cond delay="2000"/>
                                  </p:stCondLst>
                                  <p:childTnLst>
                                    <p:animEffect transition="out" filter="blinds(horizontal)">
                                      <p:cBhvr>
                                        <p:cTn id="69" dur="2000"/>
                                        <p:tgtEl>
                                          <p:spTgt spid="39"/>
                                        </p:tgtEl>
                                      </p:cBhvr>
                                    </p:animEffect>
                                    <p:set>
                                      <p:cBhvr>
                                        <p:cTn id="70" dur="1" fill="hold">
                                          <p:stCondLst>
                                            <p:cond delay="1999"/>
                                          </p:stCondLst>
                                        </p:cTn>
                                        <p:tgtEl>
                                          <p:spTgt spid="39"/>
                                        </p:tgtEl>
                                        <p:attrNameLst>
                                          <p:attrName>style.visibility</p:attrName>
                                        </p:attrNameLst>
                                      </p:cBhvr>
                                      <p:to>
                                        <p:strVal val="hidden"/>
                                      </p:to>
                                    </p:set>
                                  </p:childTnLst>
                                </p:cTn>
                              </p:par>
                            </p:childTnLst>
                          </p:cTn>
                        </p:par>
                        <p:par>
                          <p:cTn id="71" fill="hold">
                            <p:stCondLst>
                              <p:cond delay="4500"/>
                            </p:stCondLst>
                            <p:childTnLst>
                              <p:par>
                                <p:cTn id="72" presetID="3" presetClass="entr" presetSubtype="1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linds(horizontal)">
                                      <p:cBhvr>
                                        <p:cTn id="74" dur="500"/>
                                        <p:tgtEl>
                                          <p:spTgt spid="28"/>
                                        </p:tgtEl>
                                      </p:cBhvr>
                                    </p:animEffect>
                                  </p:childTnLst>
                                </p:cTn>
                              </p:par>
                              <p:par>
                                <p:cTn id="75" presetID="3" presetClass="exit" presetSubtype="10" fill="hold" grpId="2" nodeType="withEffect">
                                  <p:stCondLst>
                                    <p:cond delay="0"/>
                                  </p:stCondLst>
                                  <p:childTnLst>
                                    <p:animEffect transition="out" filter="blinds(horizontal)">
                                      <p:cBhvr>
                                        <p:cTn id="76" dur="500"/>
                                        <p:tgtEl>
                                          <p:spTgt spid="34"/>
                                        </p:tgtEl>
                                      </p:cBhvr>
                                    </p:animEffect>
                                    <p:set>
                                      <p:cBhvr>
                                        <p:cTn id="77" dur="1" fill="hold">
                                          <p:stCondLst>
                                            <p:cond delay="499"/>
                                          </p:stCondLst>
                                        </p:cTn>
                                        <p:tgtEl>
                                          <p:spTgt spid="34"/>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500"/>
                                        <p:tgtEl>
                                          <p:spTgt spid="54"/>
                                        </p:tgtEl>
                                      </p:cBhvr>
                                    </p:animEffect>
                                  </p:childTnLst>
                                </p:cTn>
                              </p:par>
                              <p:par>
                                <p:cTn id="81" presetID="10"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blinds(horizontal)">
                                      <p:cBhvr>
                                        <p:cTn id="88" dur="500"/>
                                        <p:tgtEl>
                                          <p:spTgt spid="43"/>
                                        </p:tgtEl>
                                      </p:cBhvr>
                                    </p:animEffect>
                                  </p:childTnLst>
                                </p:cTn>
                              </p:par>
                              <p:par>
                                <p:cTn id="89" presetID="3" presetClass="exit" presetSubtype="10" fill="hold" nodeType="withEffect">
                                  <p:stCondLst>
                                    <p:cond delay="500"/>
                                  </p:stCondLst>
                                  <p:childTnLst>
                                    <p:animEffect transition="out" filter="blinds(horizontal)">
                                      <p:cBhvr>
                                        <p:cTn id="90" dur="500"/>
                                        <p:tgtEl>
                                          <p:spTgt spid="43"/>
                                        </p:tgtEl>
                                      </p:cBhvr>
                                    </p:animEffect>
                                    <p:set>
                                      <p:cBhvr>
                                        <p:cTn id="91" dur="1" fill="hold">
                                          <p:stCondLst>
                                            <p:cond delay="499"/>
                                          </p:stCondLst>
                                        </p:cTn>
                                        <p:tgtEl>
                                          <p:spTgt spid="43"/>
                                        </p:tgtEl>
                                        <p:attrNameLst>
                                          <p:attrName>style.visibility</p:attrName>
                                        </p:attrNameLst>
                                      </p:cBhvr>
                                      <p:to>
                                        <p:strVal val="hidden"/>
                                      </p:to>
                                    </p:set>
                                  </p:childTnLst>
                                </p:cTn>
                              </p:par>
                              <p:par>
                                <p:cTn id="92" presetID="3" presetClass="entr" presetSubtype="10" fill="hold" nodeType="withEffect">
                                  <p:stCondLst>
                                    <p:cond delay="500"/>
                                  </p:stCondLst>
                                  <p:childTnLst>
                                    <p:set>
                                      <p:cBhvr>
                                        <p:cTn id="93" dur="1" fill="hold">
                                          <p:stCondLst>
                                            <p:cond delay="0"/>
                                          </p:stCondLst>
                                        </p:cTn>
                                        <p:tgtEl>
                                          <p:spTgt spid="44"/>
                                        </p:tgtEl>
                                        <p:attrNameLst>
                                          <p:attrName>style.visibility</p:attrName>
                                        </p:attrNameLst>
                                      </p:cBhvr>
                                      <p:to>
                                        <p:strVal val="visible"/>
                                      </p:to>
                                    </p:set>
                                    <p:animEffect transition="in" filter="blinds(horizontal)">
                                      <p:cBhvr>
                                        <p:cTn id="94" dur="500"/>
                                        <p:tgtEl>
                                          <p:spTgt spid="44"/>
                                        </p:tgtEl>
                                      </p:cBhvr>
                                    </p:animEffect>
                                  </p:childTnLst>
                                </p:cTn>
                              </p:par>
                              <p:par>
                                <p:cTn id="95" presetID="3" presetClass="entr" presetSubtype="10" fill="hold"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blinds(horizontal)">
                                      <p:cBhvr>
                                        <p:cTn id="97" dur="500"/>
                                        <p:tgtEl>
                                          <p:spTgt spid="46"/>
                                        </p:tgtEl>
                                      </p:cBhvr>
                                    </p:animEffect>
                                  </p:childTnLst>
                                </p:cTn>
                              </p:par>
                              <p:par>
                                <p:cTn id="98" presetID="49" presetClass="path" presetSubtype="0" accel="50000" decel="50000" fill="hold" grpId="0" nodeType="withEffect">
                                  <p:stCondLst>
                                    <p:cond delay="500"/>
                                  </p:stCondLst>
                                  <p:childTnLst>
                                    <p:animMotion origin="layout" path="M 3.88889E-6 3.7037E-7 L 0.3625 0.4037 " pathEditMode="relative" rAng="0" ptsTypes="AA">
                                      <p:cBhvr>
                                        <p:cTn id="99" dur="2000" fill="hold"/>
                                        <p:tgtEl>
                                          <p:spTgt spid="44"/>
                                        </p:tgtEl>
                                        <p:attrNameLst>
                                          <p:attrName>ppt_x</p:attrName>
                                          <p:attrName>ppt_y</p:attrName>
                                        </p:attrNameLst>
                                      </p:cBhvr>
                                      <p:rCtr x="18125" y="20185"/>
                                    </p:animMotion>
                                  </p:childTnLst>
                                </p:cTn>
                              </p:par>
                              <p:par>
                                <p:cTn id="100" presetID="3" presetClass="exit" presetSubtype="10" fill="hold" nodeType="withEffect">
                                  <p:stCondLst>
                                    <p:cond delay="2000"/>
                                  </p:stCondLst>
                                  <p:childTnLst>
                                    <p:animEffect transition="out" filter="blinds(horizontal)">
                                      <p:cBhvr>
                                        <p:cTn id="101" dur="2000"/>
                                        <p:tgtEl>
                                          <p:spTgt spid="44"/>
                                        </p:tgtEl>
                                      </p:cBhvr>
                                    </p:animEffect>
                                    <p:set>
                                      <p:cBhvr>
                                        <p:cTn id="102" dur="1" fill="hold">
                                          <p:stCondLst>
                                            <p:cond delay="1999"/>
                                          </p:stCondLst>
                                        </p:cTn>
                                        <p:tgtEl>
                                          <p:spTgt spid="44"/>
                                        </p:tgtEl>
                                        <p:attrNameLst>
                                          <p:attrName>style.visibility</p:attrName>
                                        </p:attrNameLst>
                                      </p:cBhvr>
                                      <p:to>
                                        <p:strVal val="hidden"/>
                                      </p:to>
                                    </p:set>
                                  </p:childTnLst>
                                </p:cTn>
                              </p:par>
                              <p:par>
                                <p:cTn id="103" presetID="3" presetClass="entr" presetSubtype="10" fill="hold" nodeType="withEffect">
                                  <p:stCondLst>
                                    <p:cond delay="500"/>
                                  </p:stCondLst>
                                  <p:childTnLst>
                                    <p:set>
                                      <p:cBhvr>
                                        <p:cTn id="104" dur="1" fill="hold">
                                          <p:stCondLst>
                                            <p:cond delay="0"/>
                                          </p:stCondLst>
                                        </p:cTn>
                                        <p:tgtEl>
                                          <p:spTgt spid="45"/>
                                        </p:tgtEl>
                                        <p:attrNameLst>
                                          <p:attrName>style.visibility</p:attrName>
                                        </p:attrNameLst>
                                      </p:cBhvr>
                                      <p:to>
                                        <p:strVal val="visible"/>
                                      </p:to>
                                    </p:set>
                                    <p:animEffect transition="in" filter="blinds(horizontal)">
                                      <p:cBhvr>
                                        <p:cTn id="105" dur="500"/>
                                        <p:tgtEl>
                                          <p:spTgt spid="45"/>
                                        </p:tgtEl>
                                      </p:cBhvr>
                                    </p:animEffect>
                                  </p:childTnLst>
                                </p:cTn>
                              </p:par>
                              <p:par>
                                <p:cTn id="106" presetID="3" presetClass="entr" presetSubtype="10" fill="hold"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blinds(horizontal)">
                                      <p:cBhvr>
                                        <p:cTn id="108" dur="500"/>
                                        <p:tgtEl>
                                          <p:spTgt spid="47"/>
                                        </p:tgtEl>
                                      </p:cBhvr>
                                    </p:animEffect>
                                  </p:childTnLst>
                                </p:cTn>
                              </p:par>
                              <p:par>
                                <p:cTn id="109" presetID="49" presetClass="path" presetSubtype="0" accel="50000" decel="50000" fill="hold" grpId="0" nodeType="withEffect">
                                  <p:stCondLst>
                                    <p:cond delay="500"/>
                                  </p:stCondLst>
                                  <p:childTnLst>
                                    <p:animMotion origin="layout" path="M 4.72222E-6 -4.81481E-6 L 0.1276 0.40255 " pathEditMode="relative" rAng="0" ptsTypes="AA">
                                      <p:cBhvr>
                                        <p:cTn id="110" dur="2000" fill="hold"/>
                                        <p:tgtEl>
                                          <p:spTgt spid="45"/>
                                        </p:tgtEl>
                                        <p:attrNameLst>
                                          <p:attrName>ppt_x</p:attrName>
                                          <p:attrName>ppt_y</p:attrName>
                                        </p:attrNameLst>
                                      </p:cBhvr>
                                      <p:rCtr x="6372" y="20116"/>
                                    </p:animMotion>
                                  </p:childTnLst>
                                </p:cTn>
                              </p:par>
                              <p:par>
                                <p:cTn id="111" presetID="3" presetClass="exit" presetSubtype="10" fill="hold" nodeType="withEffect">
                                  <p:stCondLst>
                                    <p:cond delay="2000"/>
                                  </p:stCondLst>
                                  <p:childTnLst>
                                    <p:animEffect transition="out" filter="blinds(horizontal)">
                                      <p:cBhvr>
                                        <p:cTn id="112" dur="2000"/>
                                        <p:tgtEl>
                                          <p:spTgt spid="45"/>
                                        </p:tgtEl>
                                      </p:cBhvr>
                                    </p:animEffect>
                                    <p:set>
                                      <p:cBhvr>
                                        <p:cTn id="113" dur="1" fill="hold">
                                          <p:stCondLst>
                                            <p:cond delay="1999"/>
                                          </p:stCondLst>
                                        </p:cTn>
                                        <p:tgtEl>
                                          <p:spTgt spid="45"/>
                                        </p:tgtEl>
                                        <p:attrNameLst>
                                          <p:attrName>style.visibility</p:attrName>
                                        </p:attrNameLst>
                                      </p:cBhvr>
                                      <p:to>
                                        <p:strVal val="hidden"/>
                                      </p:to>
                                    </p:set>
                                  </p:childTnLst>
                                </p:cTn>
                              </p:par>
                            </p:childTnLst>
                          </p:cTn>
                        </p:par>
                        <p:par>
                          <p:cTn id="114" fill="hold">
                            <p:stCondLst>
                              <p:cond delay="4000"/>
                            </p:stCondLst>
                            <p:childTnLst>
                              <p:par>
                                <p:cTn id="115" presetID="3" presetClass="entr" presetSubtype="10" fill="hold" nodeType="after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blinds(horizontal)">
                                      <p:cBhvr>
                                        <p:cTn id="117" dur="500"/>
                                        <p:tgtEl>
                                          <p:spTgt spid="3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500"/>
                                        <p:tgtEl>
                                          <p:spTgt spid="5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fade">
                                      <p:cBhvr>
                                        <p:cTn id="123" dur="500"/>
                                        <p:tgtEl>
                                          <p:spTgt spid="58"/>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nodeType="click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blinds(horizontal)">
                                      <p:cBhvr>
                                        <p:cTn id="128" dur="500"/>
                                        <p:tgtEl>
                                          <p:spTgt spid="42"/>
                                        </p:tgtEl>
                                      </p:cBhvr>
                                    </p:animEffect>
                                  </p:childTnLst>
                                </p:cTn>
                              </p:par>
                              <p:par>
                                <p:cTn id="129" presetID="0" presetClass="path" presetSubtype="0" repeatCount="indefinite" accel="50000" decel="50000" fill="hold" grpId="0" nodeType="withEffect">
                                  <p:stCondLst>
                                    <p:cond delay="0"/>
                                  </p:stCondLst>
                                  <p:endCondLst>
                                    <p:cond evt="onNext" delay="0">
                                      <p:tgtEl>
                                        <p:sldTgt/>
                                      </p:tgtEl>
                                    </p:cond>
                                  </p:endCondLst>
                                  <p:childTnLst>
                                    <p:animMotion origin="layout" path="M 1.11111E-6 -4.07407E-6 C 0.03385 -0.02638 0.07083 -0.04583 0.10729 -0.06828 C 0.12031 -0.07615 0.13264 -0.08564 0.14531 -0.09398 C 0.16389 -0.10671 0.14826 -0.09328 0.19496 -0.11203 C 0.20104 -0.11458 0.20555 -0.12013 0.21198 -0.12222 C 0.24097 -0.13148 0.2743 -0.13402 0.30521 -0.13634 C 0.35382 -0.13518 0.40347 -0.13541 0.45208 -0.13125 C 0.50868 -0.12638 0.56493 -0.12037 0.6217 -0.11713 C 0.67378 -0.09351 0.7283 -0.0699 0.78698 -0.06574 C 0.79549 -0.06319 0.80399 -0.06041 0.8125 -0.05787 C 0.81632 -0.05694 0.82378 -0.05532 0.82378 -0.05509 " pathEditMode="relative" rAng="0" ptsTypes="AAAAAAAAAAA">
                                      <p:cBhvr>
                                        <p:cTn id="130" dur="1000" fill="hold"/>
                                        <p:tgtEl>
                                          <p:spTgt spid="42"/>
                                        </p:tgtEl>
                                        <p:attrNameLst>
                                          <p:attrName>ppt_x</p:attrName>
                                          <p:attrName>ppt_y</p:attrName>
                                        </p:attrNameLst>
                                      </p:cBhvr>
                                      <p:rCtr x="41181" y="-6829"/>
                                    </p:animMotion>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blinds(horizontal)">
                                      <p:cBhvr>
                                        <p:cTn id="135" dur="500"/>
                                        <p:tgtEl>
                                          <p:spTgt spid="22"/>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blinds(horizontal)">
                                      <p:cBhvr>
                                        <p:cTn id="140" dur="500"/>
                                        <p:tgtEl>
                                          <p:spTgt spid="51"/>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nodeType="clickEffect">
                                  <p:stCondLst>
                                    <p:cond delay="0"/>
                                  </p:stCondLst>
                                  <p:childTnLst>
                                    <p:set>
                                      <p:cBhvr>
                                        <p:cTn id="144" dur="1" fill="hold">
                                          <p:stCondLst>
                                            <p:cond delay="0"/>
                                          </p:stCondLst>
                                        </p:cTn>
                                        <p:tgtEl>
                                          <p:spTgt spid="48"/>
                                        </p:tgtEl>
                                        <p:attrNameLst>
                                          <p:attrName>style.visibility</p:attrName>
                                        </p:attrNameLst>
                                      </p:cBhvr>
                                      <p:to>
                                        <p:strVal val="visible"/>
                                      </p:to>
                                    </p:set>
                                    <p:animEffect transition="in" filter="blinds(horizontal)">
                                      <p:cBhvr>
                                        <p:cTn id="145" dur="500"/>
                                        <p:tgtEl>
                                          <p:spTgt spid="48"/>
                                        </p:tgtEl>
                                      </p:cBhvr>
                                    </p:animEffect>
                                  </p:childTnLst>
                                </p:cTn>
                              </p:par>
                              <p:par>
                                <p:cTn id="146" presetID="0" presetClass="path" presetSubtype="0" repeatCount="indefinite" accel="50000" decel="50000" fill="hold" grpId="0" nodeType="withEffect">
                                  <p:stCondLst>
                                    <p:cond delay="0"/>
                                  </p:stCondLst>
                                  <p:childTnLst>
                                    <p:animMotion origin="layout" path="M 0.02569 0.02662 C 0.03177 0.02199 0.03837 0.01805 0.0441 0.0125 C 0.06476 -0.00695 0.04948 0.00162 0.06649 -0.01204 C 0.07917 -0.02223 0.09201 -0.03195 0.10469 -0.0419 C 0.1125 -0.04792 0.1217 -0.05116 0.1283 -0.05926 C 0.14097 -0.07477 0.15417 -0.08982 0.1691 -0.10139 C 0.20278 -0.08843 0.21996 -0.04607 0.24931 -0.02246 C 0.26111 -0.02639 0.2691 -0.02454 0.2809 -0.02246 C 0.29531 -0.01598 0.3092 -0.00625 0.32431 -0.00324 C 0.33854 -0.00047 0.3533 -0.00533 0.36771 -0.0051 C 0.41632 -0.00417 0.46528 0.00069 0.51389 0.00208 C 0.52535 0.00324 0.53698 0.00902 0.54809 0.00555 C 0.57014 -0.00162 0.57778 -0.02477 0.5901 -0.04537 C 0.60156 -0.06436 0.6191 -0.09723 0.6349 -0.11366 C 0.68194 -0.1088 0.725 -0.10232 0.77031 -0.08403 C 0.7849 -0.07801 0.79965 -0.07199 0.81389 -0.06459 C 0.82031 -0.06135 0.83229 -0.05232 0.83229 -0.05209 " pathEditMode="relative" rAng="0" ptsTypes="AAAAAAAAAAAAAAAAA">
                                      <p:cBhvr>
                                        <p:cTn id="147" dur="1500" fill="hold"/>
                                        <p:tgtEl>
                                          <p:spTgt spid="48"/>
                                        </p:tgtEl>
                                        <p:attrNameLst>
                                          <p:attrName>ppt_x</p:attrName>
                                          <p:attrName>ppt_y</p:attrName>
                                        </p:attrNameLst>
                                      </p:cBhvr>
                                      <p:rCtr x="40330" y="-7014"/>
                                    </p:animMotion>
                                  </p:childTnLst>
                                </p:cTn>
                              </p:par>
                              <p:par>
                                <p:cTn id="148" presetID="10" presetClass="entr" presetSubtype="0" fill="hold" grpId="0" nodeType="with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fade">
                                      <p:cBhvr>
                                        <p:cTn id="150" dur="500"/>
                                        <p:tgtEl>
                                          <p:spTgt spid="59"/>
                                        </p:tgtEl>
                                      </p:cBhvr>
                                    </p:animEffect>
                                  </p:childTnLst>
                                </p:cTn>
                              </p:par>
                              <p:par>
                                <p:cTn id="151" presetID="10" presetClass="exit" presetSubtype="0" fill="hold" grpId="1" nodeType="withEffect">
                                  <p:stCondLst>
                                    <p:cond delay="0"/>
                                  </p:stCondLst>
                                  <p:childTnLst>
                                    <p:animEffect transition="out" filter="fade">
                                      <p:cBhvr>
                                        <p:cTn id="152" dur="500"/>
                                        <p:tgtEl>
                                          <p:spTgt spid="58"/>
                                        </p:tgtEl>
                                      </p:cBhvr>
                                    </p:animEffect>
                                    <p:set>
                                      <p:cBhvr>
                                        <p:cTn id="153"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animBg="1"/>
      <p:bldP spid="34" grpId="1" animBg="1"/>
      <p:bldP spid="34" grpId="2" animBg="1"/>
      <p:bldP spid="35" grpId="0" animBg="1"/>
      <p:bldP spid="35" grpId="1" animBg="1"/>
      <p:bldP spid="35" grpId="2" animBg="1"/>
      <p:bldP spid="37" grpId="0" animBg="1"/>
      <p:bldP spid="37" grpId="1" animBg="1"/>
      <p:bldP spid="37" grpId="2" animBg="1"/>
      <p:bldP spid="39" grpId="0" animBg="1"/>
      <p:bldP spid="39" grpId="1" animBg="1"/>
      <p:bldP spid="39" grpId="2" animBg="1"/>
      <p:bldP spid="42" grpId="0" animBg="1"/>
      <p:bldP spid="44" grpId="0" animBg="1"/>
      <p:bldP spid="45" grpId="0" animBg="1"/>
      <p:bldP spid="48" grpId="0" animBg="1"/>
      <p:bldP spid="49" grpId="0" animBg="1"/>
      <p:bldP spid="49" grpId="1" animBg="1"/>
      <p:bldP spid="51" grpId="0" animBg="1"/>
      <p:bldP spid="52" grpId="0" animBg="1"/>
      <p:bldP spid="54" grpId="0"/>
      <p:bldP spid="58" grpId="0" animBg="1"/>
      <p:bldP spid="58" grpId="1" animBg="1"/>
      <p:bldP spid="5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a:t>OpenFlow</a:t>
            </a:r>
            <a:r>
              <a:rPr lang="en-US" altLang="ko-KR" dirty="0"/>
              <a:t> Failover</a:t>
            </a:r>
            <a:endParaRPr lang="ko-KR" altLang="en-US" dirty="0"/>
          </a:p>
        </p:txBody>
      </p:sp>
      <p:sp>
        <p:nvSpPr>
          <p:cNvPr id="3" name="내용 개체 틀 2"/>
          <p:cNvSpPr>
            <a:spLocks noGrp="1"/>
          </p:cNvSpPr>
          <p:nvPr>
            <p:ph idx="1"/>
          </p:nvPr>
        </p:nvSpPr>
        <p:spPr/>
        <p:txBody>
          <a:bodyPr>
            <a:normAutofit/>
          </a:bodyPr>
          <a:lstStyle/>
          <a:p>
            <a:r>
              <a:rPr lang="en-US" altLang="ko-KR" sz="2400" dirty="0" err="1"/>
              <a:t>OpenFlow</a:t>
            </a:r>
            <a:r>
              <a:rPr lang="en-US" altLang="ko-KR" sz="2400" dirty="0"/>
              <a:t> Failover</a:t>
            </a:r>
          </a:p>
          <a:p>
            <a:pPr lvl="1"/>
            <a:r>
              <a:rPr lang="en-US" altLang="ko-KR" sz="2000" dirty="0" smtClean="0"/>
              <a:t>Restoration</a:t>
            </a:r>
            <a:endParaRPr lang="ko-KR" altLang="en-US" sz="2000" dirty="0"/>
          </a:p>
        </p:txBody>
      </p:sp>
      <p:pic>
        <p:nvPicPr>
          <p:cNvPr id="4"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06621" y="4717887"/>
            <a:ext cx="813072" cy="111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3" descr="MCj04316160000[1]"/>
          <p:cNvPicPr>
            <a:picLocks noChangeAspect="1" noChangeArrowheads="1"/>
          </p:cNvPicPr>
          <p:nvPr/>
        </p:nvPicPr>
        <p:blipFill>
          <a:blip r:embed="rId3" cstate="print"/>
          <a:srcRect/>
          <a:stretch>
            <a:fillRect/>
          </a:stretch>
        </p:blipFill>
        <p:spPr bwMode="auto">
          <a:xfrm>
            <a:off x="4384097" y="1824228"/>
            <a:ext cx="1447800" cy="1447800"/>
          </a:xfrm>
          <a:prstGeom prst="rect">
            <a:avLst/>
          </a:prstGeom>
          <a:noFill/>
          <a:ln w="9525">
            <a:noFill/>
            <a:miter lim="800000"/>
            <a:headEnd/>
            <a:tailEnd/>
          </a:ln>
        </p:spPr>
      </p:pic>
      <p:sp>
        <p:nvSpPr>
          <p:cNvPr id="6" name="Text Box 25"/>
          <p:cNvSpPr txBox="1">
            <a:spLocks noChangeArrowheads="1"/>
          </p:cNvSpPr>
          <p:nvPr/>
        </p:nvSpPr>
        <p:spPr bwMode="auto">
          <a:xfrm>
            <a:off x="3531539" y="2139853"/>
            <a:ext cx="1119739" cy="338554"/>
          </a:xfrm>
          <a:prstGeom prst="rect">
            <a:avLst/>
          </a:prstGeom>
          <a:noFill/>
          <a:ln w="9525">
            <a:noFill/>
            <a:miter lim="800000"/>
            <a:headEnd/>
            <a:tailEnd/>
          </a:ln>
        </p:spPr>
        <p:txBody>
          <a:bodyPr wrap="square">
            <a:spAutoFit/>
          </a:bodyPr>
          <a:lstStyle/>
          <a:p>
            <a:r>
              <a:rPr lang="en-US" altLang="ko-KR" sz="1600" dirty="0" smtClean="0">
                <a:latin typeface="Arial" panose="020B0604020202020204" pitchFamily="34" charset="0"/>
                <a:ea typeface="굴림" pitchFamily="50" charset="-127"/>
                <a:cs typeface="Arial" panose="020B0604020202020204" pitchFamily="34" charset="0"/>
              </a:rPr>
              <a:t>Controller</a:t>
            </a:r>
            <a:endParaRPr lang="en-US" altLang="ko-KR" sz="1600" dirty="0">
              <a:latin typeface="Arial" panose="020B0604020202020204" pitchFamily="34" charset="0"/>
              <a:ea typeface="굴림" pitchFamily="50" charset="-127"/>
              <a:cs typeface="Arial" panose="020B0604020202020204" pitchFamily="34" charset="0"/>
            </a:endParaRPr>
          </a:p>
        </p:txBody>
      </p:sp>
      <p:cxnSp>
        <p:nvCxnSpPr>
          <p:cNvPr id="7" name="직선 연결선 6"/>
          <p:cNvCxnSpPr/>
          <p:nvPr/>
        </p:nvCxnSpPr>
        <p:spPr>
          <a:xfrm>
            <a:off x="2572512" y="5108448"/>
            <a:ext cx="603797" cy="609588"/>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cxnSp>
        <p:nvCxnSpPr>
          <p:cNvPr id="8" name="직선 연결선 7"/>
          <p:cNvCxnSpPr>
            <a:stCxn id="32" idx="3"/>
          </p:cNvCxnSpPr>
          <p:nvPr/>
        </p:nvCxnSpPr>
        <p:spPr>
          <a:xfrm>
            <a:off x="4080752" y="5722081"/>
            <a:ext cx="1521765" cy="142259"/>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cxnSp>
        <p:nvCxnSpPr>
          <p:cNvPr id="9" name="직선 연결선 8"/>
          <p:cNvCxnSpPr/>
          <p:nvPr/>
        </p:nvCxnSpPr>
        <p:spPr>
          <a:xfrm flipV="1">
            <a:off x="2682240" y="4559796"/>
            <a:ext cx="762293" cy="365772"/>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cxnSp>
        <p:nvCxnSpPr>
          <p:cNvPr id="10" name="직선 연결선 9"/>
          <p:cNvCxnSpPr/>
          <p:nvPr/>
        </p:nvCxnSpPr>
        <p:spPr>
          <a:xfrm flipH="1">
            <a:off x="6107145" y="5102352"/>
            <a:ext cx="394900" cy="475464"/>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cxnSp>
        <p:nvCxnSpPr>
          <p:cNvPr id="11" name="직선 연결선 10"/>
          <p:cNvCxnSpPr/>
          <p:nvPr/>
        </p:nvCxnSpPr>
        <p:spPr>
          <a:xfrm>
            <a:off x="4242816" y="4547616"/>
            <a:ext cx="1713269" cy="329172"/>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pic>
        <p:nvPicPr>
          <p:cNvPr id="12"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261" y="5028783"/>
            <a:ext cx="813072" cy="1110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직선 연결선 12"/>
          <p:cNvCxnSpPr/>
          <p:nvPr/>
        </p:nvCxnSpPr>
        <p:spPr>
          <a:xfrm>
            <a:off x="6965341" y="4876788"/>
            <a:ext cx="1237488" cy="621804"/>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cxnSp>
        <p:nvCxnSpPr>
          <p:cNvPr id="14" name="직선 연결선 13"/>
          <p:cNvCxnSpPr>
            <a:stCxn id="12" idx="3"/>
          </p:cNvCxnSpPr>
          <p:nvPr/>
        </p:nvCxnSpPr>
        <p:spPr>
          <a:xfrm flipV="1">
            <a:off x="1042333" y="4931652"/>
            <a:ext cx="798952" cy="652540"/>
          </a:xfrm>
          <a:prstGeom prst="line">
            <a:avLst/>
          </a:prstGeom>
          <a:ln w="50800">
            <a:headEnd type="none"/>
            <a:tailEnd type="none"/>
          </a:ln>
        </p:spPr>
        <p:style>
          <a:lnRef idx="1">
            <a:schemeClr val="dk1"/>
          </a:lnRef>
          <a:fillRef idx="0">
            <a:schemeClr val="dk1"/>
          </a:fillRef>
          <a:effectRef idx="0">
            <a:schemeClr val="dk1"/>
          </a:effectRef>
          <a:fontRef idx="minor">
            <a:schemeClr val="tx1"/>
          </a:fontRef>
        </p:style>
      </p:cxnSp>
      <p:sp>
        <p:nvSpPr>
          <p:cNvPr id="15" name="Text Box 25"/>
          <p:cNvSpPr txBox="1">
            <a:spLocks noChangeArrowheads="1"/>
          </p:cNvSpPr>
          <p:nvPr/>
        </p:nvSpPr>
        <p:spPr bwMode="auto">
          <a:xfrm>
            <a:off x="2024533" y="5227320"/>
            <a:ext cx="336952" cy="369332"/>
          </a:xfrm>
          <a:prstGeom prst="rect">
            <a:avLst/>
          </a:prstGeom>
          <a:noFill/>
          <a:ln w="9525">
            <a:noFill/>
            <a:miter lim="800000"/>
            <a:headEnd/>
            <a:tailEnd/>
          </a:ln>
        </p:spPr>
        <p:txBody>
          <a:bodyPr wrap="none">
            <a:spAutoFit/>
          </a:bodyPr>
          <a:lstStyle/>
          <a:p>
            <a:r>
              <a:rPr lang="en-US" altLang="ko-KR" sz="1800" dirty="0" smtClean="0">
                <a:latin typeface="Arial" panose="020B0604020202020204" pitchFamily="34" charset="0"/>
                <a:ea typeface="굴림" pitchFamily="50" charset="-127"/>
                <a:cs typeface="Arial" panose="020B0604020202020204" pitchFamily="34" charset="0"/>
              </a:rPr>
              <a:t>A</a:t>
            </a:r>
            <a:endParaRPr lang="en-US" altLang="ko-KR" sz="1800" dirty="0">
              <a:latin typeface="Arial" panose="020B0604020202020204" pitchFamily="34" charset="0"/>
              <a:ea typeface="굴림" pitchFamily="50" charset="-127"/>
              <a:cs typeface="Arial" panose="020B0604020202020204" pitchFamily="34" charset="0"/>
            </a:endParaRPr>
          </a:p>
        </p:txBody>
      </p:sp>
      <p:sp>
        <p:nvSpPr>
          <p:cNvPr id="16" name="Text Box 25"/>
          <p:cNvSpPr txBox="1">
            <a:spLocks noChangeArrowheads="1"/>
          </p:cNvSpPr>
          <p:nvPr/>
        </p:nvSpPr>
        <p:spPr bwMode="auto">
          <a:xfrm>
            <a:off x="3944773" y="4782312"/>
            <a:ext cx="338554" cy="369332"/>
          </a:xfrm>
          <a:prstGeom prst="rect">
            <a:avLst/>
          </a:prstGeom>
          <a:noFill/>
          <a:ln w="9525">
            <a:noFill/>
            <a:miter lim="800000"/>
            <a:headEnd/>
            <a:tailEnd/>
          </a:ln>
        </p:spPr>
        <p:txBody>
          <a:bodyPr wrap="none">
            <a:spAutoFit/>
          </a:bodyPr>
          <a:lstStyle/>
          <a:p>
            <a:r>
              <a:rPr lang="en-US" altLang="ko-KR" sz="1800" dirty="0" smtClean="0">
                <a:latin typeface="Arial" panose="020B0604020202020204" pitchFamily="34" charset="0"/>
                <a:ea typeface="굴림" pitchFamily="50" charset="-127"/>
                <a:cs typeface="Arial" panose="020B0604020202020204" pitchFamily="34" charset="0"/>
              </a:rPr>
              <a:t>B</a:t>
            </a:r>
            <a:endParaRPr lang="en-US" altLang="ko-KR" sz="1800" dirty="0">
              <a:latin typeface="Arial" panose="020B0604020202020204" pitchFamily="34" charset="0"/>
              <a:ea typeface="굴림" pitchFamily="50" charset="-127"/>
              <a:cs typeface="Arial" panose="020B0604020202020204" pitchFamily="34" charset="0"/>
            </a:endParaRPr>
          </a:p>
        </p:txBody>
      </p:sp>
      <p:sp>
        <p:nvSpPr>
          <p:cNvPr id="17" name="Text Box 25"/>
          <p:cNvSpPr txBox="1">
            <a:spLocks noChangeArrowheads="1"/>
          </p:cNvSpPr>
          <p:nvPr/>
        </p:nvSpPr>
        <p:spPr bwMode="auto">
          <a:xfrm>
            <a:off x="3609493" y="6019800"/>
            <a:ext cx="351378" cy="369332"/>
          </a:xfrm>
          <a:prstGeom prst="rect">
            <a:avLst/>
          </a:prstGeom>
          <a:noFill/>
          <a:ln w="9525">
            <a:noFill/>
            <a:miter lim="800000"/>
            <a:headEnd/>
            <a:tailEnd/>
          </a:ln>
        </p:spPr>
        <p:txBody>
          <a:bodyPr wrap="none">
            <a:spAutoFit/>
          </a:bodyPr>
          <a:lstStyle/>
          <a:p>
            <a:r>
              <a:rPr lang="en-US" altLang="ko-KR" sz="1800" dirty="0" smtClean="0">
                <a:latin typeface="Arial" panose="020B0604020202020204" pitchFamily="34" charset="0"/>
                <a:ea typeface="굴림" pitchFamily="50" charset="-127"/>
                <a:cs typeface="Arial" panose="020B0604020202020204" pitchFamily="34" charset="0"/>
              </a:rPr>
              <a:t>C</a:t>
            </a:r>
            <a:endParaRPr lang="en-US" altLang="ko-KR" sz="1800" dirty="0">
              <a:latin typeface="Arial" panose="020B0604020202020204" pitchFamily="34" charset="0"/>
              <a:ea typeface="굴림" pitchFamily="50" charset="-127"/>
              <a:cs typeface="Arial" panose="020B0604020202020204" pitchFamily="34" charset="0"/>
            </a:endParaRPr>
          </a:p>
        </p:txBody>
      </p:sp>
      <p:sp>
        <p:nvSpPr>
          <p:cNvPr id="18" name="Text Box 25"/>
          <p:cNvSpPr txBox="1">
            <a:spLocks noChangeArrowheads="1"/>
          </p:cNvSpPr>
          <p:nvPr/>
        </p:nvSpPr>
        <p:spPr bwMode="auto">
          <a:xfrm>
            <a:off x="6694069" y="5081016"/>
            <a:ext cx="349776" cy="369332"/>
          </a:xfrm>
          <a:prstGeom prst="rect">
            <a:avLst/>
          </a:prstGeom>
          <a:noFill/>
          <a:ln w="9525">
            <a:noFill/>
            <a:miter lim="800000"/>
            <a:headEnd/>
            <a:tailEnd/>
          </a:ln>
        </p:spPr>
        <p:txBody>
          <a:bodyPr wrap="none">
            <a:spAutoFit/>
          </a:bodyPr>
          <a:lstStyle/>
          <a:p>
            <a:r>
              <a:rPr lang="en-US" altLang="ko-KR" sz="1800" dirty="0" smtClean="0">
                <a:latin typeface="Arial" panose="020B0604020202020204" pitchFamily="34" charset="0"/>
                <a:ea typeface="굴림" pitchFamily="50" charset="-127"/>
                <a:cs typeface="Arial" panose="020B0604020202020204" pitchFamily="34" charset="0"/>
              </a:rPr>
              <a:t>D</a:t>
            </a:r>
            <a:endParaRPr lang="en-US" altLang="ko-KR" sz="1800" dirty="0">
              <a:latin typeface="Arial" panose="020B0604020202020204" pitchFamily="34" charset="0"/>
              <a:ea typeface="굴림" pitchFamily="50" charset="-127"/>
              <a:cs typeface="Arial" panose="020B0604020202020204" pitchFamily="34" charset="0"/>
            </a:endParaRPr>
          </a:p>
        </p:txBody>
      </p:sp>
      <p:sp>
        <p:nvSpPr>
          <p:cNvPr id="19" name="Text Box 25"/>
          <p:cNvSpPr txBox="1">
            <a:spLocks noChangeArrowheads="1"/>
          </p:cNvSpPr>
          <p:nvPr/>
        </p:nvSpPr>
        <p:spPr bwMode="auto">
          <a:xfrm>
            <a:off x="6078373" y="6135624"/>
            <a:ext cx="338554" cy="369332"/>
          </a:xfrm>
          <a:prstGeom prst="rect">
            <a:avLst/>
          </a:prstGeom>
          <a:noFill/>
          <a:ln w="9525">
            <a:noFill/>
            <a:miter lim="800000"/>
            <a:headEnd/>
            <a:tailEnd/>
          </a:ln>
        </p:spPr>
        <p:txBody>
          <a:bodyPr wrap="none">
            <a:spAutoFit/>
          </a:bodyPr>
          <a:lstStyle/>
          <a:p>
            <a:r>
              <a:rPr lang="en-US" altLang="ko-KR" sz="1800" dirty="0" smtClean="0">
                <a:latin typeface="Arial" panose="020B0604020202020204" pitchFamily="34" charset="0"/>
                <a:ea typeface="굴림" pitchFamily="50" charset="-127"/>
                <a:cs typeface="Arial" panose="020B0604020202020204" pitchFamily="34" charset="0"/>
              </a:rPr>
              <a:t>E</a:t>
            </a:r>
            <a:endParaRPr lang="en-US" altLang="ko-KR" sz="1800" dirty="0">
              <a:latin typeface="Arial" panose="020B0604020202020204" pitchFamily="34" charset="0"/>
              <a:ea typeface="굴림" pitchFamily="50" charset="-127"/>
              <a:cs typeface="Arial" panose="020B0604020202020204" pitchFamily="34" charset="0"/>
            </a:endParaRPr>
          </a:p>
        </p:txBody>
      </p:sp>
      <p:sp>
        <p:nvSpPr>
          <p:cNvPr id="20" name="Text Box 25"/>
          <p:cNvSpPr txBox="1">
            <a:spLocks noChangeArrowheads="1"/>
          </p:cNvSpPr>
          <p:nvPr/>
        </p:nvSpPr>
        <p:spPr bwMode="auto">
          <a:xfrm>
            <a:off x="212587" y="6111697"/>
            <a:ext cx="777777" cy="338554"/>
          </a:xfrm>
          <a:prstGeom prst="rect">
            <a:avLst/>
          </a:prstGeom>
          <a:noFill/>
          <a:ln w="9525">
            <a:noFill/>
            <a:miter lim="800000"/>
            <a:headEnd/>
            <a:tailEnd/>
          </a:ln>
        </p:spPr>
        <p:txBody>
          <a:bodyPr wrap="none">
            <a:spAutoFit/>
          </a:bodyPr>
          <a:lstStyle/>
          <a:p>
            <a:r>
              <a:rPr lang="en-US" altLang="ko-KR" sz="1600" dirty="0" smtClean="0">
                <a:latin typeface="Arial" panose="020B0604020202020204" pitchFamily="34" charset="0"/>
                <a:ea typeface="굴림" pitchFamily="50" charset="-127"/>
                <a:cs typeface="Arial" panose="020B0604020202020204" pitchFamily="34" charset="0"/>
              </a:rPr>
              <a:t>Host 1</a:t>
            </a:r>
            <a:endParaRPr lang="en-US" altLang="ko-KR" sz="1600" dirty="0">
              <a:latin typeface="Arial" panose="020B0604020202020204" pitchFamily="34" charset="0"/>
              <a:ea typeface="굴림" pitchFamily="50" charset="-127"/>
              <a:cs typeface="Arial" panose="020B0604020202020204" pitchFamily="34" charset="0"/>
            </a:endParaRPr>
          </a:p>
        </p:txBody>
      </p:sp>
      <p:sp>
        <p:nvSpPr>
          <p:cNvPr id="21" name="Text Box 25"/>
          <p:cNvSpPr txBox="1">
            <a:spLocks noChangeArrowheads="1"/>
          </p:cNvSpPr>
          <p:nvPr/>
        </p:nvSpPr>
        <p:spPr bwMode="auto">
          <a:xfrm>
            <a:off x="8271103" y="5818270"/>
            <a:ext cx="777777" cy="338554"/>
          </a:xfrm>
          <a:prstGeom prst="rect">
            <a:avLst/>
          </a:prstGeom>
          <a:noFill/>
          <a:ln w="9525">
            <a:noFill/>
            <a:miter lim="800000"/>
            <a:headEnd/>
            <a:tailEnd/>
          </a:ln>
        </p:spPr>
        <p:txBody>
          <a:bodyPr wrap="none">
            <a:spAutoFit/>
          </a:bodyPr>
          <a:lstStyle/>
          <a:p>
            <a:r>
              <a:rPr lang="en-US" altLang="ko-KR" sz="1600" dirty="0" smtClean="0">
                <a:latin typeface="Arial" panose="020B0604020202020204" pitchFamily="34" charset="0"/>
                <a:ea typeface="굴림" pitchFamily="50" charset="-127"/>
                <a:cs typeface="Arial" panose="020B0604020202020204" pitchFamily="34" charset="0"/>
              </a:rPr>
              <a:t>Host 2</a:t>
            </a:r>
            <a:endParaRPr lang="en-US" altLang="ko-KR" sz="1600" dirty="0">
              <a:latin typeface="Arial" panose="020B0604020202020204" pitchFamily="34" charset="0"/>
              <a:ea typeface="굴림" pitchFamily="50" charset="-127"/>
              <a:cs typeface="Arial" panose="020B0604020202020204" pitchFamily="34" charset="0"/>
            </a:endParaRPr>
          </a:p>
        </p:txBody>
      </p:sp>
      <p:cxnSp>
        <p:nvCxnSpPr>
          <p:cNvPr id="22" name="직선 화살표 연결선 21"/>
          <p:cNvCxnSpPr>
            <a:stCxn id="31" idx="0"/>
            <a:endCxn id="5" idx="2"/>
          </p:cNvCxnSpPr>
          <p:nvPr/>
        </p:nvCxnSpPr>
        <p:spPr>
          <a:xfrm flipV="1">
            <a:off x="2323834" y="3272028"/>
            <a:ext cx="2784163" cy="1448816"/>
          </a:xfrm>
          <a:prstGeom prst="straightConnector1">
            <a:avLst/>
          </a:prstGeom>
          <a:ln w="34925">
            <a:solidFill>
              <a:srgbClr val="FF0000"/>
            </a:solidFill>
            <a:prstDash val="dash"/>
            <a:headEnd type="none"/>
            <a:tailEnd type="triangle"/>
          </a:ln>
        </p:spPr>
        <p:style>
          <a:lnRef idx="1">
            <a:schemeClr val="dk1"/>
          </a:lnRef>
          <a:fillRef idx="0">
            <a:schemeClr val="dk1"/>
          </a:fillRef>
          <a:effectRef idx="0">
            <a:schemeClr val="dk1"/>
          </a:effectRef>
          <a:fontRef idx="minor">
            <a:schemeClr val="tx1"/>
          </a:fontRef>
        </p:style>
      </p:cxnSp>
      <p:sp>
        <p:nvSpPr>
          <p:cNvPr id="23" name="사각형 설명선 22"/>
          <p:cNvSpPr/>
          <p:nvPr/>
        </p:nvSpPr>
        <p:spPr>
          <a:xfrm>
            <a:off x="1988421" y="3263640"/>
            <a:ext cx="1200529" cy="597408"/>
          </a:xfrm>
          <a:prstGeom prst="wedgeRectCallout">
            <a:avLst>
              <a:gd name="adj1" fmla="val 114271"/>
              <a:gd name="adj2" fmla="val 4066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solidFill>
                  <a:schemeClr val="tx1"/>
                </a:solidFill>
                <a:latin typeface="Arial" panose="020B0604020202020204" pitchFamily="34" charset="0"/>
                <a:ea typeface="Arial Unicode MS" pitchFamily="50" charset="-127"/>
                <a:cs typeface="Arial" panose="020B0604020202020204" pitchFamily="34" charset="0"/>
              </a:rPr>
              <a:t>Port down message</a:t>
            </a:r>
            <a:endParaRPr lang="ko-KR" altLang="en-US" sz="1600" dirty="0" smtClean="0">
              <a:solidFill>
                <a:schemeClr val="tx1"/>
              </a:solidFill>
              <a:latin typeface="Arial" panose="020B0604020202020204" pitchFamily="34" charset="0"/>
              <a:ea typeface="Arial Unicode MS" pitchFamily="50" charset="-127"/>
              <a:cs typeface="Arial" panose="020B0604020202020204" pitchFamily="34" charset="0"/>
            </a:endParaRPr>
          </a:p>
        </p:txBody>
      </p:sp>
      <p:cxnSp>
        <p:nvCxnSpPr>
          <p:cNvPr id="24" name="직선 화살표 연결선 23"/>
          <p:cNvCxnSpPr>
            <a:stCxn id="35" idx="0"/>
            <a:endCxn id="5" idx="2"/>
          </p:cNvCxnSpPr>
          <p:nvPr/>
        </p:nvCxnSpPr>
        <p:spPr>
          <a:xfrm flipV="1">
            <a:off x="3847834" y="3272028"/>
            <a:ext cx="1260163" cy="1156208"/>
          </a:xfrm>
          <a:prstGeom prst="straightConnector1">
            <a:avLst/>
          </a:prstGeom>
          <a:ln w="34925">
            <a:solidFill>
              <a:srgbClr val="FF0000"/>
            </a:solidFill>
            <a:prstDash val="dash"/>
            <a:headEnd type="none"/>
            <a:tailEnd type="triangle"/>
          </a:ln>
        </p:spPr>
        <p:style>
          <a:lnRef idx="1">
            <a:schemeClr val="dk1"/>
          </a:lnRef>
          <a:fillRef idx="0">
            <a:schemeClr val="dk1"/>
          </a:fillRef>
          <a:effectRef idx="0">
            <a:schemeClr val="dk1"/>
          </a:effectRef>
          <a:fontRef idx="minor">
            <a:schemeClr val="tx1"/>
          </a:fontRef>
        </p:style>
      </p:cxnSp>
      <p:sp>
        <p:nvSpPr>
          <p:cNvPr id="25" name="사각형 설명선 24"/>
          <p:cNvSpPr/>
          <p:nvPr/>
        </p:nvSpPr>
        <p:spPr>
          <a:xfrm>
            <a:off x="5632609" y="2966212"/>
            <a:ext cx="1227629" cy="597408"/>
          </a:xfrm>
          <a:prstGeom prst="wedgeRectCallout">
            <a:avLst>
              <a:gd name="adj1" fmla="val -135682"/>
              <a:gd name="adj2" fmla="val 8469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solidFill>
                  <a:schemeClr val="tx1"/>
                </a:solidFill>
                <a:latin typeface="Arial" panose="020B0604020202020204" pitchFamily="34" charset="0"/>
                <a:ea typeface="Arial Unicode MS" pitchFamily="50" charset="-127"/>
                <a:cs typeface="Arial" panose="020B0604020202020204" pitchFamily="34" charset="0"/>
              </a:rPr>
              <a:t>Port down message</a:t>
            </a:r>
            <a:endParaRPr lang="ko-KR" altLang="en-US" sz="1600" dirty="0" smtClean="0">
              <a:solidFill>
                <a:schemeClr val="tx1"/>
              </a:solidFill>
              <a:latin typeface="Arial" panose="020B0604020202020204" pitchFamily="34" charset="0"/>
              <a:ea typeface="Arial Unicode MS" pitchFamily="50" charset="-127"/>
              <a:cs typeface="Arial" panose="020B0604020202020204" pitchFamily="34" charset="0"/>
            </a:endParaRPr>
          </a:p>
        </p:txBody>
      </p:sp>
      <p:sp>
        <p:nvSpPr>
          <p:cNvPr id="26" name="사각형 설명선 25"/>
          <p:cNvSpPr/>
          <p:nvPr/>
        </p:nvSpPr>
        <p:spPr>
          <a:xfrm>
            <a:off x="5200407" y="774606"/>
            <a:ext cx="3776123" cy="829056"/>
          </a:xfrm>
          <a:prstGeom prst="wedgeRectCallout">
            <a:avLst>
              <a:gd name="adj1" fmla="val -42331"/>
              <a:gd name="adj2" fmla="val 8835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smtClean="0">
                <a:solidFill>
                  <a:schemeClr val="tx1"/>
                </a:solidFill>
                <a:latin typeface="Arial" panose="020B0604020202020204" pitchFamily="34" charset="0"/>
                <a:ea typeface="Arial Unicode MS" pitchFamily="50" charset="-127"/>
                <a:cs typeface="Arial" panose="020B0604020202020204" pitchFamily="34" charset="0"/>
              </a:rPr>
              <a:t>1. Obtain  affected flows (host1</a:t>
            </a:r>
            <a:r>
              <a:rPr lang="en-US" altLang="ko-KR" sz="1600" dirty="0" smtClean="0">
                <a:solidFill>
                  <a:schemeClr val="tx1"/>
                </a:solidFill>
                <a:latin typeface="Arial" panose="020B0604020202020204" pitchFamily="34" charset="0"/>
                <a:ea typeface="Arial Unicode MS" pitchFamily="50" charset="-127"/>
                <a:cs typeface="Arial" panose="020B0604020202020204" pitchFamily="34" charset="0"/>
                <a:sym typeface="Wingdings" pitchFamily="2" charset="2"/>
              </a:rPr>
              <a:t>host2)</a:t>
            </a:r>
            <a:endParaRPr lang="en-US" altLang="ko-KR" sz="1600" dirty="0" smtClean="0">
              <a:solidFill>
                <a:schemeClr val="tx1"/>
              </a:solidFill>
              <a:latin typeface="Arial" panose="020B0604020202020204" pitchFamily="34" charset="0"/>
              <a:ea typeface="Arial Unicode MS" pitchFamily="50" charset="-127"/>
              <a:cs typeface="Arial" panose="020B0604020202020204" pitchFamily="34" charset="0"/>
            </a:endParaRPr>
          </a:p>
          <a:p>
            <a:r>
              <a:rPr lang="en-US" altLang="ko-KR" sz="1600" dirty="0" smtClean="0">
                <a:solidFill>
                  <a:schemeClr val="tx1"/>
                </a:solidFill>
                <a:latin typeface="Arial" panose="020B0604020202020204" pitchFamily="34" charset="0"/>
                <a:ea typeface="Arial Unicode MS" pitchFamily="50" charset="-127"/>
                <a:cs typeface="Arial" panose="020B0604020202020204" pitchFamily="34" charset="0"/>
              </a:rPr>
              <a:t>2. Find an alternative path for each flow</a:t>
            </a:r>
          </a:p>
          <a:p>
            <a:r>
              <a:rPr lang="en-US" altLang="ko-KR" sz="1600" dirty="0" smtClean="0">
                <a:solidFill>
                  <a:schemeClr val="tx1"/>
                </a:solidFill>
                <a:latin typeface="Arial" panose="020B0604020202020204" pitchFamily="34" charset="0"/>
                <a:ea typeface="Arial Unicode MS" pitchFamily="50" charset="-127"/>
                <a:cs typeface="Arial" panose="020B0604020202020204" pitchFamily="34" charset="0"/>
              </a:rPr>
              <a:t>     path: &lt;ACED&gt; </a:t>
            </a:r>
          </a:p>
        </p:txBody>
      </p:sp>
      <p:sp>
        <p:nvSpPr>
          <p:cNvPr id="27" name="사각형 설명선 26"/>
          <p:cNvSpPr/>
          <p:nvPr/>
        </p:nvSpPr>
        <p:spPr>
          <a:xfrm>
            <a:off x="5841162" y="2045554"/>
            <a:ext cx="2874303" cy="495422"/>
          </a:xfrm>
          <a:prstGeom prst="wedgeRectCallout">
            <a:avLst>
              <a:gd name="adj1" fmla="val -57226"/>
              <a:gd name="adj2" fmla="val -1669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600" dirty="0" smtClean="0">
                <a:solidFill>
                  <a:schemeClr val="tx1"/>
                </a:solidFill>
                <a:latin typeface="Arial" panose="020B0604020202020204" pitchFamily="34" charset="0"/>
                <a:ea typeface="Arial Unicode MS" pitchFamily="50" charset="-127"/>
                <a:cs typeface="Arial" panose="020B0604020202020204" pitchFamily="34" charset="0"/>
              </a:rPr>
              <a:t>3. Set up alternative paths</a:t>
            </a:r>
          </a:p>
        </p:txBody>
      </p:sp>
      <p:cxnSp>
        <p:nvCxnSpPr>
          <p:cNvPr id="28" name="직선 화살표 연결선 27"/>
          <p:cNvCxnSpPr>
            <a:stCxn id="5" idx="2"/>
          </p:cNvCxnSpPr>
          <p:nvPr/>
        </p:nvCxnSpPr>
        <p:spPr>
          <a:xfrm>
            <a:off x="5107997" y="3272028"/>
            <a:ext cx="999148" cy="2305788"/>
          </a:xfrm>
          <a:prstGeom prst="straightConnector1">
            <a:avLst/>
          </a:prstGeom>
          <a:ln w="34925">
            <a:solidFill>
              <a:srgbClr val="FF0000"/>
            </a:solidFill>
            <a:prstDash val="dash"/>
            <a:headEnd type="none"/>
            <a:tailEnd type="triangle"/>
          </a:ln>
        </p:spPr>
        <p:style>
          <a:lnRef idx="1">
            <a:schemeClr val="dk1"/>
          </a:lnRef>
          <a:fillRef idx="0">
            <a:schemeClr val="dk1"/>
          </a:fillRef>
          <a:effectRef idx="0">
            <a:schemeClr val="dk1"/>
          </a:effectRef>
          <a:fontRef idx="minor">
            <a:schemeClr val="tx1"/>
          </a:fontRef>
        </p:style>
      </p:cxnSp>
      <p:cxnSp>
        <p:nvCxnSpPr>
          <p:cNvPr id="29" name="직선 화살표 연결선 28"/>
          <p:cNvCxnSpPr>
            <a:stCxn id="5" idx="2"/>
          </p:cNvCxnSpPr>
          <p:nvPr/>
        </p:nvCxnSpPr>
        <p:spPr>
          <a:xfrm flipH="1">
            <a:off x="3680937" y="3272028"/>
            <a:ext cx="1427060" cy="2159484"/>
          </a:xfrm>
          <a:prstGeom prst="straightConnector1">
            <a:avLst/>
          </a:prstGeom>
          <a:ln w="34925">
            <a:solidFill>
              <a:srgbClr val="FF0000"/>
            </a:solidFill>
            <a:prstDash val="dash"/>
            <a:headEnd type="none"/>
            <a:tailEnd type="triangle"/>
          </a:ln>
        </p:spPr>
        <p:style>
          <a:lnRef idx="1">
            <a:schemeClr val="dk1"/>
          </a:lnRef>
          <a:fillRef idx="0">
            <a:schemeClr val="dk1"/>
          </a:fillRef>
          <a:effectRef idx="0">
            <a:schemeClr val="dk1"/>
          </a:effectRef>
          <a:fontRef idx="minor">
            <a:schemeClr val="tx1"/>
          </a:fontRef>
        </p:style>
      </p:cxnSp>
      <p:cxnSp>
        <p:nvCxnSpPr>
          <p:cNvPr id="30" name="직선 화살표 연결선 29"/>
          <p:cNvCxnSpPr>
            <a:stCxn id="5" idx="2"/>
          </p:cNvCxnSpPr>
          <p:nvPr/>
        </p:nvCxnSpPr>
        <p:spPr>
          <a:xfrm flipH="1">
            <a:off x="2345914" y="3272028"/>
            <a:ext cx="2762083" cy="1373100"/>
          </a:xfrm>
          <a:prstGeom prst="straightConnector1">
            <a:avLst/>
          </a:prstGeom>
          <a:ln w="34925">
            <a:solidFill>
              <a:srgbClr val="FF0000"/>
            </a:solidFill>
            <a:prstDash val="dash"/>
            <a:headEnd type="none"/>
            <a:tailEnd type="triangle"/>
          </a:ln>
        </p:spPr>
        <p:style>
          <a:lnRef idx="1">
            <a:schemeClr val="dk1"/>
          </a:lnRef>
          <a:fillRef idx="0">
            <a:schemeClr val="dk1"/>
          </a:fillRef>
          <a:effectRef idx="0">
            <a:schemeClr val="dk1"/>
          </a:effectRef>
          <a:fontRef idx="minor">
            <a:schemeClr val="tx1"/>
          </a:fontRef>
        </p:style>
      </p:cxnSp>
      <p:pic>
        <p:nvPicPr>
          <p:cNvPr id="31" name="Picture 41"/>
          <p:cNvPicPr>
            <a:picLocks noChangeAspect="1" noChangeArrowheads="1"/>
          </p:cNvPicPr>
          <p:nvPr/>
        </p:nvPicPr>
        <p:blipFill>
          <a:blip r:embed="rId4" cstate="print"/>
          <a:srcRect/>
          <a:stretch>
            <a:fillRect/>
          </a:stretch>
        </p:blipFill>
        <p:spPr bwMode="auto">
          <a:xfrm>
            <a:off x="1834884" y="4720844"/>
            <a:ext cx="977900" cy="417513"/>
          </a:xfrm>
          <a:prstGeom prst="rect">
            <a:avLst/>
          </a:prstGeom>
          <a:noFill/>
          <a:ln w="9525">
            <a:noFill/>
            <a:miter lim="800000"/>
            <a:headEnd/>
            <a:tailEnd/>
          </a:ln>
        </p:spPr>
      </p:pic>
      <p:pic>
        <p:nvPicPr>
          <p:cNvPr id="32" name="Picture 41"/>
          <p:cNvPicPr>
            <a:picLocks noChangeAspect="1" noChangeArrowheads="1"/>
          </p:cNvPicPr>
          <p:nvPr/>
        </p:nvPicPr>
        <p:blipFill>
          <a:blip r:embed="rId4" cstate="print"/>
          <a:srcRect/>
          <a:stretch>
            <a:fillRect/>
          </a:stretch>
        </p:blipFill>
        <p:spPr bwMode="auto">
          <a:xfrm>
            <a:off x="3102852" y="5513324"/>
            <a:ext cx="977900" cy="417513"/>
          </a:xfrm>
          <a:prstGeom prst="rect">
            <a:avLst/>
          </a:prstGeom>
          <a:noFill/>
          <a:ln w="9525">
            <a:noFill/>
            <a:miter lim="800000"/>
            <a:headEnd/>
            <a:tailEnd/>
          </a:ln>
        </p:spPr>
      </p:pic>
      <p:pic>
        <p:nvPicPr>
          <p:cNvPr id="33" name="Picture 41"/>
          <p:cNvPicPr>
            <a:picLocks noChangeAspect="1" noChangeArrowheads="1"/>
          </p:cNvPicPr>
          <p:nvPr/>
        </p:nvPicPr>
        <p:blipFill>
          <a:blip r:embed="rId4" cstate="print"/>
          <a:srcRect/>
          <a:stretch>
            <a:fillRect/>
          </a:stretch>
        </p:blipFill>
        <p:spPr bwMode="auto">
          <a:xfrm>
            <a:off x="5358372" y="5537708"/>
            <a:ext cx="977900" cy="417513"/>
          </a:xfrm>
          <a:prstGeom prst="rect">
            <a:avLst/>
          </a:prstGeom>
          <a:noFill/>
          <a:ln w="9525">
            <a:noFill/>
            <a:miter lim="800000"/>
            <a:headEnd/>
            <a:tailEnd/>
          </a:ln>
        </p:spPr>
      </p:pic>
      <p:pic>
        <p:nvPicPr>
          <p:cNvPr id="34" name="Picture 41"/>
          <p:cNvPicPr>
            <a:picLocks noChangeAspect="1" noChangeArrowheads="1"/>
          </p:cNvPicPr>
          <p:nvPr/>
        </p:nvPicPr>
        <p:blipFill>
          <a:blip r:embed="rId4" cstate="print"/>
          <a:srcRect/>
          <a:stretch>
            <a:fillRect/>
          </a:stretch>
        </p:blipFill>
        <p:spPr bwMode="auto">
          <a:xfrm>
            <a:off x="5967972" y="4672076"/>
            <a:ext cx="977900" cy="417513"/>
          </a:xfrm>
          <a:prstGeom prst="rect">
            <a:avLst/>
          </a:prstGeom>
          <a:noFill/>
          <a:ln w="9525">
            <a:noFill/>
            <a:miter lim="800000"/>
            <a:headEnd/>
            <a:tailEnd/>
          </a:ln>
        </p:spPr>
      </p:pic>
      <p:pic>
        <p:nvPicPr>
          <p:cNvPr id="35" name="Picture 41"/>
          <p:cNvPicPr>
            <a:picLocks noChangeAspect="1" noChangeArrowheads="1"/>
          </p:cNvPicPr>
          <p:nvPr/>
        </p:nvPicPr>
        <p:blipFill>
          <a:blip r:embed="rId4" cstate="print"/>
          <a:srcRect/>
          <a:stretch>
            <a:fillRect/>
          </a:stretch>
        </p:blipFill>
        <p:spPr bwMode="auto">
          <a:xfrm>
            <a:off x="3358884" y="4428236"/>
            <a:ext cx="977900" cy="417513"/>
          </a:xfrm>
          <a:prstGeom prst="rect">
            <a:avLst/>
          </a:prstGeom>
          <a:noFill/>
          <a:ln w="9525">
            <a:noFill/>
            <a:miter lim="800000"/>
            <a:headEnd/>
            <a:tailEnd/>
          </a:ln>
        </p:spPr>
      </p:pic>
      <p:sp>
        <p:nvSpPr>
          <p:cNvPr id="36" name="폭발 2 35"/>
          <p:cNvSpPr/>
          <p:nvPr/>
        </p:nvSpPr>
        <p:spPr bwMode="auto">
          <a:xfrm>
            <a:off x="2921176" y="4554064"/>
            <a:ext cx="589260" cy="360622"/>
          </a:xfrm>
          <a:prstGeom prst="irregularSeal2">
            <a:avLst/>
          </a:prstGeom>
          <a:solidFill>
            <a:srgbClr val="FF0000"/>
          </a:solidFill>
          <a:ln w="19050" cap="flat" cmpd="sng" algn="ctr">
            <a:solidFill>
              <a:schemeClr val="tx2"/>
            </a:solidFill>
            <a:prstDash val="solid"/>
            <a:round/>
            <a:headEnd type="none" w="med" len="med"/>
            <a:tailEnd type="triangle" w="med" len="med"/>
          </a:ln>
          <a:effectLst/>
        </p:spPr>
        <p:txBody>
          <a:bodyPr rtlCol="0" anchor="ctr"/>
          <a:lstStyle/>
          <a:p>
            <a:pPr algn="ctr" eaLnBrk="0" hangingPunct="0"/>
            <a:endParaRPr lang="ko-KR" altLang="en-US" i="1">
              <a:latin typeface="Arial" charset="0"/>
            </a:endParaRPr>
          </a:p>
        </p:txBody>
      </p:sp>
      <p:grpSp>
        <p:nvGrpSpPr>
          <p:cNvPr id="37" name="그룹 36"/>
          <p:cNvGrpSpPr/>
          <p:nvPr/>
        </p:nvGrpSpPr>
        <p:grpSpPr>
          <a:xfrm>
            <a:off x="1133856" y="4062984"/>
            <a:ext cx="7095744" cy="1557528"/>
            <a:chOff x="1170432" y="3867912"/>
            <a:chExt cx="7095744" cy="1557528"/>
          </a:xfrm>
        </p:grpSpPr>
        <p:sp>
          <p:nvSpPr>
            <p:cNvPr id="38" name="자유형 37"/>
            <p:cNvSpPr/>
            <p:nvPr/>
          </p:nvSpPr>
          <p:spPr>
            <a:xfrm>
              <a:off x="1170432" y="4261104"/>
              <a:ext cx="7095744" cy="1164336"/>
            </a:xfrm>
            <a:custGeom>
              <a:avLst/>
              <a:gdLst>
                <a:gd name="connsiteX0" fmla="*/ 0 w 7095744"/>
                <a:gd name="connsiteY0" fmla="*/ 896112 h 1164336"/>
                <a:gd name="connsiteX1" fmla="*/ 877824 w 7095744"/>
                <a:gd name="connsiteY1" fmla="*/ 371856 h 1164336"/>
                <a:gd name="connsiteX2" fmla="*/ 2682240 w 7095744"/>
                <a:gd name="connsiteY2" fmla="*/ 18288 h 1164336"/>
                <a:gd name="connsiteX3" fmla="*/ 5291328 w 7095744"/>
                <a:gd name="connsiteY3" fmla="*/ 481584 h 1164336"/>
                <a:gd name="connsiteX4" fmla="*/ 7095744 w 7095744"/>
                <a:gd name="connsiteY4" fmla="*/ 1164336 h 1164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5744" h="1164336">
                  <a:moveTo>
                    <a:pt x="0" y="896112"/>
                  </a:moveTo>
                  <a:cubicBezTo>
                    <a:pt x="215392" y="707136"/>
                    <a:pt x="430784" y="518160"/>
                    <a:pt x="877824" y="371856"/>
                  </a:cubicBezTo>
                  <a:cubicBezTo>
                    <a:pt x="1324864" y="225552"/>
                    <a:pt x="1946656" y="0"/>
                    <a:pt x="2682240" y="18288"/>
                  </a:cubicBezTo>
                  <a:cubicBezTo>
                    <a:pt x="3417824" y="36576"/>
                    <a:pt x="4555744" y="290576"/>
                    <a:pt x="5291328" y="481584"/>
                  </a:cubicBezTo>
                  <a:cubicBezTo>
                    <a:pt x="6026912" y="672592"/>
                    <a:pt x="6561328" y="918464"/>
                    <a:pt x="7095744" y="1164336"/>
                  </a:cubicBezTo>
                </a:path>
              </a:pathLst>
            </a:custGeom>
            <a:ln w="41275">
              <a:solidFill>
                <a:srgbClr val="FF0000"/>
              </a:solidFill>
              <a:headEnd type="non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dirty="0">
                <a:solidFill>
                  <a:srgbClr val="FF0000"/>
                </a:solidFill>
              </a:endParaRPr>
            </a:p>
          </p:txBody>
        </p:sp>
        <p:sp>
          <p:nvSpPr>
            <p:cNvPr id="39" name="Text Box 25"/>
            <p:cNvSpPr txBox="1">
              <a:spLocks noChangeArrowheads="1"/>
            </p:cNvSpPr>
            <p:nvPr/>
          </p:nvSpPr>
          <p:spPr bwMode="auto">
            <a:xfrm>
              <a:off x="4764024" y="3867912"/>
              <a:ext cx="1539845" cy="369332"/>
            </a:xfrm>
            <a:prstGeom prst="rect">
              <a:avLst/>
            </a:prstGeom>
            <a:noFill/>
            <a:ln w="9525">
              <a:noFill/>
              <a:miter lim="800000"/>
              <a:headEnd/>
              <a:tailEnd/>
            </a:ln>
          </p:spPr>
          <p:txBody>
            <a:bodyPr wrap="none">
              <a:spAutoFit/>
            </a:bodyPr>
            <a:lstStyle/>
            <a:p>
              <a:r>
                <a:rPr lang="en-US" altLang="ko-KR" sz="1800" dirty="0" smtClean="0">
                  <a:latin typeface="Arial" panose="020B0604020202020204" pitchFamily="34" charset="0"/>
                  <a:ea typeface="굴림" pitchFamily="50" charset="-127"/>
                  <a:cs typeface="Arial" panose="020B0604020202020204" pitchFamily="34" charset="0"/>
                </a:rPr>
                <a:t>Working path</a:t>
              </a:r>
              <a:endParaRPr lang="en-US" altLang="ko-KR" sz="1800" dirty="0">
                <a:latin typeface="Arial" panose="020B0604020202020204" pitchFamily="34" charset="0"/>
                <a:ea typeface="굴림" pitchFamily="50" charset="-127"/>
                <a:cs typeface="Arial" panose="020B0604020202020204" pitchFamily="34" charset="0"/>
              </a:endParaRPr>
            </a:p>
          </p:txBody>
        </p:sp>
      </p:grpSp>
      <p:grpSp>
        <p:nvGrpSpPr>
          <p:cNvPr id="40" name="그룹 39"/>
          <p:cNvGrpSpPr/>
          <p:nvPr/>
        </p:nvGrpSpPr>
        <p:grpSpPr>
          <a:xfrm>
            <a:off x="1097280" y="4789424"/>
            <a:ext cx="7266432" cy="1648155"/>
            <a:chOff x="1097280" y="4789424"/>
            <a:chExt cx="7266432" cy="1648155"/>
          </a:xfrm>
        </p:grpSpPr>
        <p:sp>
          <p:nvSpPr>
            <p:cNvPr id="41" name="자유형 40"/>
            <p:cNvSpPr/>
            <p:nvPr/>
          </p:nvSpPr>
          <p:spPr>
            <a:xfrm>
              <a:off x="1097280" y="4789424"/>
              <a:ext cx="7266432" cy="1351280"/>
            </a:xfrm>
            <a:custGeom>
              <a:avLst/>
              <a:gdLst>
                <a:gd name="connsiteX0" fmla="*/ 0 w 7266432"/>
                <a:gd name="connsiteY0" fmla="*/ 928624 h 1351280"/>
                <a:gd name="connsiteX1" fmla="*/ 1085088 w 7266432"/>
                <a:gd name="connsiteY1" fmla="*/ 221488 h 1351280"/>
                <a:gd name="connsiteX2" fmla="*/ 2596896 w 7266432"/>
                <a:gd name="connsiteY2" fmla="*/ 1111504 h 1351280"/>
                <a:gd name="connsiteX3" fmla="*/ 5120640 w 7266432"/>
                <a:gd name="connsiteY3" fmla="*/ 1184656 h 1351280"/>
                <a:gd name="connsiteX4" fmla="*/ 5742432 w 7266432"/>
                <a:gd name="connsiteY4" fmla="*/ 111760 h 1351280"/>
                <a:gd name="connsiteX5" fmla="*/ 7266432 w 7266432"/>
                <a:gd name="connsiteY5" fmla="*/ 514096 h 135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432" h="1351280">
                  <a:moveTo>
                    <a:pt x="0" y="928624"/>
                  </a:moveTo>
                  <a:cubicBezTo>
                    <a:pt x="326136" y="559816"/>
                    <a:pt x="652272" y="191008"/>
                    <a:pt x="1085088" y="221488"/>
                  </a:cubicBezTo>
                  <a:cubicBezTo>
                    <a:pt x="1517904" y="251968"/>
                    <a:pt x="1924304" y="950976"/>
                    <a:pt x="2596896" y="1111504"/>
                  </a:cubicBezTo>
                  <a:cubicBezTo>
                    <a:pt x="3269488" y="1272032"/>
                    <a:pt x="4596384" y="1351280"/>
                    <a:pt x="5120640" y="1184656"/>
                  </a:cubicBezTo>
                  <a:cubicBezTo>
                    <a:pt x="5644896" y="1018032"/>
                    <a:pt x="5384800" y="223520"/>
                    <a:pt x="5742432" y="111760"/>
                  </a:cubicBezTo>
                  <a:cubicBezTo>
                    <a:pt x="6100064" y="0"/>
                    <a:pt x="7036816" y="459232"/>
                    <a:pt x="7266432" y="514096"/>
                  </a:cubicBezTo>
                </a:path>
              </a:pathLst>
            </a:custGeom>
            <a:ln w="34925">
              <a:solidFill>
                <a:srgbClr val="00B050"/>
              </a:solidFill>
              <a:prstDash val="dash"/>
              <a:headEnd type="none"/>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42" name="Text Box 25"/>
            <p:cNvSpPr txBox="1">
              <a:spLocks noChangeArrowheads="1"/>
            </p:cNvSpPr>
            <p:nvPr/>
          </p:nvSpPr>
          <p:spPr bwMode="auto">
            <a:xfrm>
              <a:off x="4663280" y="6068247"/>
              <a:ext cx="1486241" cy="369332"/>
            </a:xfrm>
            <a:prstGeom prst="rect">
              <a:avLst/>
            </a:prstGeom>
            <a:noFill/>
            <a:ln w="9525">
              <a:noFill/>
              <a:miter lim="800000"/>
              <a:headEnd/>
              <a:tailEnd/>
            </a:ln>
          </p:spPr>
          <p:txBody>
            <a:bodyPr wrap="none">
              <a:spAutoFit/>
            </a:bodyPr>
            <a:lstStyle/>
            <a:p>
              <a:r>
                <a:rPr lang="en-US" altLang="ko-KR" sz="1800" dirty="0" smtClean="0">
                  <a:latin typeface="Arial" panose="020B0604020202020204" pitchFamily="34" charset="0"/>
                  <a:ea typeface="굴림" pitchFamily="50" charset="-127"/>
                  <a:cs typeface="Arial" panose="020B0604020202020204" pitchFamily="34" charset="0"/>
                </a:rPr>
                <a:t>Backup path</a:t>
              </a:r>
              <a:endParaRPr lang="en-US" altLang="ko-KR" sz="1800" dirty="0">
                <a:latin typeface="Arial" panose="020B0604020202020204" pitchFamily="34" charset="0"/>
                <a:ea typeface="굴림" pitchFamily="50" charset="-127"/>
                <a:cs typeface="Arial" panose="020B0604020202020204" pitchFamily="34" charset="0"/>
              </a:endParaRPr>
            </a:p>
          </p:txBody>
        </p:sp>
      </p:grpSp>
      <p:sp>
        <p:nvSpPr>
          <p:cNvPr id="43" name="Rectangle 340"/>
          <p:cNvSpPr>
            <a:spLocks noChangeArrowheads="1"/>
          </p:cNvSpPr>
          <p:nvPr/>
        </p:nvSpPr>
        <p:spPr bwMode="auto">
          <a:xfrm>
            <a:off x="360947" y="5378367"/>
            <a:ext cx="228600" cy="152400"/>
          </a:xfrm>
          <a:prstGeom prst="rect">
            <a:avLst/>
          </a:prstGeom>
          <a:solidFill>
            <a:srgbClr val="FFCC00"/>
          </a:solidFill>
          <a:ln w="9525">
            <a:noFill/>
            <a:miter lim="800000"/>
            <a:headEnd/>
            <a:tailEnd/>
          </a:ln>
          <a:effectLst>
            <a:outerShdw dist="45791" dir="8778596" algn="ctr" rotWithShape="0">
              <a:schemeClr val="bg2">
                <a:alpha val="50000"/>
              </a:schemeClr>
            </a:outerShdw>
          </a:effectLst>
        </p:spPr>
        <p:txBody>
          <a:bodyPr wrap="none" anchor="ctr"/>
          <a:lstStyle/>
          <a:p>
            <a:endParaRPr lang="ko-KR" altLang="ko-KR">
              <a:latin typeface="Calibri" pitchFamily="34" charset="0"/>
            </a:endParaRPr>
          </a:p>
        </p:txBody>
      </p:sp>
      <p:sp>
        <p:nvSpPr>
          <p:cNvPr id="44" name="Rectangle 340"/>
          <p:cNvSpPr>
            <a:spLocks noChangeArrowheads="1"/>
          </p:cNvSpPr>
          <p:nvPr/>
        </p:nvSpPr>
        <p:spPr bwMode="auto">
          <a:xfrm>
            <a:off x="332874" y="5386388"/>
            <a:ext cx="228600" cy="152400"/>
          </a:xfrm>
          <a:prstGeom prst="rect">
            <a:avLst/>
          </a:prstGeom>
          <a:solidFill>
            <a:srgbClr val="FFCC00"/>
          </a:solidFill>
          <a:ln w="9525">
            <a:noFill/>
            <a:miter lim="800000"/>
            <a:headEnd/>
            <a:tailEnd/>
          </a:ln>
          <a:effectLst>
            <a:outerShdw dist="45791" dir="8778596" algn="ctr" rotWithShape="0">
              <a:schemeClr val="bg2">
                <a:alpha val="50000"/>
              </a:schemeClr>
            </a:outerShdw>
          </a:effectLst>
        </p:spPr>
        <p:txBody>
          <a:bodyPr wrap="none" anchor="ctr"/>
          <a:lstStyle/>
          <a:p>
            <a:endParaRPr lang="ko-KR" altLang="ko-KR">
              <a:latin typeface="Calibri" pitchFamily="34" charset="0"/>
            </a:endParaRPr>
          </a:p>
        </p:txBody>
      </p:sp>
      <p:cxnSp>
        <p:nvCxnSpPr>
          <p:cNvPr id="45" name="직선 화살표 연결선 44"/>
          <p:cNvCxnSpPr>
            <a:stCxn id="5" idx="2"/>
          </p:cNvCxnSpPr>
          <p:nvPr/>
        </p:nvCxnSpPr>
        <p:spPr>
          <a:xfrm>
            <a:off x="5107997" y="3272028"/>
            <a:ext cx="1094395" cy="1386236"/>
          </a:xfrm>
          <a:prstGeom prst="straightConnector1">
            <a:avLst/>
          </a:prstGeom>
          <a:ln w="34925">
            <a:solidFill>
              <a:srgbClr val="FF0000"/>
            </a:solidFill>
            <a:prstDash val="dash"/>
            <a:headEnd type="non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542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par>
                          <p:cTn id="11" fill="hold">
                            <p:stCondLst>
                              <p:cond delay="500"/>
                            </p:stCondLst>
                            <p:childTnLst>
                              <p:par>
                                <p:cTn id="12" presetID="0" presetClass="path" presetSubtype="0" repeatCount="10000" accel="50000" decel="50000" fill="hold" grpId="1" nodeType="afterEffect">
                                  <p:stCondLst>
                                    <p:cond delay="0"/>
                                  </p:stCondLst>
                                  <p:childTnLst>
                                    <p:animMotion origin="layout" path="M 0 0 C 0.0618 -0.03218 0.12378 -0.06435 0.18281 -0.08588 C 0.24184 -0.10741 0.27639 -0.12801 0.35399 -0.12963 C 0.43159 -0.13125 0.56597 -0.11621 0.64861 -0.0963 C 0.73125 -0.07639 0.81597 -0.02523 0.85 -0.01042 " pathEditMode="relative" ptsTypes="aaaaA">
                                      <p:cBhvr>
                                        <p:cTn id="13" dur="2000" fill="hold"/>
                                        <p:tgtEl>
                                          <p:spTgt spid="43"/>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linds(horizontal)">
                                      <p:cBhvr>
                                        <p:cTn id="18" dur="500"/>
                                        <p:tgtEl>
                                          <p:spTgt spid="36"/>
                                        </p:tgtEl>
                                      </p:cBhvr>
                                    </p:animEffect>
                                  </p:childTnLst>
                                </p:cTn>
                              </p:par>
                              <p:par>
                                <p:cTn id="19" presetID="3" presetClass="exit" presetSubtype="10" fill="hold" grpId="2" nodeType="withEffect">
                                  <p:stCondLst>
                                    <p:cond delay="0"/>
                                  </p:stCondLst>
                                  <p:childTnLst>
                                    <p:animEffect transition="out" filter="blinds(horizontal)">
                                      <p:cBhvr>
                                        <p:cTn id="20" dur="500"/>
                                        <p:tgtEl>
                                          <p:spTgt spid="43"/>
                                        </p:tgtEl>
                                      </p:cBhvr>
                                    </p:animEffect>
                                    <p:set>
                                      <p:cBhvr>
                                        <p:cTn id="21" dur="1" fill="hold">
                                          <p:stCondLst>
                                            <p:cond delay="499"/>
                                          </p:stCondLst>
                                        </p:cTn>
                                        <p:tgtEl>
                                          <p:spTgt spid="4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par>
                                <p:cTn id="30" presetID="3" presetClass="entr" presetSubtype="1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xit" presetSubtype="10" fill="hold" grpId="1" nodeType="clickEffect">
                                  <p:stCondLst>
                                    <p:cond delay="0"/>
                                  </p:stCondLst>
                                  <p:childTnLst>
                                    <p:animEffect transition="out" filter="blinds(horizontal)">
                                      <p:cBhvr>
                                        <p:cTn id="39" dur="500"/>
                                        <p:tgtEl>
                                          <p:spTgt spid="25"/>
                                        </p:tgtEl>
                                      </p:cBhvr>
                                    </p:animEffect>
                                    <p:set>
                                      <p:cBhvr>
                                        <p:cTn id="40" dur="1" fill="hold">
                                          <p:stCondLst>
                                            <p:cond delay="499"/>
                                          </p:stCondLst>
                                        </p:cTn>
                                        <p:tgtEl>
                                          <p:spTgt spid="25"/>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linds(horizontal)">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linds(horizontal)">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blinds(horizontal)">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blinds(horizontal)">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linds(horizontal)">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blinds(horizontal)">
                                      <p:cBhvr>
                                        <p:cTn id="84" dur="500"/>
                                        <p:tgtEl>
                                          <p:spTgt spid="40"/>
                                        </p:tgtEl>
                                      </p:cBhvr>
                                    </p:animEffect>
                                  </p:childTnLst>
                                </p:cTn>
                              </p:par>
                            </p:childTnLst>
                          </p:cTn>
                        </p:par>
                        <p:par>
                          <p:cTn id="85" fill="hold">
                            <p:stCondLst>
                              <p:cond delay="500"/>
                            </p:stCondLst>
                            <p:childTnLst>
                              <p:par>
                                <p:cTn id="86" presetID="1" presetClass="entr" presetSubtype="0"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childTnLst>
                                </p:cTn>
                              </p:par>
                              <p:par>
                                <p:cTn id="88" presetID="0" presetClass="path" presetSubtype="0" repeatCount="indefinite" accel="50000" decel="50000" fill="hold" grpId="1" nodeType="withEffect">
                                  <p:stCondLst>
                                    <p:cond delay="0"/>
                                  </p:stCondLst>
                                  <p:childTnLst>
                                    <p:animMotion origin="layout" path="M 0 0 C 0.03785 -0.00857 0.03785 -0.00625 0.07378 -0.02269 C 0.08542 -0.02801 0.09687 -0.0338 0.10798 -0.04028 C 0.11389 -0.04375 0.11892 -0.04954 0.125 -0.05255 C 0.13698 -0.05834 0.15052 -0.05625 0.16319 -0.05787 C 0.16892 -0.06088 0.18055 -0.06783 0.18559 -0.06482 C 0.21545 -0.04769 0.21285 -0.03496 0.2316 -0.00857 C 0.25104 0.01875 0.26719 0.04467 0.29479 0.05278 C 0.3783 0.05116 0.46146 0.05555 0.54479 0.05092 C 0.55573 0.05162 0.56719 0.05694 0.5776 0.05278 C 0.60208 0.04305 0.60347 0.02083 0.61719 -0.00162 C 0.62621 -0.01644 0.63785 -0.02824 0.64618 -0.04375 C 0.65156 -0.05371 0.65798 -0.07709 0.65798 -0.07709 C 0.71753 -0.06736 0.76024 -0.06088 0.81458 -0.03496 C 0.83333 -0.01343 0.83298 -0.02477 0.83298 -0.01227 " pathEditMode="relative" ptsTypes="ffffffffffffffA">
                                      <p:cBhvr>
                                        <p:cTn id="89" dur="2000" fill="hold"/>
                                        <p:tgtEl>
                                          <p:spTgt spid="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5" grpId="0" animBg="1"/>
      <p:bldP spid="25" grpId="1" animBg="1"/>
      <p:bldP spid="26" grpId="0" animBg="1"/>
      <p:bldP spid="27" grpId="0" animBg="1"/>
      <p:bldP spid="36" grpId="0" animBg="1"/>
      <p:bldP spid="43" grpId="0" animBg="1"/>
      <p:bldP spid="43" grpId="1" animBg="1"/>
      <p:bldP spid="43" grpId="2" animBg="1"/>
      <p:bldP spid="44" grpId="0" animBg="1"/>
      <p:bldP spid="4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smtClean="0"/>
              <a:t>OpenFlow</a:t>
            </a:r>
            <a:r>
              <a:rPr lang="en-US" altLang="ko-KR" dirty="0" smtClean="0"/>
              <a:t> Example</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Example of Routing Control (hop-by-hop routing)</a:t>
            </a:r>
            <a:endParaRPr lang="ko-KR" altLang="en-US" sz="2400" dirty="0"/>
          </a:p>
        </p:txBody>
      </p:sp>
      <p:grpSp>
        <p:nvGrpSpPr>
          <p:cNvPr id="54" name="그룹 53"/>
          <p:cNvGrpSpPr/>
          <p:nvPr/>
        </p:nvGrpSpPr>
        <p:grpSpPr>
          <a:xfrm>
            <a:off x="93290" y="1940676"/>
            <a:ext cx="8735121" cy="4552199"/>
            <a:chOff x="467543" y="2218049"/>
            <a:chExt cx="6768753" cy="3527451"/>
          </a:xfrm>
        </p:grpSpPr>
        <p:cxnSp>
          <p:nvCxnSpPr>
            <p:cNvPr id="4" name="직선 연결선 3"/>
            <p:cNvCxnSpPr/>
            <p:nvPr/>
          </p:nvCxnSpPr>
          <p:spPr>
            <a:xfrm>
              <a:off x="1378317" y="4208544"/>
              <a:ext cx="4993883" cy="97737"/>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직선 연결선 4"/>
            <p:cNvCxnSpPr/>
            <p:nvPr/>
          </p:nvCxnSpPr>
          <p:spPr>
            <a:xfrm>
              <a:off x="4032677" y="4478179"/>
              <a:ext cx="1368152" cy="622343"/>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직선 연결선 5"/>
            <p:cNvCxnSpPr>
              <a:endCxn id="22" idx="2"/>
            </p:cNvCxnSpPr>
            <p:nvPr/>
          </p:nvCxnSpPr>
          <p:spPr>
            <a:xfrm>
              <a:off x="1487615" y="5305111"/>
              <a:ext cx="4884585" cy="80349"/>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직선 연결선 6"/>
            <p:cNvCxnSpPr/>
            <p:nvPr/>
          </p:nvCxnSpPr>
          <p:spPr>
            <a:xfrm>
              <a:off x="2520509" y="3586201"/>
              <a:ext cx="1368152" cy="622343"/>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flipV="1">
              <a:off x="2520509" y="3586203"/>
              <a:ext cx="1187847" cy="622341"/>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직선 연결선 8"/>
            <p:cNvCxnSpPr/>
            <p:nvPr/>
          </p:nvCxnSpPr>
          <p:spPr>
            <a:xfrm>
              <a:off x="3779913" y="2755840"/>
              <a:ext cx="0" cy="2361564"/>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a:stCxn id="23" idx="3"/>
            </p:cNvCxnSpPr>
            <p:nvPr/>
          </p:nvCxnSpPr>
          <p:spPr>
            <a:xfrm>
              <a:off x="2340204" y="2766871"/>
              <a:ext cx="0" cy="2377761"/>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22" descr="NOTEBOOK"/>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663125" y="3946241"/>
              <a:ext cx="884539" cy="624496"/>
            </a:xfrm>
            <a:prstGeom prst="rect">
              <a:avLst/>
            </a:prstGeom>
            <a:noFill/>
            <a:ln w="9525">
              <a:noFill/>
              <a:miter lim="800000"/>
              <a:headEnd/>
              <a:tailEnd/>
            </a:ln>
          </p:spPr>
        </p:pic>
        <p:pic>
          <p:nvPicPr>
            <p:cNvPr id="12" name="Picture 4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3330923" y="4099775"/>
              <a:ext cx="897980" cy="395288"/>
            </a:xfrm>
            <a:prstGeom prst="rect">
              <a:avLst/>
            </a:prstGeom>
            <a:noFill/>
            <a:ln w="3175" algn="ctr">
              <a:noFill/>
              <a:miter lim="800000"/>
              <a:headEnd/>
              <a:tailEnd/>
            </a:ln>
            <a:effectLst/>
          </p:spPr>
        </p:pic>
        <p:sp>
          <p:nvSpPr>
            <p:cNvPr id="13" name="정육면체 12"/>
            <p:cNvSpPr/>
            <p:nvPr/>
          </p:nvSpPr>
          <p:spPr>
            <a:xfrm>
              <a:off x="5004048" y="4088744"/>
              <a:ext cx="864096" cy="406319"/>
            </a:xfrm>
            <a:prstGeom prst="cube">
              <a:avLst/>
            </a:prstGeom>
            <a:solidFill>
              <a:schemeClr val="tx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latin typeface="Arial" panose="020B0604020202020204" pitchFamily="34" charset="0"/>
                  <a:cs typeface="Arial" panose="020B0604020202020204" pitchFamily="34" charset="0"/>
                </a:rPr>
                <a:t>Virtual switch C</a:t>
              </a:r>
              <a:endParaRPr lang="ko-KR" altLang="en-US" sz="1200" dirty="0">
                <a:solidFill>
                  <a:schemeClr val="tx1"/>
                </a:solidFill>
                <a:latin typeface="Arial" panose="020B0604020202020204" pitchFamily="34" charset="0"/>
                <a:cs typeface="Arial" panose="020B0604020202020204" pitchFamily="34" charset="0"/>
              </a:endParaRPr>
            </a:p>
          </p:txBody>
        </p:sp>
        <p:sp>
          <p:nvSpPr>
            <p:cNvPr id="14" name="정육면체 13"/>
            <p:cNvSpPr/>
            <p:nvPr/>
          </p:nvSpPr>
          <p:spPr>
            <a:xfrm>
              <a:off x="5004048" y="5082158"/>
              <a:ext cx="864096" cy="406319"/>
            </a:xfrm>
            <a:prstGeom prst="cube">
              <a:avLst/>
            </a:prstGeom>
            <a:solidFill>
              <a:schemeClr val="tx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latin typeface="Arial" panose="020B0604020202020204" pitchFamily="34" charset="0"/>
                  <a:cs typeface="Arial" panose="020B0604020202020204" pitchFamily="34" charset="0"/>
                </a:rPr>
                <a:t>Virtual switch D</a:t>
              </a:r>
              <a:endParaRPr lang="ko-KR" altLang="en-US" sz="1200" dirty="0">
                <a:solidFill>
                  <a:schemeClr val="tx1"/>
                </a:solidFill>
                <a:latin typeface="Arial" panose="020B0604020202020204" pitchFamily="34" charset="0"/>
                <a:cs typeface="Arial" panose="020B0604020202020204" pitchFamily="34" charset="0"/>
              </a:endParaRPr>
            </a:p>
          </p:txBody>
        </p:sp>
        <p:pic>
          <p:nvPicPr>
            <p:cNvPr id="15" name="Picture 22" descr="NOTEBOOK"/>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735133" y="4996949"/>
              <a:ext cx="884539" cy="624496"/>
            </a:xfrm>
            <a:prstGeom prst="rect">
              <a:avLst/>
            </a:prstGeom>
            <a:noFill/>
            <a:ln w="9525">
              <a:noFill/>
              <a:miter lim="800000"/>
              <a:headEnd/>
              <a:tailEnd/>
            </a:ln>
          </p:spPr>
        </p:pic>
        <p:sp>
          <p:nvSpPr>
            <p:cNvPr id="16" name="정육면체 15"/>
            <p:cNvSpPr/>
            <p:nvPr/>
          </p:nvSpPr>
          <p:spPr>
            <a:xfrm>
              <a:off x="2035801" y="3179882"/>
              <a:ext cx="844748" cy="406319"/>
            </a:xfrm>
            <a:prstGeom prst="cube">
              <a:avLst/>
            </a:prstGeom>
            <a:solidFill>
              <a:schemeClr val="tx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latin typeface="Arial" panose="020B0604020202020204" pitchFamily="34" charset="0"/>
                  <a:cs typeface="Arial" panose="020B0604020202020204" pitchFamily="34" charset="0"/>
                </a:rPr>
                <a:t>Virtual switch A</a:t>
              </a:r>
              <a:endParaRPr lang="ko-KR" altLang="en-US" sz="1200" dirty="0">
                <a:solidFill>
                  <a:schemeClr val="tx1"/>
                </a:solidFill>
                <a:latin typeface="Arial" panose="020B0604020202020204" pitchFamily="34" charset="0"/>
                <a:cs typeface="Arial" panose="020B0604020202020204" pitchFamily="34" charset="0"/>
              </a:endParaRPr>
            </a:p>
          </p:txBody>
        </p:sp>
        <p:sp>
          <p:nvSpPr>
            <p:cNvPr id="17" name="정육면체 16"/>
            <p:cNvSpPr/>
            <p:nvPr/>
          </p:nvSpPr>
          <p:spPr>
            <a:xfrm>
              <a:off x="3330923" y="3179882"/>
              <a:ext cx="809030" cy="406319"/>
            </a:xfrm>
            <a:prstGeom prst="cube">
              <a:avLst/>
            </a:prstGeom>
            <a:solidFill>
              <a:schemeClr val="tx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latin typeface="Arial" panose="020B0604020202020204" pitchFamily="34" charset="0"/>
                  <a:cs typeface="Arial" panose="020B0604020202020204" pitchFamily="34" charset="0"/>
                </a:rPr>
                <a:t>Virtual switch B</a:t>
              </a:r>
              <a:endParaRPr lang="ko-KR" altLang="en-US" sz="1200" dirty="0">
                <a:solidFill>
                  <a:schemeClr val="tx1"/>
                </a:solidFill>
                <a:latin typeface="Arial" panose="020B0604020202020204" pitchFamily="34" charset="0"/>
                <a:cs typeface="Arial" panose="020B0604020202020204" pitchFamily="34" charset="0"/>
              </a:endParaRPr>
            </a:p>
          </p:txBody>
        </p:sp>
        <p:sp>
          <p:nvSpPr>
            <p:cNvPr id="18" name="정육면체 17"/>
            <p:cNvSpPr/>
            <p:nvPr/>
          </p:nvSpPr>
          <p:spPr>
            <a:xfrm>
              <a:off x="6372200" y="3946241"/>
              <a:ext cx="864096" cy="548822"/>
            </a:xfrm>
            <a:prstGeom prst="cube">
              <a:avLst>
                <a:gd name="adj" fmla="val 13997"/>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latin typeface="Arial" panose="020B0604020202020204" pitchFamily="34" charset="0"/>
                  <a:cs typeface="Arial" panose="020B0604020202020204" pitchFamily="34" charset="0"/>
                </a:rPr>
                <a:t>Web Server 1</a:t>
              </a:r>
              <a:r>
                <a:rPr lang="ko-KR" altLang="en-US" sz="1200" dirty="0" smtClean="0">
                  <a:solidFill>
                    <a:schemeClr val="tx1"/>
                  </a:solidFill>
                  <a:latin typeface="Arial" panose="020B0604020202020204" pitchFamily="34" charset="0"/>
                  <a:cs typeface="Arial" panose="020B0604020202020204" pitchFamily="34" charset="0"/>
                </a:rPr>
                <a:t> </a:t>
              </a:r>
              <a:r>
                <a:rPr lang="en-US" altLang="ko-KR" sz="1200" dirty="0" smtClean="0">
                  <a:solidFill>
                    <a:schemeClr val="tx1"/>
                  </a:solidFill>
                  <a:latin typeface="Arial" panose="020B0604020202020204" pitchFamily="34" charset="0"/>
                  <a:cs typeface="Arial" panose="020B0604020202020204" pitchFamily="34" charset="0"/>
                </a:rPr>
                <a:t>(VM3)</a:t>
              </a:r>
              <a:endParaRPr lang="ko-KR" altLang="en-US" sz="1200" dirty="0">
                <a:solidFill>
                  <a:schemeClr val="tx1"/>
                </a:solidFill>
                <a:latin typeface="Arial" panose="020B0604020202020204" pitchFamily="34" charset="0"/>
                <a:cs typeface="Arial" panose="020B0604020202020204" pitchFamily="34" charset="0"/>
              </a:endParaRPr>
            </a:p>
          </p:txBody>
        </p:sp>
        <p:pic>
          <p:nvPicPr>
            <p:cNvPr id="19" name="Picture 4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1891214" y="4099775"/>
              <a:ext cx="897980" cy="395288"/>
            </a:xfrm>
            <a:prstGeom prst="rect">
              <a:avLst/>
            </a:prstGeom>
            <a:noFill/>
            <a:ln w="3175" algn="ctr">
              <a:noFill/>
              <a:miter lim="800000"/>
              <a:headEnd/>
              <a:tailEnd/>
            </a:ln>
            <a:effectLst/>
          </p:spPr>
        </p:pic>
        <p:pic>
          <p:nvPicPr>
            <p:cNvPr id="20" name="Picture 4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3419873" y="5100522"/>
              <a:ext cx="897980" cy="395288"/>
            </a:xfrm>
            <a:prstGeom prst="rect">
              <a:avLst/>
            </a:prstGeom>
            <a:noFill/>
            <a:ln w="3175" algn="ctr">
              <a:noFill/>
              <a:miter lim="800000"/>
              <a:headEnd/>
              <a:tailEnd/>
            </a:ln>
            <a:effectLst/>
          </p:spPr>
        </p:pic>
        <p:pic>
          <p:nvPicPr>
            <p:cNvPr id="21" name="Picture 4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1944445" y="5100522"/>
              <a:ext cx="897980" cy="395288"/>
            </a:xfrm>
            <a:prstGeom prst="rect">
              <a:avLst/>
            </a:prstGeom>
            <a:noFill/>
            <a:ln w="3175" algn="ctr">
              <a:noFill/>
              <a:miter lim="800000"/>
              <a:headEnd/>
              <a:tailEnd/>
            </a:ln>
            <a:effectLst/>
          </p:spPr>
        </p:pic>
        <p:sp>
          <p:nvSpPr>
            <p:cNvPr id="22" name="정육면체 21"/>
            <p:cNvSpPr/>
            <p:nvPr/>
          </p:nvSpPr>
          <p:spPr>
            <a:xfrm>
              <a:off x="6372200" y="5072640"/>
              <a:ext cx="864096" cy="548822"/>
            </a:xfrm>
            <a:prstGeom prst="cube">
              <a:avLst>
                <a:gd name="adj" fmla="val 13997"/>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latin typeface="Arial" panose="020B0604020202020204" pitchFamily="34" charset="0"/>
                  <a:cs typeface="Arial" panose="020B0604020202020204" pitchFamily="34" charset="0"/>
                </a:rPr>
                <a:t>Web Server</a:t>
              </a:r>
              <a:r>
                <a:rPr lang="ko-KR" altLang="en-US" sz="1200" dirty="0" smtClean="0">
                  <a:solidFill>
                    <a:schemeClr val="tx1"/>
                  </a:solidFill>
                  <a:latin typeface="Arial" panose="020B0604020202020204" pitchFamily="34" charset="0"/>
                  <a:cs typeface="Arial" panose="020B0604020202020204" pitchFamily="34" charset="0"/>
                </a:rPr>
                <a:t> </a:t>
              </a:r>
              <a:r>
                <a:rPr lang="en-US" altLang="ko-KR" sz="1200" dirty="0" smtClean="0">
                  <a:solidFill>
                    <a:schemeClr val="tx1"/>
                  </a:solidFill>
                  <a:latin typeface="Arial" panose="020B0604020202020204" pitchFamily="34" charset="0"/>
                  <a:cs typeface="Arial" panose="020B0604020202020204" pitchFamily="34" charset="0"/>
                </a:rPr>
                <a:t>2  (VM4)</a:t>
              </a:r>
              <a:endParaRPr lang="ko-KR" altLang="en-US" sz="1200" dirty="0">
                <a:solidFill>
                  <a:schemeClr val="tx1"/>
                </a:solidFill>
                <a:latin typeface="Arial" panose="020B0604020202020204" pitchFamily="34" charset="0"/>
                <a:cs typeface="Arial" panose="020B0604020202020204" pitchFamily="34" charset="0"/>
              </a:endParaRPr>
            </a:p>
          </p:txBody>
        </p:sp>
        <p:sp>
          <p:nvSpPr>
            <p:cNvPr id="23" name="정육면체 22"/>
            <p:cNvSpPr/>
            <p:nvPr/>
          </p:nvSpPr>
          <p:spPr>
            <a:xfrm>
              <a:off x="2054577" y="2218049"/>
              <a:ext cx="648072" cy="548822"/>
            </a:xfrm>
            <a:prstGeom prst="cube">
              <a:avLst>
                <a:gd name="adj" fmla="val 13997"/>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1200" dirty="0" smtClean="0">
                  <a:solidFill>
                    <a:schemeClr val="tx1"/>
                  </a:solidFill>
                  <a:latin typeface="Arial" panose="020B0604020202020204" pitchFamily="34" charset="0"/>
                  <a:cs typeface="Arial" panose="020B0604020202020204" pitchFamily="34" charset="0"/>
                </a:rPr>
                <a:t>AAA</a:t>
              </a:r>
            </a:p>
            <a:p>
              <a:pPr algn="ctr"/>
              <a:r>
                <a:rPr lang="en-US" altLang="ko-KR" sz="1200" dirty="0" smtClean="0">
                  <a:solidFill>
                    <a:schemeClr val="tx1"/>
                  </a:solidFill>
                  <a:latin typeface="Arial" panose="020B0604020202020204" pitchFamily="34" charset="0"/>
                  <a:cs typeface="Arial" panose="020B0604020202020204" pitchFamily="34" charset="0"/>
                </a:rPr>
                <a:t>(VM1)</a:t>
              </a:r>
              <a:endParaRPr lang="ko-KR" altLang="en-US" sz="1200" dirty="0">
                <a:solidFill>
                  <a:schemeClr val="tx1"/>
                </a:solidFill>
                <a:latin typeface="Arial" panose="020B0604020202020204" pitchFamily="34" charset="0"/>
                <a:cs typeface="Arial" panose="020B0604020202020204" pitchFamily="34" charset="0"/>
              </a:endParaRPr>
            </a:p>
          </p:txBody>
        </p:sp>
        <p:sp>
          <p:nvSpPr>
            <p:cNvPr id="24" name="정육면체 23"/>
            <p:cNvSpPr/>
            <p:nvPr/>
          </p:nvSpPr>
          <p:spPr>
            <a:xfrm>
              <a:off x="3491881" y="2218049"/>
              <a:ext cx="648072" cy="548822"/>
            </a:xfrm>
            <a:prstGeom prst="cube">
              <a:avLst>
                <a:gd name="adj" fmla="val 13997"/>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latin typeface="Arial" panose="020B0604020202020204" pitchFamily="34" charset="0"/>
                  <a:cs typeface="Arial" panose="020B0604020202020204" pitchFamily="34" charset="0"/>
                </a:rPr>
                <a:t>Firewall(VM2)</a:t>
              </a:r>
              <a:endParaRPr lang="ko-KR" altLang="en-US" sz="1200" dirty="0">
                <a:solidFill>
                  <a:schemeClr val="tx1"/>
                </a:solidFill>
                <a:latin typeface="Arial" panose="020B0604020202020204" pitchFamily="34" charset="0"/>
                <a:cs typeface="Arial" panose="020B0604020202020204" pitchFamily="34" charset="0"/>
              </a:endParaRPr>
            </a:p>
          </p:txBody>
        </p:sp>
        <p:cxnSp>
          <p:nvCxnSpPr>
            <p:cNvPr id="25" name="직선 연결선 24"/>
            <p:cNvCxnSpPr/>
            <p:nvPr/>
          </p:nvCxnSpPr>
          <p:spPr>
            <a:xfrm flipV="1">
              <a:off x="2520509" y="4495063"/>
              <a:ext cx="1187847" cy="622341"/>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직선 연결선 25"/>
            <p:cNvCxnSpPr/>
            <p:nvPr/>
          </p:nvCxnSpPr>
          <p:spPr>
            <a:xfrm>
              <a:off x="2520509" y="4495061"/>
              <a:ext cx="1368152" cy="622343"/>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flipV="1">
              <a:off x="3904685" y="4495063"/>
              <a:ext cx="1187847" cy="622341"/>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직사각형 27"/>
            <p:cNvSpPr/>
            <p:nvPr/>
          </p:nvSpPr>
          <p:spPr>
            <a:xfrm>
              <a:off x="467543" y="3946241"/>
              <a:ext cx="720081"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smtClean="0">
                  <a:solidFill>
                    <a:schemeClr val="tx1"/>
                  </a:solidFill>
                  <a:latin typeface="Arial" panose="020B0604020202020204" pitchFamily="34" charset="0"/>
                  <a:cs typeface="Arial" panose="020B0604020202020204" pitchFamily="34" charset="0"/>
                </a:rPr>
                <a:t>PC_A</a:t>
              </a:r>
              <a:endParaRPr lang="ko-KR" altLang="en-US" sz="1400" b="1" dirty="0">
                <a:solidFill>
                  <a:schemeClr val="tx1"/>
                </a:solidFill>
                <a:latin typeface="Arial" panose="020B0604020202020204" pitchFamily="34" charset="0"/>
                <a:cs typeface="Arial" panose="020B0604020202020204" pitchFamily="34" charset="0"/>
              </a:endParaRPr>
            </a:p>
          </p:txBody>
        </p:sp>
        <p:sp>
          <p:nvSpPr>
            <p:cNvPr id="29" name="직사각형 28"/>
            <p:cNvSpPr/>
            <p:nvPr/>
          </p:nvSpPr>
          <p:spPr>
            <a:xfrm>
              <a:off x="539551" y="4949157"/>
              <a:ext cx="720081"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smtClean="0">
                  <a:solidFill>
                    <a:schemeClr val="tx1">
                      <a:lumMod val="50000"/>
                      <a:lumOff val="50000"/>
                    </a:schemeClr>
                  </a:solidFill>
                  <a:latin typeface="Arial" panose="020B0604020202020204" pitchFamily="34" charset="0"/>
                  <a:cs typeface="Arial" panose="020B0604020202020204" pitchFamily="34" charset="0"/>
                </a:rPr>
                <a:t>PC_B</a:t>
              </a:r>
              <a:endParaRPr lang="ko-KR" alt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0" name="직사각형 29"/>
            <p:cNvSpPr/>
            <p:nvPr/>
          </p:nvSpPr>
          <p:spPr>
            <a:xfrm>
              <a:off x="1547664" y="4365104"/>
              <a:ext cx="720081"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smtClean="0">
                  <a:solidFill>
                    <a:schemeClr val="tx1">
                      <a:lumMod val="50000"/>
                      <a:lumOff val="50000"/>
                    </a:schemeClr>
                  </a:solidFill>
                  <a:latin typeface="Arial" panose="020B0604020202020204" pitchFamily="34" charset="0"/>
                  <a:cs typeface="Arial" panose="020B0604020202020204" pitchFamily="34" charset="0"/>
                </a:rPr>
                <a:t>OFSW_1</a:t>
              </a:r>
              <a:endParaRPr lang="ko-KR" alt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1" name="직사각형 30"/>
            <p:cNvSpPr/>
            <p:nvPr/>
          </p:nvSpPr>
          <p:spPr>
            <a:xfrm>
              <a:off x="3059832" y="4390717"/>
              <a:ext cx="720081"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smtClean="0">
                  <a:solidFill>
                    <a:schemeClr val="tx1">
                      <a:lumMod val="50000"/>
                      <a:lumOff val="50000"/>
                    </a:schemeClr>
                  </a:solidFill>
                  <a:latin typeface="Arial" panose="020B0604020202020204" pitchFamily="34" charset="0"/>
                  <a:cs typeface="Arial" panose="020B0604020202020204" pitchFamily="34" charset="0"/>
                </a:rPr>
                <a:t>OFSW_2</a:t>
              </a:r>
              <a:endParaRPr lang="ko-KR" alt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2" name="직사각형 31"/>
            <p:cNvSpPr/>
            <p:nvPr/>
          </p:nvSpPr>
          <p:spPr>
            <a:xfrm>
              <a:off x="1619672" y="5373216"/>
              <a:ext cx="720081"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smtClean="0">
                  <a:solidFill>
                    <a:schemeClr val="tx1">
                      <a:lumMod val="50000"/>
                      <a:lumOff val="50000"/>
                    </a:schemeClr>
                  </a:solidFill>
                  <a:latin typeface="Arial" panose="020B0604020202020204" pitchFamily="34" charset="0"/>
                  <a:cs typeface="Arial" panose="020B0604020202020204" pitchFamily="34" charset="0"/>
                </a:rPr>
                <a:t>OFSW_3</a:t>
              </a:r>
              <a:endParaRPr lang="ko-KR" alt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3" name="직사각형 32"/>
            <p:cNvSpPr/>
            <p:nvPr/>
          </p:nvSpPr>
          <p:spPr>
            <a:xfrm>
              <a:off x="3131841" y="5385460"/>
              <a:ext cx="720081"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smtClean="0">
                  <a:solidFill>
                    <a:schemeClr val="tx1">
                      <a:lumMod val="50000"/>
                      <a:lumOff val="50000"/>
                    </a:schemeClr>
                  </a:solidFill>
                  <a:latin typeface="Arial" panose="020B0604020202020204" pitchFamily="34" charset="0"/>
                  <a:cs typeface="Arial" panose="020B0604020202020204" pitchFamily="34" charset="0"/>
                </a:rPr>
                <a:t>OFSW_4</a:t>
              </a:r>
              <a:endParaRPr lang="ko-KR" altLang="en-US" sz="14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4" name="직사각형 33"/>
            <p:cNvSpPr/>
            <p:nvPr/>
          </p:nvSpPr>
          <p:spPr>
            <a:xfrm>
              <a:off x="1403648" y="2492896"/>
              <a:ext cx="720081"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smtClean="0">
                  <a:solidFill>
                    <a:schemeClr val="tx1"/>
                  </a:solidFill>
                  <a:latin typeface="Arial" panose="020B0604020202020204" pitchFamily="34" charset="0"/>
                  <a:cs typeface="Arial" panose="020B0604020202020204" pitchFamily="34" charset="0"/>
                </a:rPr>
                <a:t>MAC=b</a:t>
              </a:r>
              <a:endParaRPr lang="ko-KR" altLang="en-US" sz="1400" b="1" dirty="0">
                <a:solidFill>
                  <a:schemeClr val="tx1"/>
                </a:solidFill>
                <a:latin typeface="Arial" panose="020B0604020202020204" pitchFamily="34" charset="0"/>
                <a:cs typeface="Arial" panose="020B0604020202020204" pitchFamily="34" charset="0"/>
              </a:endParaRPr>
            </a:p>
          </p:txBody>
        </p:sp>
        <p:sp>
          <p:nvSpPr>
            <p:cNvPr id="35" name="직사각형 34"/>
            <p:cNvSpPr/>
            <p:nvPr/>
          </p:nvSpPr>
          <p:spPr>
            <a:xfrm>
              <a:off x="827584" y="3632480"/>
              <a:ext cx="720081"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smtClean="0">
                  <a:solidFill>
                    <a:schemeClr val="tx1"/>
                  </a:solidFill>
                  <a:latin typeface="Arial" panose="020B0604020202020204" pitchFamily="34" charset="0"/>
                  <a:cs typeface="Arial" panose="020B0604020202020204" pitchFamily="34" charset="0"/>
                </a:rPr>
                <a:t>MAC=a</a:t>
              </a:r>
              <a:endParaRPr lang="ko-KR" altLang="en-US" sz="1400" b="1" dirty="0">
                <a:solidFill>
                  <a:schemeClr val="tx1"/>
                </a:solidFill>
                <a:latin typeface="Arial" panose="020B0604020202020204" pitchFamily="34" charset="0"/>
                <a:cs typeface="Arial" panose="020B0604020202020204" pitchFamily="34" charset="0"/>
              </a:endParaRPr>
            </a:p>
          </p:txBody>
        </p:sp>
        <p:sp>
          <p:nvSpPr>
            <p:cNvPr id="37" name="직사각형 36"/>
            <p:cNvSpPr/>
            <p:nvPr/>
          </p:nvSpPr>
          <p:spPr>
            <a:xfrm>
              <a:off x="1819206" y="4100532"/>
              <a:ext cx="144016" cy="216024"/>
            </a:xfrm>
            <a:prstGeom prst="rect">
              <a:avLst/>
            </a:prstGeom>
            <a:solidFill>
              <a:schemeClr val="tx2">
                <a:lumMod val="20000"/>
                <a:lumOff val="80000"/>
              </a:schemeClr>
            </a:solidFill>
            <a:ln w="3175">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1</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38" name="직사각형 37"/>
            <p:cNvSpPr/>
            <p:nvPr/>
          </p:nvSpPr>
          <p:spPr>
            <a:xfrm>
              <a:off x="2268196" y="3992520"/>
              <a:ext cx="144016" cy="216024"/>
            </a:xfrm>
            <a:prstGeom prst="rect">
              <a:avLst/>
            </a:prstGeom>
            <a:solidFill>
              <a:schemeClr val="tx2">
                <a:lumMod val="20000"/>
                <a:lumOff val="80000"/>
              </a:schemeClr>
            </a:solidFill>
            <a:ln w="3175">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2</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39" name="직사각형 38"/>
            <p:cNvSpPr/>
            <p:nvPr/>
          </p:nvSpPr>
          <p:spPr>
            <a:xfrm>
              <a:off x="2627784" y="3992520"/>
              <a:ext cx="144016" cy="216024"/>
            </a:xfrm>
            <a:prstGeom prst="rect">
              <a:avLst/>
            </a:prstGeom>
            <a:solidFill>
              <a:schemeClr val="tx2">
                <a:lumMod val="20000"/>
                <a:lumOff val="80000"/>
              </a:schemeClr>
            </a:solidFill>
            <a:ln w="3175">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3</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40" name="직사각형 39"/>
            <p:cNvSpPr/>
            <p:nvPr/>
          </p:nvSpPr>
          <p:spPr>
            <a:xfrm>
              <a:off x="2717186" y="4221088"/>
              <a:ext cx="144016" cy="216024"/>
            </a:xfrm>
            <a:prstGeom prst="rect">
              <a:avLst/>
            </a:prstGeom>
            <a:solidFill>
              <a:schemeClr val="tx2">
                <a:lumMod val="20000"/>
                <a:lumOff val="80000"/>
              </a:schemeClr>
            </a:solidFill>
            <a:ln w="3175">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4</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41" name="직사각형 40"/>
            <p:cNvSpPr/>
            <p:nvPr/>
          </p:nvSpPr>
          <p:spPr>
            <a:xfrm>
              <a:off x="2520509" y="4354713"/>
              <a:ext cx="110132" cy="216024"/>
            </a:xfrm>
            <a:prstGeom prst="rect">
              <a:avLst/>
            </a:prstGeom>
            <a:solidFill>
              <a:schemeClr val="tx2">
                <a:lumMod val="20000"/>
                <a:lumOff val="80000"/>
              </a:schemeClr>
            </a:solidFill>
            <a:ln w="3175">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5</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42" name="직사각형 41"/>
            <p:cNvSpPr/>
            <p:nvPr/>
          </p:nvSpPr>
          <p:spPr>
            <a:xfrm>
              <a:off x="2268196" y="4354713"/>
              <a:ext cx="110132" cy="216024"/>
            </a:xfrm>
            <a:prstGeom prst="rect">
              <a:avLst/>
            </a:prstGeom>
            <a:solidFill>
              <a:schemeClr val="tx2">
                <a:lumMod val="20000"/>
                <a:lumOff val="80000"/>
              </a:schemeClr>
            </a:solidFill>
            <a:ln w="3175">
              <a:solidFill>
                <a:srgbClr val="050A0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200" b="1" dirty="0" smtClean="0">
                  <a:solidFill>
                    <a:schemeClr val="tx1"/>
                  </a:solidFill>
                  <a:latin typeface="Arial" panose="020B0604020202020204" pitchFamily="34" charset="0"/>
                  <a:cs typeface="Arial" panose="020B0604020202020204" pitchFamily="34" charset="0"/>
                </a:rPr>
                <a:t>6</a:t>
              </a:r>
              <a:endParaRPr lang="ko-KR" altLang="en-US" sz="1200" b="1" dirty="0">
                <a:solidFill>
                  <a:schemeClr val="tx1"/>
                </a:solidFill>
                <a:latin typeface="Arial" panose="020B0604020202020204" pitchFamily="34" charset="0"/>
                <a:cs typeface="Arial" panose="020B0604020202020204" pitchFamily="34" charset="0"/>
              </a:endParaRPr>
            </a:p>
          </p:txBody>
        </p:sp>
        <p:sp>
          <p:nvSpPr>
            <p:cNvPr id="43" name="직사각형 42"/>
            <p:cNvSpPr/>
            <p:nvPr/>
          </p:nvSpPr>
          <p:spPr>
            <a:xfrm>
              <a:off x="2843808" y="2492896"/>
              <a:ext cx="720081"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smtClean="0">
                  <a:solidFill>
                    <a:schemeClr val="tx1"/>
                  </a:solidFill>
                  <a:latin typeface="Arial" panose="020B0604020202020204" pitchFamily="34" charset="0"/>
                  <a:cs typeface="Arial" panose="020B0604020202020204" pitchFamily="34" charset="0"/>
                </a:rPr>
                <a:t>MAC=c</a:t>
              </a:r>
              <a:endParaRPr lang="ko-KR" altLang="en-US" sz="1400" b="1" dirty="0">
                <a:solidFill>
                  <a:schemeClr val="tx1"/>
                </a:solidFill>
                <a:latin typeface="Arial" panose="020B0604020202020204" pitchFamily="34" charset="0"/>
                <a:cs typeface="Arial" panose="020B0604020202020204" pitchFamily="34" charset="0"/>
              </a:endParaRPr>
            </a:p>
          </p:txBody>
        </p:sp>
        <p:sp>
          <p:nvSpPr>
            <p:cNvPr id="44" name="직사각형 43"/>
            <p:cNvSpPr/>
            <p:nvPr/>
          </p:nvSpPr>
          <p:spPr>
            <a:xfrm>
              <a:off x="6300191" y="4816929"/>
              <a:ext cx="720081"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smtClean="0">
                  <a:solidFill>
                    <a:schemeClr val="tx1"/>
                  </a:solidFill>
                  <a:latin typeface="Arial" panose="020B0604020202020204" pitchFamily="34" charset="0"/>
                  <a:cs typeface="Arial" panose="020B0604020202020204" pitchFamily="34" charset="0"/>
                </a:rPr>
                <a:t>MAC=d</a:t>
              </a:r>
              <a:endParaRPr lang="ko-KR" altLang="en-US" sz="1400" b="1" dirty="0">
                <a:solidFill>
                  <a:schemeClr val="tx1"/>
                </a:solidFill>
                <a:latin typeface="Arial" panose="020B0604020202020204" pitchFamily="34" charset="0"/>
                <a:cs typeface="Arial" panose="020B0604020202020204" pitchFamily="34" charset="0"/>
              </a:endParaRPr>
            </a:p>
          </p:txBody>
        </p:sp>
        <p:sp>
          <p:nvSpPr>
            <p:cNvPr id="46" name="자유형 45"/>
            <p:cNvSpPr/>
            <p:nvPr/>
          </p:nvSpPr>
          <p:spPr>
            <a:xfrm>
              <a:off x="1570008" y="2656936"/>
              <a:ext cx="2286000" cy="1630392"/>
            </a:xfrm>
            <a:custGeom>
              <a:avLst/>
              <a:gdLst>
                <a:gd name="connsiteX0" fmla="*/ 0 w 2286000"/>
                <a:gd name="connsiteY0" fmla="*/ 1621766 h 1630392"/>
                <a:gd name="connsiteX1" fmla="*/ 1052422 w 2286000"/>
                <a:gd name="connsiteY1" fmla="*/ 1630392 h 1630392"/>
                <a:gd name="connsiteX2" fmla="*/ 2286000 w 2286000"/>
                <a:gd name="connsiteY2" fmla="*/ 966158 h 1630392"/>
                <a:gd name="connsiteX3" fmla="*/ 2277373 w 2286000"/>
                <a:gd name="connsiteY3" fmla="*/ 69011 h 1630392"/>
                <a:gd name="connsiteX4" fmla="*/ 2199735 w 2286000"/>
                <a:gd name="connsiteY4" fmla="*/ 0 h 1630392"/>
                <a:gd name="connsiteX5" fmla="*/ 2147977 w 2286000"/>
                <a:gd name="connsiteY5" fmla="*/ 86264 h 1630392"/>
                <a:gd name="connsiteX6" fmla="*/ 2139350 w 2286000"/>
                <a:gd name="connsiteY6" fmla="*/ 879894 h 1630392"/>
                <a:gd name="connsiteX7" fmla="*/ 1181818 w 2286000"/>
                <a:gd name="connsiteY7" fmla="*/ 1380226 h 1630392"/>
                <a:gd name="connsiteX8" fmla="*/ 1181818 w 2286000"/>
                <a:gd name="connsiteY8" fmla="*/ 1380226 h 163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1630392">
                  <a:moveTo>
                    <a:pt x="0" y="1621766"/>
                  </a:moveTo>
                  <a:lnTo>
                    <a:pt x="1052422" y="1630392"/>
                  </a:lnTo>
                  <a:lnTo>
                    <a:pt x="2286000" y="966158"/>
                  </a:lnTo>
                  <a:cubicBezTo>
                    <a:pt x="2283124" y="667109"/>
                    <a:pt x="2280249" y="368060"/>
                    <a:pt x="2277373" y="69011"/>
                  </a:cubicBezTo>
                  <a:lnTo>
                    <a:pt x="2199735" y="0"/>
                  </a:lnTo>
                  <a:lnTo>
                    <a:pt x="2147977" y="86264"/>
                  </a:lnTo>
                  <a:cubicBezTo>
                    <a:pt x="2145101" y="350807"/>
                    <a:pt x="2142226" y="615351"/>
                    <a:pt x="2139350" y="879894"/>
                  </a:cubicBezTo>
                  <a:lnTo>
                    <a:pt x="1181818" y="1380226"/>
                  </a:lnTo>
                  <a:lnTo>
                    <a:pt x="1181818" y="1380226"/>
                  </a:ln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3200">
                <a:latin typeface="Arial" panose="020B0604020202020204" pitchFamily="34" charset="0"/>
                <a:cs typeface="Arial" panose="020B0604020202020204" pitchFamily="34" charset="0"/>
              </a:endParaRPr>
            </a:p>
          </p:txBody>
        </p:sp>
        <p:sp>
          <p:nvSpPr>
            <p:cNvPr id="47" name="자유형 46"/>
            <p:cNvSpPr/>
            <p:nvPr/>
          </p:nvSpPr>
          <p:spPr>
            <a:xfrm>
              <a:off x="2251494" y="2631057"/>
              <a:ext cx="362310" cy="1466490"/>
            </a:xfrm>
            <a:custGeom>
              <a:avLst/>
              <a:gdLst>
                <a:gd name="connsiteX0" fmla="*/ 362310 w 362310"/>
                <a:gd name="connsiteY0" fmla="*/ 1466490 h 1466490"/>
                <a:gd name="connsiteX1" fmla="*/ 362310 w 362310"/>
                <a:gd name="connsiteY1" fmla="*/ 1466490 h 1466490"/>
                <a:gd name="connsiteX2" fmla="*/ 146649 w 362310"/>
                <a:gd name="connsiteY2" fmla="*/ 1457864 h 1466490"/>
                <a:gd name="connsiteX3" fmla="*/ 146649 w 362310"/>
                <a:gd name="connsiteY3" fmla="*/ 138022 h 1466490"/>
                <a:gd name="connsiteX4" fmla="*/ 69012 w 362310"/>
                <a:gd name="connsiteY4" fmla="*/ 0 h 1466490"/>
                <a:gd name="connsiteX5" fmla="*/ 8627 w 362310"/>
                <a:gd name="connsiteY5" fmla="*/ 129396 h 1466490"/>
                <a:gd name="connsiteX6" fmla="*/ 0 w 362310"/>
                <a:gd name="connsiteY6" fmla="*/ 1380226 h 146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310" h="1466490">
                  <a:moveTo>
                    <a:pt x="362310" y="1466490"/>
                  </a:moveTo>
                  <a:lnTo>
                    <a:pt x="362310" y="1466490"/>
                  </a:lnTo>
                  <a:cubicBezTo>
                    <a:pt x="233128" y="1453572"/>
                    <a:pt x="304944" y="1457864"/>
                    <a:pt x="146649" y="1457864"/>
                  </a:cubicBezTo>
                  <a:lnTo>
                    <a:pt x="146649" y="138022"/>
                  </a:lnTo>
                  <a:lnTo>
                    <a:pt x="69012" y="0"/>
                  </a:lnTo>
                  <a:lnTo>
                    <a:pt x="8627" y="129396"/>
                  </a:lnTo>
                  <a:cubicBezTo>
                    <a:pt x="5751" y="546339"/>
                    <a:pt x="2876" y="963283"/>
                    <a:pt x="0" y="1380226"/>
                  </a:cubicBezTo>
                </a:path>
              </a:pathLst>
            </a:custGeom>
            <a:noFill/>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3200">
                <a:latin typeface="Arial" panose="020B0604020202020204" pitchFamily="34" charset="0"/>
                <a:cs typeface="Arial" panose="020B0604020202020204" pitchFamily="34" charset="0"/>
              </a:endParaRPr>
            </a:p>
          </p:txBody>
        </p:sp>
        <p:sp>
          <p:nvSpPr>
            <p:cNvPr id="48" name="자유형 47"/>
            <p:cNvSpPr/>
            <p:nvPr/>
          </p:nvSpPr>
          <p:spPr>
            <a:xfrm>
              <a:off x="2260121" y="4045789"/>
              <a:ext cx="4080294" cy="1268083"/>
            </a:xfrm>
            <a:custGeom>
              <a:avLst/>
              <a:gdLst>
                <a:gd name="connsiteX0" fmla="*/ 0 w 4080294"/>
                <a:gd name="connsiteY0" fmla="*/ 0 h 1268083"/>
                <a:gd name="connsiteX1" fmla="*/ 370936 w 4080294"/>
                <a:gd name="connsiteY1" fmla="*/ 431320 h 1268083"/>
                <a:gd name="connsiteX2" fmla="*/ 2113471 w 4080294"/>
                <a:gd name="connsiteY2" fmla="*/ 1224951 h 1268083"/>
                <a:gd name="connsiteX3" fmla="*/ 4080294 w 4080294"/>
                <a:gd name="connsiteY3" fmla="*/ 1268083 h 1268083"/>
              </a:gdLst>
              <a:ahLst/>
              <a:cxnLst>
                <a:cxn ang="0">
                  <a:pos x="connsiteX0" y="connsiteY0"/>
                </a:cxn>
                <a:cxn ang="0">
                  <a:pos x="connsiteX1" y="connsiteY1"/>
                </a:cxn>
                <a:cxn ang="0">
                  <a:pos x="connsiteX2" y="connsiteY2"/>
                </a:cxn>
                <a:cxn ang="0">
                  <a:pos x="connsiteX3" y="connsiteY3"/>
                </a:cxn>
              </a:cxnLst>
              <a:rect l="l" t="t" r="r" b="b"/>
              <a:pathLst>
                <a:path w="4080294" h="1268083">
                  <a:moveTo>
                    <a:pt x="0" y="0"/>
                  </a:moveTo>
                  <a:lnTo>
                    <a:pt x="370936" y="431320"/>
                  </a:lnTo>
                  <a:lnTo>
                    <a:pt x="2113471" y="1224951"/>
                  </a:lnTo>
                  <a:lnTo>
                    <a:pt x="4080294" y="1268083"/>
                  </a:lnTo>
                </a:path>
              </a:pathLst>
            </a:cu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3200">
                <a:latin typeface="Arial" panose="020B0604020202020204" pitchFamily="34" charset="0"/>
                <a:cs typeface="Arial" panose="020B0604020202020204" pitchFamily="34" charset="0"/>
              </a:endParaRPr>
            </a:p>
          </p:txBody>
        </p:sp>
        <p:sp>
          <p:nvSpPr>
            <p:cNvPr id="52" name="타원 51"/>
            <p:cNvSpPr/>
            <p:nvPr/>
          </p:nvSpPr>
          <p:spPr>
            <a:xfrm>
              <a:off x="1537355" y="3861048"/>
              <a:ext cx="1522477" cy="95295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200">
                <a:latin typeface="Arial" panose="020B0604020202020204" pitchFamily="34" charset="0"/>
                <a:cs typeface="Arial" panose="020B0604020202020204" pitchFamily="34" charset="0"/>
              </a:endParaRPr>
            </a:p>
          </p:txBody>
        </p:sp>
      </p:grpSp>
      <p:sp>
        <p:nvSpPr>
          <p:cNvPr id="55" name="모서리가 둥근 직사각형 54"/>
          <p:cNvSpPr/>
          <p:nvPr/>
        </p:nvSpPr>
        <p:spPr>
          <a:xfrm>
            <a:off x="5062141" y="1828800"/>
            <a:ext cx="3853259" cy="2232177"/>
          </a:xfrm>
          <a:prstGeom prst="roundRect">
            <a:avLst>
              <a:gd name="adj" fmla="val 7377"/>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altLang="ko-KR" dirty="0" smtClean="0">
                <a:latin typeface="Arial" panose="020B0604020202020204" pitchFamily="34" charset="0"/>
                <a:cs typeface="Arial" panose="020B0604020202020204" pitchFamily="34" charset="0"/>
              </a:rPr>
              <a:t>Flow table of OFSW_1</a:t>
            </a:r>
            <a:endParaRPr lang="ko-KR" altLang="en-US" dirty="0">
              <a:latin typeface="Arial" panose="020B0604020202020204" pitchFamily="34" charset="0"/>
              <a:cs typeface="Arial" panose="020B0604020202020204" pitchFamily="34" charset="0"/>
            </a:endParaRPr>
          </a:p>
        </p:txBody>
      </p:sp>
      <p:graphicFrame>
        <p:nvGraphicFramePr>
          <p:cNvPr id="57" name="표 56"/>
          <p:cNvGraphicFramePr>
            <a:graphicFrameLocks noGrp="1"/>
          </p:cNvGraphicFramePr>
          <p:nvPr>
            <p:extLst>
              <p:ext uri="{D42A27DB-BD31-4B8C-83A1-F6EECF244321}">
                <p14:modId xmlns:p14="http://schemas.microsoft.com/office/powerpoint/2010/main" val="2686461790"/>
              </p:ext>
            </p:extLst>
          </p:nvPr>
        </p:nvGraphicFramePr>
        <p:xfrm>
          <a:off x="5202409" y="2350842"/>
          <a:ext cx="3551066" cy="1584960"/>
        </p:xfrm>
        <a:graphic>
          <a:graphicData uri="http://schemas.openxmlformats.org/drawingml/2006/table">
            <a:tbl>
              <a:tblPr firstRow="1" bandRow="1">
                <a:tableStyleId>{F5AB1C69-6EDB-4FF4-983F-18BD219EF322}</a:tableStyleId>
              </a:tblPr>
              <a:tblGrid>
                <a:gridCol w="636416"/>
                <a:gridCol w="590550"/>
                <a:gridCol w="533400"/>
                <a:gridCol w="628650"/>
                <a:gridCol w="1162050"/>
              </a:tblGrid>
              <a:tr h="222389">
                <a:tc gridSpan="4">
                  <a:txBody>
                    <a:bodyPr/>
                    <a:lstStyle/>
                    <a:p>
                      <a:pPr latinLnBrk="1"/>
                      <a:r>
                        <a:rPr lang="en-US" altLang="ko-KR" sz="1400" dirty="0" smtClean="0">
                          <a:latin typeface="Arial" panose="020B0604020202020204" pitchFamily="34" charset="0"/>
                          <a:cs typeface="Arial" panose="020B0604020202020204" pitchFamily="34" charset="0"/>
                        </a:rPr>
                        <a:t>Match Fields</a:t>
                      </a:r>
                      <a:endParaRPr lang="ko-KR" altLang="en-US" sz="1400" dirty="0">
                        <a:latin typeface="Arial" panose="020B0604020202020204" pitchFamily="34" charset="0"/>
                        <a:cs typeface="Arial" panose="020B0604020202020204" pitchFamily="34" charset="0"/>
                      </a:endParaRPr>
                    </a:p>
                  </a:txBody>
                  <a:tcPr/>
                </a:tc>
                <a:tc hMerge="1">
                  <a:txBody>
                    <a:bodyPr/>
                    <a:lstStyle/>
                    <a:p>
                      <a:pPr latinLnBrk="1"/>
                      <a:endParaRPr lang="ko-KR" altLang="en-US" dirty="0"/>
                    </a:p>
                  </a:txBody>
                  <a:tcPr/>
                </a:tc>
                <a:tc hMerge="1">
                  <a:txBody>
                    <a:bodyPr/>
                    <a:lstStyle/>
                    <a:p>
                      <a:pPr latinLnBrk="1"/>
                      <a:endParaRPr lang="ko-KR" altLang="en-US" dirty="0"/>
                    </a:p>
                  </a:txBody>
                  <a:tcPr/>
                </a:tc>
                <a:tc hMerge="1">
                  <a:txBody>
                    <a:bodyPr/>
                    <a:lstStyle/>
                    <a:p>
                      <a:pPr latinLnBrk="1"/>
                      <a:endParaRPr lang="ko-KR" altLang="en-US" dirty="0"/>
                    </a:p>
                  </a:txBody>
                  <a:tcPr/>
                </a:tc>
                <a:tc rowSpan="2">
                  <a:txBody>
                    <a:bodyPr/>
                    <a:lstStyle/>
                    <a:p>
                      <a:pPr latinLnBrk="1"/>
                      <a:r>
                        <a:rPr lang="en-US" altLang="ko-KR" sz="1400" dirty="0" smtClean="0">
                          <a:latin typeface="Arial" panose="020B0604020202020204" pitchFamily="34" charset="0"/>
                          <a:cs typeface="Arial" panose="020B0604020202020204" pitchFamily="34" charset="0"/>
                        </a:rPr>
                        <a:t>Actions</a:t>
                      </a:r>
                      <a:endParaRPr lang="ko-KR" altLang="en-US" sz="1200" dirty="0">
                        <a:latin typeface="Arial" panose="020B0604020202020204" pitchFamily="34" charset="0"/>
                        <a:cs typeface="Arial" panose="020B0604020202020204" pitchFamily="34" charset="0"/>
                      </a:endParaRPr>
                    </a:p>
                  </a:txBody>
                  <a:tcPr/>
                </a:tc>
              </a:tr>
              <a:tr h="274179">
                <a:tc>
                  <a:txBody>
                    <a:bodyPr/>
                    <a:lstStyle/>
                    <a:p>
                      <a:pPr latinLnBrk="1"/>
                      <a:r>
                        <a:rPr lang="en-US" altLang="ko-KR" sz="1200" dirty="0" err="1" smtClean="0">
                          <a:latin typeface="Arial" panose="020B0604020202020204" pitchFamily="34" charset="0"/>
                          <a:cs typeface="Arial" panose="020B0604020202020204" pitchFamily="34" charset="0"/>
                        </a:rPr>
                        <a:t>Phy</a:t>
                      </a:r>
                      <a:r>
                        <a:rPr lang="en-US" altLang="ko-KR" sz="1200" dirty="0" smtClean="0">
                          <a:latin typeface="Arial" panose="020B0604020202020204" pitchFamily="34" charset="0"/>
                          <a:cs typeface="Arial" panose="020B0604020202020204" pitchFamily="34" charset="0"/>
                        </a:rPr>
                        <a:t/>
                      </a:r>
                      <a:br>
                        <a:rPr lang="en-US" altLang="ko-KR" sz="1200" dirty="0" smtClean="0">
                          <a:latin typeface="Arial" panose="020B0604020202020204" pitchFamily="34" charset="0"/>
                          <a:cs typeface="Arial" panose="020B0604020202020204" pitchFamily="34" charset="0"/>
                        </a:rPr>
                      </a:br>
                      <a:r>
                        <a:rPr lang="en-US" altLang="ko-KR" sz="1200" dirty="0" smtClean="0">
                          <a:latin typeface="Arial" panose="020B0604020202020204" pitchFamily="34" charset="0"/>
                          <a:cs typeface="Arial" panose="020B0604020202020204" pitchFamily="34" charset="0"/>
                        </a:rPr>
                        <a:t>port</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err="1" smtClean="0">
                          <a:latin typeface="Arial" panose="020B0604020202020204" pitchFamily="34" charset="0"/>
                          <a:cs typeface="Arial" panose="020B0604020202020204" pitchFamily="34" charset="0"/>
                        </a:rPr>
                        <a:t>Src</a:t>
                      </a:r>
                      <a:r>
                        <a:rPr lang="en-US" altLang="ko-KR" sz="1200" dirty="0" smtClean="0">
                          <a:latin typeface="Arial" panose="020B0604020202020204" pitchFamily="34" charset="0"/>
                          <a:cs typeface="Arial" panose="020B0604020202020204" pitchFamily="34" charset="0"/>
                        </a:rPr>
                        <a:t> MAC</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err="1" smtClean="0">
                          <a:latin typeface="Arial" panose="020B0604020202020204" pitchFamily="34" charset="0"/>
                          <a:cs typeface="Arial" panose="020B0604020202020204" pitchFamily="34" charset="0"/>
                        </a:rPr>
                        <a:t>Dst</a:t>
                      </a:r>
                      <a:r>
                        <a:rPr lang="en-US" altLang="ko-KR" sz="1200" dirty="0" smtClean="0">
                          <a:latin typeface="Arial" panose="020B0604020202020204" pitchFamily="34" charset="0"/>
                          <a:cs typeface="Arial" panose="020B0604020202020204" pitchFamily="34" charset="0"/>
                        </a:rPr>
                        <a:t> MAC</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VLAN ID</a:t>
                      </a:r>
                      <a:endParaRPr lang="ko-KR" altLang="en-US" sz="1200" dirty="0">
                        <a:latin typeface="Arial" panose="020B0604020202020204" pitchFamily="34" charset="0"/>
                        <a:cs typeface="Arial" panose="020B0604020202020204" pitchFamily="34" charset="0"/>
                      </a:endParaRPr>
                    </a:p>
                  </a:txBody>
                  <a:tcPr/>
                </a:tc>
                <a:tc vMerge="1">
                  <a:txBody>
                    <a:bodyPr/>
                    <a:lstStyle/>
                    <a:p>
                      <a:pPr latinLnBrk="1"/>
                      <a:endParaRPr lang="ko-KR" altLang="en-US" dirty="0"/>
                    </a:p>
                  </a:txBody>
                  <a:tcPr/>
                </a:tc>
              </a:tr>
              <a:tr h="222389">
                <a:tc>
                  <a:txBody>
                    <a:bodyPr/>
                    <a:lstStyle/>
                    <a:p>
                      <a:pPr latinLnBrk="1"/>
                      <a:r>
                        <a:rPr lang="en-US" altLang="ko-KR" sz="1200" dirty="0" smtClean="0">
                          <a:latin typeface="Arial" panose="020B0604020202020204" pitchFamily="34" charset="0"/>
                          <a:cs typeface="Arial" panose="020B0604020202020204" pitchFamily="34" charset="0"/>
                        </a:rPr>
                        <a:t>1</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a</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d</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1</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Forward</a:t>
                      </a:r>
                      <a:r>
                        <a:rPr lang="en-US" altLang="ko-KR" sz="1200" baseline="0" dirty="0" smtClean="0">
                          <a:latin typeface="Arial" panose="020B0604020202020204" pitchFamily="34" charset="0"/>
                          <a:cs typeface="Arial" panose="020B0604020202020204" pitchFamily="34" charset="0"/>
                        </a:rPr>
                        <a:t> to p3</a:t>
                      </a:r>
                      <a:endParaRPr lang="ko-KR" altLang="en-US" sz="1200" dirty="0">
                        <a:latin typeface="Arial" panose="020B0604020202020204" pitchFamily="34" charset="0"/>
                        <a:cs typeface="Arial" panose="020B0604020202020204" pitchFamily="34" charset="0"/>
                      </a:endParaRPr>
                    </a:p>
                  </a:txBody>
                  <a:tcPr/>
                </a:tc>
              </a:tr>
              <a:tr h="222389">
                <a:tc>
                  <a:txBody>
                    <a:bodyPr/>
                    <a:lstStyle/>
                    <a:p>
                      <a:pPr latinLnBrk="1"/>
                      <a:r>
                        <a:rPr lang="en-US" altLang="ko-KR" sz="1200" dirty="0" smtClean="0">
                          <a:latin typeface="Arial" panose="020B0604020202020204" pitchFamily="34" charset="0"/>
                          <a:cs typeface="Arial" panose="020B0604020202020204" pitchFamily="34" charset="0"/>
                        </a:rPr>
                        <a:t>3</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a</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d</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1</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Forward to p2</a:t>
                      </a:r>
                      <a:endParaRPr lang="ko-KR" altLang="en-US" sz="1200" dirty="0">
                        <a:latin typeface="Arial" panose="020B0604020202020204" pitchFamily="34" charset="0"/>
                        <a:cs typeface="Arial" panose="020B0604020202020204" pitchFamily="34" charset="0"/>
                      </a:endParaRPr>
                    </a:p>
                  </a:txBody>
                  <a:tcPr/>
                </a:tc>
              </a:tr>
              <a:tr h="222389">
                <a:tc>
                  <a:txBody>
                    <a:bodyPr/>
                    <a:lstStyle/>
                    <a:p>
                      <a:pPr latinLnBrk="1"/>
                      <a:r>
                        <a:rPr lang="en-US" altLang="ko-KR" sz="1200" dirty="0" smtClean="0">
                          <a:latin typeface="Arial" panose="020B0604020202020204" pitchFamily="34" charset="0"/>
                          <a:cs typeface="Arial" panose="020B0604020202020204" pitchFamily="34" charset="0"/>
                        </a:rPr>
                        <a:t>2</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a</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d</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1</a:t>
                      </a:r>
                      <a:endParaRPr lang="ko-KR" altLang="en-US" sz="1200" dirty="0">
                        <a:latin typeface="Arial" panose="020B0604020202020204" pitchFamily="34" charset="0"/>
                        <a:cs typeface="Arial" panose="020B0604020202020204" pitchFamily="34" charset="0"/>
                      </a:endParaRPr>
                    </a:p>
                  </a:txBody>
                  <a:tcPr/>
                </a:tc>
                <a:tc>
                  <a:txBody>
                    <a:bodyPr/>
                    <a:lstStyle/>
                    <a:p>
                      <a:pPr latinLnBrk="1"/>
                      <a:r>
                        <a:rPr lang="en-US" altLang="ko-KR" sz="1200" dirty="0" smtClean="0">
                          <a:latin typeface="Arial" panose="020B0604020202020204" pitchFamily="34" charset="0"/>
                          <a:cs typeface="Arial" panose="020B0604020202020204" pitchFamily="34" charset="0"/>
                        </a:rPr>
                        <a:t>Forward to p5</a:t>
                      </a:r>
                      <a:endParaRPr lang="ko-KR" altLang="en-US" sz="12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26837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Background</a:t>
            </a:r>
            <a:endParaRPr lang="ko-KR" altLang="en-US" dirty="0"/>
          </a:p>
        </p:txBody>
      </p:sp>
      <p:sp>
        <p:nvSpPr>
          <p:cNvPr id="3" name="내용 개체 틀 2"/>
          <p:cNvSpPr>
            <a:spLocks noGrp="1"/>
          </p:cNvSpPr>
          <p:nvPr>
            <p:ph idx="1"/>
          </p:nvPr>
        </p:nvSpPr>
        <p:spPr>
          <a:xfrm>
            <a:off x="315589" y="764860"/>
            <a:ext cx="8512822" cy="5538015"/>
          </a:xfrm>
        </p:spPr>
        <p:txBody>
          <a:bodyPr>
            <a:normAutofit/>
          </a:bodyPr>
          <a:lstStyle/>
          <a:p>
            <a:r>
              <a:rPr lang="en-US" altLang="ko-KR" sz="2400" dirty="0" smtClean="0"/>
              <a:t>Need for a new Networking Paradigm</a:t>
            </a:r>
          </a:p>
          <a:p>
            <a:pPr lvl="1"/>
            <a:r>
              <a:rPr lang="en-US" altLang="ko-KR" sz="2000" dirty="0" smtClean="0"/>
              <a:t>Vendor dependency</a:t>
            </a:r>
          </a:p>
          <a:p>
            <a:pPr lvl="2"/>
            <a:r>
              <a:rPr lang="en-US" altLang="ko-KR" sz="1600" dirty="0"/>
              <a:t>Lack of open I/F and standard API </a:t>
            </a:r>
            <a:r>
              <a:rPr lang="en-US" altLang="ko-KR" sz="1600" dirty="0" smtClean="0">
                <a:sym typeface="Wingdings" panose="05000000000000000000" pitchFamily="2" charset="2"/>
              </a:rPr>
              <a:t></a:t>
            </a:r>
            <a:r>
              <a:rPr lang="en-US" altLang="ko-KR" sz="1600" dirty="0" smtClean="0"/>
              <a:t> </a:t>
            </a:r>
            <a:r>
              <a:rPr lang="en-US" altLang="ko-KR" sz="1600" dirty="0"/>
              <a:t>operators cannot tailor the N/W</a:t>
            </a:r>
          </a:p>
          <a:p>
            <a:pPr lvl="2"/>
            <a:r>
              <a:rPr lang="en-US" altLang="ko-KR" sz="1600" dirty="0"/>
              <a:t>Biz needs and user demand </a:t>
            </a:r>
            <a:r>
              <a:rPr lang="en-US" altLang="ko-KR" sz="1600" dirty="0" smtClean="0">
                <a:sym typeface="Wingdings" panose="05000000000000000000" pitchFamily="2" charset="2"/>
              </a:rPr>
              <a:t></a:t>
            </a:r>
            <a:r>
              <a:rPr lang="en-US" altLang="ko-KR" sz="1600" dirty="0" smtClean="0"/>
              <a:t> </a:t>
            </a:r>
            <a:r>
              <a:rPr lang="en-US" altLang="ko-KR" sz="1600" dirty="0"/>
              <a:t>standard </a:t>
            </a:r>
            <a:r>
              <a:rPr lang="en-US" altLang="ko-KR" sz="1600" dirty="0" smtClean="0">
                <a:sym typeface="Wingdings" panose="05000000000000000000" pitchFamily="2" charset="2"/>
              </a:rPr>
              <a:t></a:t>
            </a:r>
            <a:r>
              <a:rPr lang="en-US" altLang="ko-KR" sz="1600" dirty="0" smtClean="0"/>
              <a:t> </a:t>
            </a:r>
            <a:r>
              <a:rPr lang="en-US" altLang="ko-KR" sz="1600" dirty="0"/>
              <a:t>Long Time to Market</a:t>
            </a:r>
          </a:p>
          <a:p>
            <a:pPr lvl="3"/>
            <a:r>
              <a:rPr lang="en-US" altLang="ko-KR" sz="1400" dirty="0"/>
              <a:t>Vendor’s equipment product cycle </a:t>
            </a:r>
            <a:r>
              <a:rPr lang="en-US" altLang="ko-KR" sz="1400" dirty="0" smtClean="0">
                <a:sym typeface="Wingdings" panose="05000000000000000000" pitchFamily="2" charset="2"/>
              </a:rPr>
              <a:t></a:t>
            </a:r>
            <a:r>
              <a:rPr lang="en-US" altLang="ko-KR" sz="1400" dirty="0" smtClean="0"/>
              <a:t> </a:t>
            </a:r>
            <a:r>
              <a:rPr lang="en-US" altLang="ko-KR" sz="1400" dirty="0"/>
              <a:t>over 3 </a:t>
            </a:r>
            <a:r>
              <a:rPr lang="en-US" altLang="ko-KR" sz="1400" dirty="0" smtClean="0"/>
              <a:t>years</a:t>
            </a:r>
          </a:p>
          <a:p>
            <a:pPr lvl="1"/>
            <a:r>
              <a:rPr lang="en-US" altLang="ko-KR" sz="2000" dirty="0" smtClean="0"/>
              <a:t>Fundamental problems of IP protocols</a:t>
            </a:r>
          </a:p>
          <a:p>
            <a:pPr lvl="2"/>
            <a:r>
              <a:rPr lang="en-US" altLang="ko-KR" sz="1600" dirty="0"/>
              <a:t>Protocols defined in isolation, each to solve a specific </a:t>
            </a:r>
            <a:r>
              <a:rPr lang="en-US" altLang="ko-KR" sz="1600" dirty="0" smtClean="0"/>
              <a:t>problem and </a:t>
            </a:r>
            <a:r>
              <a:rPr lang="en-US" altLang="ko-KR" sz="1600" dirty="0"/>
              <a:t>without the benefit of abstractions.</a:t>
            </a:r>
          </a:p>
          <a:p>
            <a:pPr lvl="3"/>
            <a:r>
              <a:rPr lang="en-US" altLang="ko-KR" sz="1400" dirty="0"/>
              <a:t>~ 6,776 RFCs</a:t>
            </a:r>
          </a:p>
          <a:p>
            <a:pPr lvl="2"/>
            <a:r>
              <a:rPr lang="en-US" altLang="ko-KR" sz="1600" dirty="0"/>
              <a:t>Current Internet needs many new dedicated </a:t>
            </a:r>
            <a:r>
              <a:rPr lang="en-US" altLang="ko-KR" sz="1600" dirty="0" err="1" smtClean="0"/>
              <a:t>middleboxes</a:t>
            </a:r>
            <a:endParaRPr lang="en-US" altLang="ko-KR" sz="1600" dirty="0"/>
          </a:p>
          <a:p>
            <a:pPr lvl="3"/>
            <a:r>
              <a:rPr lang="en-US" altLang="ko-KR" sz="1400" dirty="0"/>
              <a:t>Lack of IPv4 addresses (2</a:t>
            </a:r>
            <a:r>
              <a:rPr lang="en-US" altLang="ko-KR" sz="1400" baseline="30000" dirty="0"/>
              <a:t>32</a:t>
            </a:r>
            <a:r>
              <a:rPr lang="en-US" altLang="ko-KR" sz="1400" dirty="0" smtClean="0"/>
              <a:t>) </a:t>
            </a:r>
            <a:r>
              <a:rPr lang="en-US" altLang="ko-KR" sz="1400" dirty="0" smtClean="0">
                <a:sym typeface="Wingdings" panose="05000000000000000000" pitchFamily="2" charset="2"/>
              </a:rPr>
              <a:t></a:t>
            </a:r>
            <a:r>
              <a:rPr lang="en-US" altLang="ko-KR" sz="1400" dirty="0" smtClean="0"/>
              <a:t> </a:t>
            </a:r>
            <a:r>
              <a:rPr lang="en-US" altLang="ko-KR" sz="1400" dirty="0"/>
              <a:t>NAT, IPv6 (2</a:t>
            </a:r>
            <a:r>
              <a:rPr lang="en-US" altLang="ko-KR" sz="1400" baseline="30000" dirty="0"/>
              <a:t>128</a:t>
            </a:r>
            <a:r>
              <a:rPr lang="en-US" altLang="ko-KR" sz="1400" dirty="0"/>
              <a:t>)</a:t>
            </a:r>
          </a:p>
          <a:p>
            <a:pPr lvl="3"/>
            <a:r>
              <a:rPr lang="en-US" altLang="ko-KR" sz="1400" dirty="0"/>
              <a:t>Security </a:t>
            </a:r>
            <a:r>
              <a:rPr lang="en-US" altLang="ko-KR" sz="1400" dirty="0" smtClean="0">
                <a:sym typeface="Wingdings" panose="05000000000000000000" pitchFamily="2" charset="2"/>
              </a:rPr>
              <a:t></a:t>
            </a:r>
            <a:r>
              <a:rPr lang="en-US" altLang="ko-KR" sz="1400" dirty="0" smtClean="0"/>
              <a:t> </a:t>
            </a:r>
            <a:r>
              <a:rPr lang="en-US" altLang="ko-KR" sz="1400" dirty="0"/>
              <a:t>IDS/IPS, VLAN, VPN</a:t>
            </a:r>
          </a:p>
          <a:p>
            <a:pPr lvl="3"/>
            <a:r>
              <a:rPr lang="en-US" altLang="ko-KR" sz="1400" dirty="0"/>
              <a:t>Management </a:t>
            </a:r>
            <a:r>
              <a:rPr lang="en-US" altLang="ko-KR" sz="1400" dirty="0" smtClean="0">
                <a:sym typeface="Wingdings" panose="05000000000000000000" pitchFamily="2" charset="2"/>
              </a:rPr>
              <a:t></a:t>
            </a:r>
            <a:r>
              <a:rPr lang="en-US" altLang="ko-KR" sz="1400" dirty="0" smtClean="0"/>
              <a:t> </a:t>
            </a:r>
            <a:r>
              <a:rPr lang="en-US" altLang="ko-KR" sz="1400" dirty="0"/>
              <a:t>Authentication, </a:t>
            </a:r>
            <a:r>
              <a:rPr lang="en-US" altLang="ko-KR" sz="1400" dirty="0" err="1"/>
              <a:t>QoS</a:t>
            </a:r>
            <a:r>
              <a:rPr lang="en-US" altLang="ko-KR" sz="1400" dirty="0"/>
              <a:t>, ACL…</a:t>
            </a:r>
          </a:p>
          <a:p>
            <a:pPr lvl="2"/>
            <a:r>
              <a:rPr lang="en-US" altLang="ko-KR" sz="1600" dirty="0"/>
              <a:t>Today’s Internet… static </a:t>
            </a:r>
          </a:p>
          <a:p>
            <a:pPr lvl="3"/>
            <a:r>
              <a:rPr lang="en-US" altLang="ko-KR" sz="1400" dirty="0"/>
              <a:t>To add or delete any device, IT must touch multiple devices and configurations.</a:t>
            </a:r>
          </a:p>
          <a:p>
            <a:pPr lvl="3"/>
            <a:r>
              <a:rPr lang="en-US" altLang="ko-KR" sz="1400" dirty="0"/>
              <a:t>But, </a:t>
            </a:r>
            <a:r>
              <a:rPr lang="en-US" altLang="ko-KR" sz="1400" dirty="0" smtClean="0"/>
              <a:t>human errors are common</a:t>
            </a:r>
            <a:endParaRPr lang="en-US" altLang="ko-KR" sz="1400" dirty="0"/>
          </a:p>
          <a:p>
            <a:pPr lvl="2"/>
            <a:endParaRPr lang="en-US" altLang="ko-KR" sz="1600" dirty="0"/>
          </a:p>
          <a:p>
            <a:pPr lvl="2"/>
            <a:endParaRPr lang="ko-KR" altLang="en-US" sz="1600" dirty="0"/>
          </a:p>
        </p:txBody>
      </p:sp>
      <p:grpSp>
        <p:nvGrpSpPr>
          <p:cNvPr id="4" name="그룹 3"/>
          <p:cNvGrpSpPr/>
          <p:nvPr/>
        </p:nvGrpSpPr>
        <p:grpSpPr>
          <a:xfrm>
            <a:off x="1367644" y="5322541"/>
            <a:ext cx="6516724" cy="1107587"/>
            <a:chOff x="683460" y="2276840"/>
            <a:chExt cx="8224091" cy="1440200"/>
          </a:xfrm>
        </p:grpSpPr>
        <p:pic>
          <p:nvPicPr>
            <p:cNvPr id="5" name="Picture 5" descr="Untitled-1"/>
            <p:cNvPicPr>
              <a:picLocks noChangeAspect="1" noChangeArrowheads="1"/>
            </p:cNvPicPr>
            <p:nvPr/>
          </p:nvPicPr>
          <p:blipFill>
            <a:blip r:embed="rId2" cstate="print"/>
            <a:srcRect/>
            <a:stretch>
              <a:fillRect/>
            </a:stretch>
          </p:blipFill>
          <p:spPr bwMode="auto">
            <a:xfrm>
              <a:off x="2339690" y="2636890"/>
              <a:ext cx="539750" cy="288040"/>
            </a:xfrm>
            <a:prstGeom prst="rect">
              <a:avLst/>
            </a:prstGeom>
            <a:noFill/>
          </p:spPr>
        </p:pic>
        <p:pic>
          <p:nvPicPr>
            <p:cNvPr id="6" name="Picture 6" descr="Untitled-1"/>
            <p:cNvPicPr>
              <a:picLocks noChangeAspect="1" noChangeArrowheads="1"/>
            </p:cNvPicPr>
            <p:nvPr/>
          </p:nvPicPr>
          <p:blipFill>
            <a:blip r:embed="rId2" cstate="print"/>
            <a:srcRect/>
            <a:stretch>
              <a:fillRect/>
            </a:stretch>
          </p:blipFill>
          <p:spPr bwMode="auto">
            <a:xfrm>
              <a:off x="2339690" y="3284980"/>
              <a:ext cx="539750" cy="288040"/>
            </a:xfrm>
            <a:prstGeom prst="rect">
              <a:avLst/>
            </a:prstGeom>
            <a:noFill/>
          </p:spPr>
        </p:pic>
        <p:pic>
          <p:nvPicPr>
            <p:cNvPr id="7" name="Picture 21"/>
            <p:cNvPicPr>
              <a:picLocks noChangeArrowheads="1"/>
            </p:cNvPicPr>
            <p:nvPr/>
          </p:nvPicPr>
          <p:blipFill>
            <a:blip r:embed="rId3" cstate="print"/>
            <a:srcRect/>
            <a:stretch>
              <a:fillRect/>
            </a:stretch>
          </p:blipFill>
          <p:spPr bwMode="auto">
            <a:xfrm>
              <a:off x="6444260" y="2636891"/>
              <a:ext cx="346075" cy="288040"/>
            </a:xfrm>
            <a:prstGeom prst="rect">
              <a:avLst/>
            </a:prstGeom>
            <a:noFill/>
            <a:ln w="9525">
              <a:noFill/>
              <a:miter lim="800000"/>
              <a:headEnd/>
              <a:tailEnd/>
            </a:ln>
            <a:effectLst/>
          </p:spPr>
        </p:pic>
        <p:pic>
          <p:nvPicPr>
            <p:cNvPr id="8" name="Picture 62"/>
            <p:cNvPicPr>
              <a:picLocks noChangeArrowheads="1"/>
            </p:cNvPicPr>
            <p:nvPr/>
          </p:nvPicPr>
          <p:blipFill>
            <a:blip r:embed="rId4" cstate="print"/>
            <a:srcRect/>
            <a:stretch>
              <a:fillRect/>
            </a:stretch>
          </p:blipFill>
          <p:spPr bwMode="auto">
            <a:xfrm>
              <a:off x="4788030" y="2636890"/>
              <a:ext cx="346075" cy="282575"/>
            </a:xfrm>
            <a:prstGeom prst="rect">
              <a:avLst/>
            </a:prstGeom>
            <a:noFill/>
            <a:ln w="12700">
              <a:noFill/>
              <a:miter lim="800000"/>
              <a:headEnd/>
              <a:tailEnd/>
            </a:ln>
            <a:effectLst/>
          </p:spPr>
        </p:pic>
        <p:pic>
          <p:nvPicPr>
            <p:cNvPr id="9" name="Picture 64"/>
            <p:cNvPicPr>
              <a:picLocks noChangeArrowheads="1"/>
            </p:cNvPicPr>
            <p:nvPr/>
          </p:nvPicPr>
          <p:blipFill>
            <a:blip r:embed="rId4" cstate="print"/>
            <a:srcRect/>
            <a:stretch>
              <a:fillRect/>
            </a:stretch>
          </p:blipFill>
          <p:spPr bwMode="auto">
            <a:xfrm>
              <a:off x="4788030" y="3284980"/>
              <a:ext cx="346075" cy="282575"/>
            </a:xfrm>
            <a:prstGeom prst="rect">
              <a:avLst/>
            </a:prstGeom>
            <a:noFill/>
            <a:ln w="12700">
              <a:noFill/>
              <a:miter lim="800000"/>
              <a:headEnd/>
              <a:tailEnd/>
            </a:ln>
            <a:effectLst/>
          </p:spPr>
        </p:pic>
        <p:pic>
          <p:nvPicPr>
            <p:cNvPr id="10" name="Picture 68" descr="Untitled-1"/>
            <p:cNvPicPr>
              <a:picLocks noChangeAspect="1" noChangeArrowheads="1"/>
            </p:cNvPicPr>
            <p:nvPr/>
          </p:nvPicPr>
          <p:blipFill>
            <a:blip r:embed="rId2" cstate="print"/>
            <a:srcRect/>
            <a:stretch>
              <a:fillRect/>
            </a:stretch>
          </p:blipFill>
          <p:spPr bwMode="auto">
            <a:xfrm>
              <a:off x="3707880" y="2636890"/>
              <a:ext cx="431800" cy="266700"/>
            </a:xfrm>
            <a:prstGeom prst="rect">
              <a:avLst/>
            </a:prstGeom>
            <a:noFill/>
          </p:spPr>
        </p:pic>
        <p:pic>
          <p:nvPicPr>
            <p:cNvPr id="11" name="Picture 75" descr="Untitled-1"/>
            <p:cNvPicPr>
              <a:picLocks noChangeAspect="1" noChangeArrowheads="1"/>
            </p:cNvPicPr>
            <p:nvPr/>
          </p:nvPicPr>
          <p:blipFill>
            <a:blip r:embed="rId2" cstate="print"/>
            <a:srcRect/>
            <a:stretch>
              <a:fillRect/>
            </a:stretch>
          </p:blipFill>
          <p:spPr bwMode="auto">
            <a:xfrm>
              <a:off x="3707880" y="3284980"/>
              <a:ext cx="433387" cy="266700"/>
            </a:xfrm>
            <a:prstGeom prst="rect">
              <a:avLst/>
            </a:prstGeom>
            <a:noFill/>
          </p:spPr>
        </p:pic>
        <p:pic>
          <p:nvPicPr>
            <p:cNvPr id="12" name="Picture 83"/>
            <p:cNvPicPr>
              <a:picLocks noChangeAspect="1" noChangeArrowheads="1"/>
            </p:cNvPicPr>
            <p:nvPr/>
          </p:nvPicPr>
          <p:blipFill>
            <a:blip r:embed="rId5" cstate="print"/>
            <a:srcRect/>
            <a:stretch>
              <a:fillRect/>
            </a:stretch>
          </p:blipFill>
          <p:spPr bwMode="auto">
            <a:xfrm>
              <a:off x="5652150" y="2636890"/>
              <a:ext cx="360049" cy="288040"/>
            </a:xfrm>
            <a:prstGeom prst="rect">
              <a:avLst/>
            </a:prstGeom>
            <a:noFill/>
            <a:ln w="12700">
              <a:noFill/>
              <a:miter lim="800000"/>
              <a:headEnd/>
              <a:tailEnd/>
            </a:ln>
            <a:effectLst/>
          </p:spPr>
        </p:pic>
        <p:cxnSp>
          <p:nvCxnSpPr>
            <p:cNvPr id="13" name="AutoShape 108"/>
            <p:cNvCxnSpPr>
              <a:cxnSpLocks noChangeShapeType="1"/>
              <a:stCxn id="5" idx="2"/>
              <a:endCxn id="6" idx="0"/>
            </p:cNvCxnSpPr>
            <p:nvPr/>
          </p:nvCxnSpPr>
          <p:spPr bwMode="auto">
            <a:xfrm>
              <a:off x="2609565" y="2924930"/>
              <a:ext cx="0" cy="360050"/>
            </a:xfrm>
            <a:prstGeom prst="straightConnector1">
              <a:avLst/>
            </a:prstGeom>
            <a:noFill/>
            <a:ln w="12700">
              <a:solidFill>
                <a:schemeClr val="tx1"/>
              </a:solidFill>
              <a:round/>
              <a:headEnd/>
              <a:tailEnd/>
            </a:ln>
            <a:effectLst/>
          </p:spPr>
        </p:cxnSp>
        <p:sp>
          <p:nvSpPr>
            <p:cNvPr id="14" name="Rectangle 118"/>
            <p:cNvSpPr>
              <a:spLocks noChangeArrowheads="1"/>
            </p:cNvSpPr>
            <p:nvPr/>
          </p:nvSpPr>
          <p:spPr bwMode="auto">
            <a:xfrm>
              <a:off x="683460" y="2636890"/>
              <a:ext cx="1224170" cy="864120"/>
            </a:xfrm>
            <a:prstGeom prst="rect">
              <a:avLst/>
            </a:prstGeom>
            <a:noFill/>
            <a:ln w="9525">
              <a:solidFill>
                <a:schemeClr val="tx1"/>
              </a:solidFill>
              <a:miter lim="800000"/>
              <a:headEnd/>
              <a:tailEnd/>
            </a:ln>
            <a:effectLst/>
          </p:spPr>
          <p:txBody>
            <a:bodyPr wrap="none" anchor="ctr"/>
            <a:lstStyle/>
            <a:p>
              <a:endParaRPr lang="ko-KR" altLang="en-US" sz="1400"/>
            </a:p>
          </p:txBody>
        </p:sp>
        <p:pic>
          <p:nvPicPr>
            <p:cNvPr id="15" name="Picture 116" descr="alteon"/>
            <p:cNvPicPr>
              <a:picLocks noChangeAspect="1" noChangeArrowheads="1"/>
            </p:cNvPicPr>
            <p:nvPr/>
          </p:nvPicPr>
          <p:blipFill>
            <a:blip r:embed="rId6" cstate="print"/>
            <a:srcRect/>
            <a:stretch>
              <a:fillRect/>
            </a:stretch>
          </p:blipFill>
          <p:spPr bwMode="auto">
            <a:xfrm>
              <a:off x="755470" y="2996940"/>
              <a:ext cx="307975" cy="288039"/>
            </a:xfrm>
            <a:prstGeom prst="rect">
              <a:avLst/>
            </a:prstGeom>
            <a:noFill/>
          </p:spPr>
        </p:pic>
        <p:pic>
          <p:nvPicPr>
            <p:cNvPr id="16" name="Picture 116" descr="alteon"/>
            <p:cNvPicPr>
              <a:picLocks noChangeAspect="1" noChangeArrowheads="1"/>
            </p:cNvPicPr>
            <p:nvPr/>
          </p:nvPicPr>
          <p:blipFill>
            <a:blip r:embed="rId6" cstate="print"/>
            <a:srcRect/>
            <a:stretch>
              <a:fillRect/>
            </a:stretch>
          </p:blipFill>
          <p:spPr bwMode="auto">
            <a:xfrm>
              <a:off x="1115520" y="2996940"/>
              <a:ext cx="307975" cy="288039"/>
            </a:xfrm>
            <a:prstGeom prst="rect">
              <a:avLst/>
            </a:prstGeom>
            <a:noFill/>
          </p:spPr>
        </p:pic>
        <p:pic>
          <p:nvPicPr>
            <p:cNvPr id="17" name="Picture 116" descr="alteon"/>
            <p:cNvPicPr>
              <a:picLocks noChangeAspect="1" noChangeArrowheads="1"/>
            </p:cNvPicPr>
            <p:nvPr/>
          </p:nvPicPr>
          <p:blipFill>
            <a:blip r:embed="rId6" cstate="print"/>
            <a:srcRect/>
            <a:stretch>
              <a:fillRect/>
            </a:stretch>
          </p:blipFill>
          <p:spPr bwMode="auto">
            <a:xfrm>
              <a:off x="1475570" y="2996940"/>
              <a:ext cx="307975" cy="288039"/>
            </a:xfrm>
            <a:prstGeom prst="rect">
              <a:avLst/>
            </a:prstGeom>
            <a:noFill/>
          </p:spPr>
        </p:pic>
        <p:pic>
          <p:nvPicPr>
            <p:cNvPr id="18" name="Picture 64"/>
            <p:cNvPicPr>
              <a:picLocks noChangeArrowheads="1"/>
            </p:cNvPicPr>
            <p:nvPr/>
          </p:nvPicPr>
          <p:blipFill>
            <a:blip r:embed="rId4" cstate="print"/>
            <a:srcRect/>
            <a:stretch>
              <a:fillRect/>
            </a:stretch>
          </p:blipFill>
          <p:spPr bwMode="auto">
            <a:xfrm>
              <a:off x="1849595" y="2708900"/>
              <a:ext cx="346075" cy="282575"/>
            </a:xfrm>
            <a:prstGeom prst="rect">
              <a:avLst/>
            </a:prstGeom>
            <a:noFill/>
            <a:ln w="12700">
              <a:noFill/>
              <a:miter lim="800000"/>
              <a:headEnd/>
              <a:tailEnd/>
            </a:ln>
            <a:effectLst/>
          </p:spPr>
        </p:pic>
        <p:pic>
          <p:nvPicPr>
            <p:cNvPr id="19" name="Picture 83"/>
            <p:cNvPicPr>
              <a:picLocks noChangeAspect="1" noChangeArrowheads="1"/>
            </p:cNvPicPr>
            <p:nvPr/>
          </p:nvPicPr>
          <p:blipFill>
            <a:blip r:embed="rId5" cstate="print"/>
            <a:srcRect/>
            <a:stretch>
              <a:fillRect/>
            </a:stretch>
          </p:blipFill>
          <p:spPr bwMode="auto">
            <a:xfrm>
              <a:off x="5652150" y="3284980"/>
              <a:ext cx="360049" cy="288040"/>
            </a:xfrm>
            <a:prstGeom prst="rect">
              <a:avLst/>
            </a:prstGeom>
            <a:noFill/>
            <a:ln w="12700">
              <a:noFill/>
              <a:miter lim="800000"/>
              <a:headEnd/>
              <a:tailEnd/>
            </a:ln>
            <a:effectLst/>
          </p:spPr>
        </p:pic>
        <p:cxnSp>
          <p:nvCxnSpPr>
            <p:cNvPr id="20" name="AutoShape 52"/>
            <p:cNvCxnSpPr>
              <a:cxnSpLocks noChangeShapeType="1"/>
              <a:stCxn id="5" idx="3"/>
              <a:endCxn id="10" idx="1"/>
            </p:cNvCxnSpPr>
            <p:nvPr/>
          </p:nvCxnSpPr>
          <p:spPr bwMode="auto">
            <a:xfrm flipV="1">
              <a:off x="2879440" y="2770240"/>
              <a:ext cx="828440" cy="10670"/>
            </a:xfrm>
            <a:prstGeom prst="straightConnector1">
              <a:avLst/>
            </a:prstGeom>
            <a:noFill/>
            <a:ln w="28575">
              <a:solidFill>
                <a:schemeClr val="accent2"/>
              </a:solidFill>
              <a:round/>
              <a:headEnd/>
              <a:tailEnd/>
            </a:ln>
            <a:effectLst/>
          </p:spPr>
        </p:cxnSp>
        <p:cxnSp>
          <p:nvCxnSpPr>
            <p:cNvPr id="21" name="AutoShape 55"/>
            <p:cNvCxnSpPr>
              <a:cxnSpLocks noChangeShapeType="1"/>
              <a:stCxn id="6" idx="3"/>
              <a:endCxn id="11" idx="1"/>
            </p:cNvCxnSpPr>
            <p:nvPr/>
          </p:nvCxnSpPr>
          <p:spPr bwMode="auto">
            <a:xfrm flipV="1">
              <a:off x="2879440" y="3418330"/>
              <a:ext cx="828440" cy="10670"/>
            </a:xfrm>
            <a:prstGeom prst="straightConnector1">
              <a:avLst/>
            </a:prstGeom>
            <a:noFill/>
            <a:ln w="28575">
              <a:solidFill>
                <a:schemeClr val="accent2"/>
              </a:solidFill>
              <a:round/>
              <a:headEnd/>
              <a:tailEnd/>
            </a:ln>
            <a:effectLst/>
          </p:spPr>
        </p:cxnSp>
        <p:cxnSp>
          <p:nvCxnSpPr>
            <p:cNvPr id="22" name="AutoShape 55"/>
            <p:cNvCxnSpPr>
              <a:cxnSpLocks noChangeShapeType="1"/>
              <a:stCxn id="5" idx="3"/>
              <a:endCxn id="11" idx="1"/>
            </p:cNvCxnSpPr>
            <p:nvPr/>
          </p:nvCxnSpPr>
          <p:spPr bwMode="auto">
            <a:xfrm>
              <a:off x="2879440" y="2780910"/>
              <a:ext cx="828440" cy="637420"/>
            </a:xfrm>
            <a:prstGeom prst="straightConnector1">
              <a:avLst/>
            </a:prstGeom>
            <a:noFill/>
            <a:ln w="28575">
              <a:solidFill>
                <a:schemeClr val="accent2"/>
              </a:solidFill>
              <a:round/>
              <a:headEnd/>
              <a:tailEnd/>
            </a:ln>
            <a:effectLst/>
          </p:spPr>
        </p:cxnSp>
        <p:cxnSp>
          <p:nvCxnSpPr>
            <p:cNvPr id="23" name="AutoShape 55"/>
            <p:cNvCxnSpPr>
              <a:cxnSpLocks noChangeShapeType="1"/>
              <a:stCxn id="6" idx="3"/>
              <a:endCxn id="10" idx="1"/>
            </p:cNvCxnSpPr>
            <p:nvPr/>
          </p:nvCxnSpPr>
          <p:spPr bwMode="auto">
            <a:xfrm flipV="1">
              <a:off x="2879440" y="2770240"/>
              <a:ext cx="828440" cy="658760"/>
            </a:xfrm>
            <a:prstGeom prst="straightConnector1">
              <a:avLst/>
            </a:prstGeom>
            <a:noFill/>
            <a:ln w="28575">
              <a:solidFill>
                <a:schemeClr val="accent2"/>
              </a:solidFill>
              <a:round/>
              <a:headEnd/>
              <a:tailEnd/>
            </a:ln>
            <a:effectLst/>
          </p:spPr>
        </p:cxnSp>
        <p:cxnSp>
          <p:nvCxnSpPr>
            <p:cNvPr id="24" name="AutoShape 48"/>
            <p:cNvCxnSpPr>
              <a:cxnSpLocks noChangeShapeType="1"/>
              <a:stCxn id="9" idx="1"/>
              <a:endCxn id="11" idx="3"/>
            </p:cNvCxnSpPr>
            <p:nvPr/>
          </p:nvCxnSpPr>
          <p:spPr bwMode="auto">
            <a:xfrm flipH="1" flipV="1">
              <a:off x="4141267" y="3418330"/>
              <a:ext cx="646763" cy="7938"/>
            </a:xfrm>
            <a:prstGeom prst="straightConnector1">
              <a:avLst/>
            </a:prstGeom>
            <a:noFill/>
            <a:ln w="12700">
              <a:solidFill>
                <a:schemeClr val="tx1"/>
              </a:solidFill>
              <a:round/>
              <a:headEnd/>
              <a:tailEnd/>
            </a:ln>
            <a:effectLst/>
          </p:spPr>
        </p:cxnSp>
        <p:cxnSp>
          <p:nvCxnSpPr>
            <p:cNvPr id="25" name="AutoShape 48"/>
            <p:cNvCxnSpPr>
              <a:cxnSpLocks noChangeShapeType="1"/>
              <a:stCxn id="19" idx="1"/>
              <a:endCxn id="9" idx="3"/>
            </p:cNvCxnSpPr>
            <p:nvPr/>
          </p:nvCxnSpPr>
          <p:spPr bwMode="auto">
            <a:xfrm flipH="1" flipV="1">
              <a:off x="5134105" y="3426268"/>
              <a:ext cx="518045" cy="2732"/>
            </a:xfrm>
            <a:prstGeom prst="straightConnector1">
              <a:avLst/>
            </a:prstGeom>
            <a:noFill/>
            <a:ln w="12700">
              <a:solidFill>
                <a:schemeClr val="tx1"/>
              </a:solidFill>
              <a:round/>
              <a:headEnd/>
              <a:tailEnd/>
            </a:ln>
            <a:effectLst/>
          </p:spPr>
        </p:cxnSp>
        <p:cxnSp>
          <p:nvCxnSpPr>
            <p:cNvPr id="26" name="AutoShape 48"/>
            <p:cNvCxnSpPr>
              <a:cxnSpLocks noChangeShapeType="1"/>
              <a:stCxn id="12" idx="1"/>
              <a:endCxn id="8" idx="3"/>
            </p:cNvCxnSpPr>
            <p:nvPr/>
          </p:nvCxnSpPr>
          <p:spPr bwMode="auto">
            <a:xfrm flipH="1" flipV="1">
              <a:off x="5134105" y="2778178"/>
              <a:ext cx="518045" cy="2732"/>
            </a:xfrm>
            <a:prstGeom prst="straightConnector1">
              <a:avLst/>
            </a:prstGeom>
            <a:noFill/>
            <a:ln w="12700">
              <a:solidFill>
                <a:schemeClr val="tx1"/>
              </a:solidFill>
              <a:round/>
              <a:headEnd/>
              <a:tailEnd/>
            </a:ln>
            <a:effectLst/>
          </p:spPr>
        </p:cxnSp>
        <p:cxnSp>
          <p:nvCxnSpPr>
            <p:cNvPr id="27" name="AutoShape 48"/>
            <p:cNvCxnSpPr>
              <a:cxnSpLocks noChangeShapeType="1"/>
              <a:stCxn id="8" idx="1"/>
              <a:endCxn id="10" idx="3"/>
            </p:cNvCxnSpPr>
            <p:nvPr/>
          </p:nvCxnSpPr>
          <p:spPr bwMode="auto">
            <a:xfrm flipH="1" flipV="1">
              <a:off x="4139680" y="2770240"/>
              <a:ext cx="648350" cy="7938"/>
            </a:xfrm>
            <a:prstGeom prst="straightConnector1">
              <a:avLst/>
            </a:prstGeom>
            <a:noFill/>
            <a:ln w="12700">
              <a:solidFill>
                <a:schemeClr val="tx1"/>
              </a:solidFill>
              <a:round/>
              <a:headEnd/>
              <a:tailEnd/>
            </a:ln>
            <a:effectLst/>
          </p:spPr>
        </p:cxnSp>
        <p:cxnSp>
          <p:nvCxnSpPr>
            <p:cNvPr id="28" name="AutoShape 78"/>
            <p:cNvCxnSpPr>
              <a:cxnSpLocks noChangeShapeType="1"/>
              <a:stCxn id="18" idx="3"/>
              <a:endCxn id="5" idx="1"/>
            </p:cNvCxnSpPr>
            <p:nvPr/>
          </p:nvCxnSpPr>
          <p:spPr bwMode="auto">
            <a:xfrm flipV="1">
              <a:off x="2195670" y="2780910"/>
              <a:ext cx="144020" cy="69278"/>
            </a:xfrm>
            <a:prstGeom prst="straightConnector1">
              <a:avLst/>
            </a:prstGeom>
            <a:noFill/>
            <a:ln w="12700">
              <a:solidFill>
                <a:schemeClr val="tx1"/>
              </a:solidFill>
              <a:round/>
              <a:headEnd/>
              <a:tailEnd/>
            </a:ln>
            <a:effectLst/>
          </p:spPr>
        </p:cxnSp>
        <p:pic>
          <p:nvPicPr>
            <p:cNvPr id="29" name="Picture 64"/>
            <p:cNvPicPr>
              <a:picLocks noChangeArrowheads="1"/>
            </p:cNvPicPr>
            <p:nvPr/>
          </p:nvPicPr>
          <p:blipFill>
            <a:blip r:embed="rId4" cstate="print"/>
            <a:srcRect/>
            <a:stretch>
              <a:fillRect/>
            </a:stretch>
          </p:blipFill>
          <p:spPr bwMode="auto">
            <a:xfrm>
              <a:off x="1849595" y="3207065"/>
              <a:ext cx="346075" cy="282575"/>
            </a:xfrm>
            <a:prstGeom prst="rect">
              <a:avLst/>
            </a:prstGeom>
            <a:noFill/>
            <a:ln w="12700">
              <a:noFill/>
              <a:miter lim="800000"/>
              <a:headEnd/>
              <a:tailEnd/>
            </a:ln>
            <a:effectLst/>
          </p:spPr>
        </p:pic>
        <p:cxnSp>
          <p:nvCxnSpPr>
            <p:cNvPr id="30" name="AutoShape 78"/>
            <p:cNvCxnSpPr>
              <a:cxnSpLocks noChangeShapeType="1"/>
              <a:stCxn id="29" idx="3"/>
              <a:endCxn id="6" idx="1"/>
            </p:cNvCxnSpPr>
            <p:nvPr/>
          </p:nvCxnSpPr>
          <p:spPr bwMode="auto">
            <a:xfrm>
              <a:off x="2195670" y="3348353"/>
              <a:ext cx="144020" cy="80647"/>
            </a:xfrm>
            <a:prstGeom prst="straightConnector1">
              <a:avLst/>
            </a:prstGeom>
            <a:noFill/>
            <a:ln w="12700">
              <a:solidFill>
                <a:schemeClr val="tx1"/>
              </a:solidFill>
              <a:round/>
              <a:headEnd/>
              <a:tailEnd/>
            </a:ln>
            <a:effectLst/>
          </p:spPr>
        </p:cxnSp>
        <p:sp>
          <p:nvSpPr>
            <p:cNvPr id="31" name="Text Box 109"/>
            <p:cNvSpPr txBox="1">
              <a:spLocks noChangeArrowheads="1"/>
            </p:cNvSpPr>
            <p:nvPr/>
          </p:nvSpPr>
          <p:spPr bwMode="auto">
            <a:xfrm>
              <a:off x="2123661" y="2308205"/>
              <a:ext cx="1152160" cy="216109"/>
            </a:xfrm>
            <a:prstGeom prst="rect">
              <a:avLst/>
            </a:prstGeom>
            <a:noFill/>
            <a:ln w="9525">
              <a:noFill/>
              <a:miter lim="800000"/>
              <a:headEnd/>
              <a:tailEnd/>
            </a:ln>
            <a:effectLst/>
          </p:spPr>
          <p:txBody>
            <a:bodyPr wrap="square">
              <a:spAutoFit/>
            </a:bodyPr>
            <a:lstStyle/>
            <a:p>
              <a:pPr>
                <a:lnSpc>
                  <a:spcPct val="60000"/>
                </a:lnSpc>
                <a:spcBef>
                  <a:spcPct val="50000"/>
                </a:spcBef>
              </a:pPr>
              <a:r>
                <a:rPr lang="en-US" altLang="ko-KR" sz="800" b="1" dirty="0"/>
                <a:t>Center </a:t>
              </a:r>
              <a:r>
                <a:rPr lang="en-US" altLang="ko-KR" sz="800" b="1" dirty="0" smtClean="0"/>
                <a:t>Router</a:t>
              </a:r>
              <a:endParaRPr lang="en-US" altLang="ko-KR" sz="800" b="1" dirty="0"/>
            </a:p>
          </p:txBody>
        </p:sp>
        <p:sp>
          <p:nvSpPr>
            <p:cNvPr id="32" name="Text Box 107"/>
            <p:cNvSpPr txBox="1">
              <a:spLocks noChangeArrowheads="1"/>
            </p:cNvSpPr>
            <p:nvPr/>
          </p:nvSpPr>
          <p:spPr bwMode="auto">
            <a:xfrm>
              <a:off x="3419839" y="2308205"/>
              <a:ext cx="1101527" cy="216109"/>
            </a:xfrm>
            <a:prstGeom prst="rect">
              <a:avLst/>
            </a:prstGeom>
            <a:noFill/>
            <a:ln w="9525">
              <a:noFill/>
              <a:miter lim="800000"/>
              <a:headEnd/>
              <a:tailEnd/>
            </a:ln>
            <a:effectLst/>
          </p:spPr>
          <p:txBody>
            <a:bodyPr wrap="square">
              <a:spAutoFit/>
            </a:bodyPr>
            <a:lstStyle/>
            <a:p>
              <a:pPr>
                <a:lnSpc>
                  <a:spcPct val="60000"/>
                </a:lnSpc>
                <a:spcBef>
                  <a:spcPct val="50000"/>
                </a:spcBef>
              </a:pPr>
              <a:r>
                <a:rPr lang="en-US" altLang="ko-KR" sz="800" b="1" dirty="0"/>
                <a:t>Core </a:t>
              </a:r>
              <a:r>
                <a:rPr lang="en-US" altLang="ko-KR" sz="800" b="1" dirty="0" smtClean="0"/>
                <a:t> Router</a:t>
              </a:r>
              <a:endParaRPr lang="en-US" altLang="ko-KR" sz="800" b="1" dirty="0"/>
            </a:p>
          </p:txBody>
        </p:sp>
        <p:sp>
          <p:nvSpPr>
            <p:cNvPr id="33" name="Text Box 127"/>
            <p:cNvSpPr txBox="1">
              <a:spLocks noChangeArrowheads="1"/>
            </p:cNvSpPr>
            <p:nvPr/>
          </p:nvSpPr>
          <p:spPr bwMode="auto">
            <a:xfrm>
              <a:off x="4716020" y="2276840"/>
              <a:ext cx="606425" cy="280143"/>
            </a:xfrm>
            <a:prstGeom prst="rect">
              <a:avLst/>
            </a:prstGeom>
            <a:noFill/>
            <a:ln w="9525">
              <a:noFill/>
              <a:miter lim="800000"/>
              <a:headEnd/>
              <a:tailEnd/>
            </a:ln>
            <a:effectLst/>
          </p:spPr>
          <p:txBody>
            <a:bodyPr>
              <a:spAutoFit/>
            </a:bodyPr>
            <a:lstStyle/>
            <a:p>
              <a:pPr>
                <a:spcBef>
                  <a:spcPct val="50000"/>
                </a:spcBef>
              </a:pPr>
              <a:r>
                <a:rPr lang="en-US" altLang="ko-KR" sz="800" b="1" dirty="0"/>
                <a:t>GSR</a:t>
              </a:r>
            </a:p>
          </p:txBody>
        </p:sp>
        <p:sp>
          <p:nvSpPr>
            <p:cNvPr id="34" name="Text Box 87"/>
            <p:cNvSpPr txBox="1">
              <a:spLocks noChangeArrowheads="1"/>
            </p:cNvSpPr>
            <p:nvPr/>
          </p:nvSpPr>
          <p:spPr bwMode="auto">
            <a:xfrm>
              <a:off x="5580140" y="2276840"/>
              <a:ext cx="606425" cy="280143"/>
            </a:xfrm>
            <a:prstGeom prst="rect">
              <a:avLst/>
            </a:prstGeom>
            <a:noFill/>
            <a:ln w="9525">
              <a:noFill/>
              <a:miter lim="800000"/>
              <a:headEnd/>
              <a:tailEnd/>
            </a:ln>
            <a:effectLst/>
          </p:spPr>
          <p:txBody>
            <a:bodyPr>
              <a:spAutoFit/>
            </a:bodyPr>
            <a:lstStyle/>
            <a:p>
              <a:pPr>
                <a:spcBef>
                  <a:spcPct val="50000"/>
                </a:spcBef>
              </a:pPr>
              <a:r>
                <a:rPr lang="en-US" altLang="ko-KR" sz="800" b="1" dirty="0"/>
                <a:t>GES</a:t>
              </a:r>
            </a:p>
          </p:txBody>
        </p:sp>
        <p:sp>
          <p:nvSpPr>
            <p:cNvPr id="35" name="Text Box 89"/>
            <p:cNvSpPr txBox="1">
              <a:spLocks noChangeArrowheads="1"/>
            </p:cNvSpPr>
            <p:nvPr/>
          </p:nvSpPr>
          <p:spPr bwMode="auto">
            <a:xfrm>
              <a:off x="6244511" y="2276840"/>
              <a:ext cx="847839" cy="280143"/>
            </a:xfrm>
            <a:prstGeom prst="rect">
              <a:avLst/>
            </a:prstGeom>
            <a:noFill/>
            <a:ln w="9525">
              <a:noFill/>
              <a:miter lim="800000"/>
              <a:headEnd/>
              <a:tailEnd/>
            </a:ln>
            <a:effectLst/>
          </p:spPr>
          <p:txBody>
            <a:bodyPr wrap="square">
              <a:spAutoFit/>
            </a:bodyPr>
            <a:lstStyle/>
            <a:p>
              <a:pPr>
                <a:spcBef>
                  <a:spcPct val="50000"/>
                </a:spcBef>
              </a:pPr>
              <a:r>
                <a:rPr lang="en-US" altLang="ko-KR" sz="800" b="1" dirty="0" smtClean="0"/>
                <a:t>Metro SW</a:t>
              </a:r>
              <a:endParaRPr lang="en-US" altLang="ko-KR" sz="800" b="1" dirty="0"/>
            </a:p>
          </p:txBody>
        </p:sp>
        <p:pic>
          <p:nvPicPr>
            <p:cNvPr id="36" name="Picture 65"/>
            <p:cNvPicPr>
              <a:picLocks noChangeArrowheads="1"/>
            </p:cNvPicPr>
            <p:nvPr/>
          </p:nvPicPr>
          <p:blipFill>
            <a:blip r:embed="rId4" cstate="print"/>
            <a:srcRect/>
            <a:stretch>
              <a:fillRect/>
            </a:stretch>
          </p:blipFill>
          <p:spPr bwMode="auto">
            <a:xfrm>
              <a:off x="7164360" y="2636890"/>
              <a:ext cx="346075" cy="282575"/>
            </a:xfrm>
            <a:prstGeom prst="rect">
              <a:avLst/>
            </a:prstGeom>
            <a:noFill/>
            <a:ln w="12700">
              <a:noFill/>
              <a:miter lim="800000"/>
              <a:headEnd/>
              <a:tailEnd/>
            </a:ln>
            <a:effectLst/>
          </p:spPr>
        </p:pic>
        <p:sp>
          <p:nvSpPr>
            <p:cNvPr id="37" name="Text Box 89"/>
            <p:cNvSpPr txBox="1">
              <a:spLocks noChangeArrowheads="1"/>
            </p:cNvSpPr>
            <p:nvPr/>
          </p:nvSpPr>
          <p:spPr bwMode="auto">
            <a:xfrm>
              <a:off x="7164360" y="2276840"/>
              <a:ext cx="432059" cy="280143"/>
            </a:xfrm>
            <a:prstGeom prst="rect">
              <a:avLst/>
            </a:prstGeom>
            <a:noFill/>
            <a:ln w="9525">
              <a:noFill/>
              <a:miter lim="800000"/>
              <a:headEnd/>
              <a:tailEnd/>
            </a:ln>
            <a:effectLst/>
          </p:spPr>
          <p:txBody>
            <a:bodyPr wrap="square">
              <a:spAutoFit/>
            </a:bodyPr>
            <a:lstStyle/>
            <a:p>
              <a:pPr>
                <a:spcBef>
                  <a:spcPct val="50000"/>
                </a:spcBef>
              </a:pPr>
              <a:r>
                <a:rPr lang="en-US" altLang="ko-KR" sz="800" b="1" dirty="0" smtClean="0"/>
                <a:t>L3</a:t>
              </a:r>
              <a:endParaRPr lang="en-US" altLang="ko-KR" sz="800" b="1" dirty="0"/>
            </a:p>
          </p:txBody>
        </p:sp>
        <p:pic>
          <p:nvPicPr>
            <p:cNvPr id="38" name="Picture 12"/>
            <p:cNvPicPr>
              <a:picLocks noChangeArrowheads="1"/>
            </p:cNvPicPr>
            <p:nvPr/>
          </p:nvPicPr>
          <p:blipFill>
            <a:blip r:embed="rId7" cstate="print"/>
            <a:srcRect/>
            <a:stretch>
              <a:fillRect/>
            </a:stretch>
          </p:blipFill>
          <p:spPr bwMode="auto">
            <a:xfrm>
              <a:off x="7812450" y="2636890"/>
              <a:ext cx="252412" cy="288040"/>
            </a:xfrm>
            <a:prstGeom prst="rect">
              <a:avLst/>
            </a:prstGeom>
            <a:noFill/>
            <a:ln w="12700">
              <a:noFill/>
              <a:miter lim="800000"/>
              <a:headEnd/>
              <a:tailEnd/>
            </a:ln>
            <a:effectLst/>
          </p:spPr>
        </p:pic>
        <p:sp>
          <p:nvSpPr>
            <p:cNvPr id="39" name="Text Box 89"/>
            <p:cNvSpPr txBox="1">
              <a:spLocks noChangeArrowheads="1"/>
            </p:cNvSpPr>
            <p:nvPr/>
          </p:nvSpPr>
          <p:spPr bwMode="auto">
            <a:xfrm>
              <a:off x="7812451" y="2276840"/>
              <a:ext cx="432059" cy="280143"/>
            </a:xfrm>
            <a:prstGeom prst="rect">
              <a:avLst/>
            </a:prstGeom>
            <a:noFill/>
            <a:ln w="9525">
              <a:noFill/>
              <a:miter lim="800000"/>
              <a:headEnd/>
              <a:tailEnd/>
            </a:ln>
            <a:effectLst/>
          </p:spPr>
          <p:txBody>
            <a:bodyPr wrap="square">
              <a:spAutoFit/>
            </a:bodyPr>
            <a:lstStyle/>
            <a:p>
              <a:pPr>
                <a:spcBef>
                  <a:spcPct val="50000"/>
                </a:spcBef>
              </a:pPr>
              <a:r>
                <a:rPr lang="en-US" altLang="ko-KR" sz="800" b="1" dirty="0" smtClean="0"/>
                <a:t>L2</a:t>
              </a:r>
              <a:endParaRPr lang="en-US" altLang="ko-KR" sz="800" b="1" dirty="0"/>
            </a:p>
          </p:txBody>
        </p:sp>
        <p:cxnSp>
          <p:nvCxnSpPr>
            <p:cNvPr id="40" name="AutoShape 48"/>
            <p:cNvCxnSpPr>
              <a:cxnSpLocks noChangeShapeType="1"/>
              <a:stCxn id="7" idx="1"/>
              <a:endCxn id="12" idx="3"/>
            </p:cNvCxnSpPr>
            <p:nvPr/>
          </p:nvCxnSpPr>
          <p:spPr bwMode="auto">
            <a:xfrm flipH="1" flipV="1">
              <a:off x="6012199" y="2780910"/>
              <a:ext cx="432061" cy="1"/>
            </a:xfrm>
            <a:prstGeom prst="straightConnector1">
              <a:avLst/>
            </a:prstGeom>
            <a:noFill/>
            <a:ln w="12700">
              <a:solidFill>
                <a:schemeClr val="tx1"/>
              </a:solidFill>
              <a:round/>
              <a:headEnd/>
              <a:tailEnd/>
            </a:ln>
            <a:effectLst/>
          </p:spPr>
        </p:cxnSp>
        <p:cxnSp>
          <p:nvCxnSpPr>
            <p:cNvPr id="41" name="AutoShape 48"/>
            <p:cNvCxnSpPr>
              <a:cxnSpLocks noChangeShapeType="1"/>
              <a:stCxn id="36" idx="1"/>
              <a:endCxn id="7" idx="3"/>
            </p:cNvCxnSpPr>
            <p:nvPr/>
          </p:nvCxnSpPr>
          <p:spPr bwMode="auto">
            <a:xfrm flipH="1">
              <a:off x="6790335" y="2778178"/>
              <a:ext cx="374025" cy="2733"/>
            </a:xfrm>
            <a:prstGeom prst="straightConnector1">
              <a:avLst/>
            </a:prstGeom>
            <a:noFill/>
            <a:ln w="12700">
              <a:solidFill>
                <a:schemeClr val="tx1"/>
              </a:solidFill>
              <a:round/>
              <a:headEnd/>
              <a:tailEnd/>
            </a:ln>
            <a:effectLst/>
          </p:spPr>
        </p:cxnSp>
        <p:cxnSp>
          <p:nvCxnSpPr>
            <p:cNvPr id="42" name="AutoShape 48"/>
            <p:cNvCxnSpPr>
              <a:cxnSpLocks noChangeShapeType="1"/>
              <a:stCxn id="38" idx="1"/>
              <a:endCxn id="36" idx="3"/>
            </p:cNvCxnSpPr>
            <p:nvPr/>
          </p:nvCxnSpPr>
          <p:spPr bwMode="auto">
            <a:xfrm flipH="1" flipV="1">
              <a:off x="7510435" y="2778178"/>
              <a:ext cx="302015" cy="2732"/>
            </a:xfrm>
            <a:prstGeom prst="straightConnector1">
              <a:avLst/>
            </a:prstGeom>
            <a:noFill/>
            <a:ln w="12700">
              <a:solidFill>
                <a:schemeClr val="tx1"/>
              </a:solidFill>
              <a:round/>
              <a:headEnd/>
              <a:tailEnd/>
            </a:ln>
            <a:effectLst/>
          </p:spPr>
        </p:cxnSp>
        <p:cxnSp>
          <p:nvCxnSpPr>
            <p:cNvPr id="43" name="AutoShape 48"/>
            <p:cNvCxnSpPr>
              <a:cxnSpLocks noChangeShapeType="1"/>
            </p:cNvCxnSpPr>
            <p:nvPr/>
          </p:nvCxnSpPr>
          <p:spPr bwMode="auto">
            <a:xfrm flipH="1" flipV="1">
              <a:off x="8028480" y="2780910"/>
              <a:ext cx="409654" cy="2732"/>
            </a:xfrm>
            <a:prstGeom prst="straightConnector1">
              <a:avLst/>
            </a:prstGeom>
            <a:noFill/>
            <a:ln w="12700">
              <a:solidFill>
                <a:schemeClr val="tx1"/>
              </a:solidFill>
              <a:round/>
              <a:headEnd/>
              <a:tailEnd/>
            </a:ln>
            <a:effectLst/>
          </p:spPr>
        </p:cxnSp>
        <p:pic>
          <p:nvPicPr>
            <p:cNvPr id="44" name="Picture 22" descr="NOTEBOOK"/>
            <p:cNvPicPr>
              <a:picLocks noChangeAspect="1" noChangeArrowheads="1"/>
            </p:cNvPicPr>
            <p:nvPr/>
          </p:nvPicPr>
          <p:blipFill>
            <a:blip r:embed="rId8" cstate="print"/>
            <a:srcRect/>
            <a:stretch>
              <a:fillRect/>
            </a:stretch>
          </p:blipFill>
          <p:spPr bwMode="auto">
            <a:xfrm>
              <a:off x="8336939" y="2492870"/>
              <a:ext cx="519021" cy="504070"/>
            </a:xfrm>
            <a:prstGeom prst="rect">
              <a:avLst/>
            </a:prstGeom>
            <a:noFill/>
            <a:ln w="9525">
              <a:noFill/>
              <a:miter lim="800000"/>
              <a:headEnd/>
              <a:tailEnd/>
            </a:ln>
          </p:spPr>
        </p:pic>
        <p:sp>
          <p:nvSpPr>
            <p:cNvPr id="45" name="Text Box 109"/>
            <p:cNvSpPr txBox="1">
              <a:spLocks noChangeArrowheads="1"/>
            </p:cNvSpPr>
            <p:nvPr/>
          </p:nvSpPr>
          <p:spPr bwMode="auto">
            <a:xfrm>
              <a:off x="899490" y="2308205"/>
              <a:ext cx="1224170" cy="216109"/>
            </a:xfrm>
            <a:prstGeom prst="rect">
              <a:avLst/>
            </a:prstGeom>
            <a:noFill/>
            <a:ln w="9525">
              <a:noFill/>
              <a:miter lim="800000"/>
              <a:headEnd/>
              <a:tailEnd/>
            </a:ln>
            <a:effectLst/>
          </p:spPr>
          <p:txBody>
            <a:bodyPr wrap="square">
              <a:spAutoFit/>
            </a:bodyPr>
            <a:lstStyle/>
            <a:p>
              <a:pPr>
                <a:lnSpc>
                  <a:spcPct val="60000"/>
                </a:lnSpc>
                <a:spcBef>
                  <a:spcPct val="50000"/>
                </a:spcBef>
              </a:pPr>
              <a:r>
                <a:rPr lang="en-US" altLang="ko-KR" sz="800" b="1" dirty="0" smtClean="0"/>
                <a:t>Server Farm</a:t>
              </a:r>
              <a:endParaRPr lang="en-US" altLang="ko-KR" sz="800" b="1" dirty="0"/>
            </a:p>
          </p:txBody>
        </p:sp>
        <p:cxnSp>
          <p:nvCxnSpPr>
            <p:cNvPr id="46" name="AutoShape 48"/>
            <p:cNvCxnSpPr>
              <a:cxnSpLocks noChangeShapeType="1"/>
              <a:stCxn id="9" idx="1"/>
              <a:endCxn id="10" idx="3"/>
            </p:cNvCxnSpPr>
            <p:nvPr/>
          </p:nvCxnSpPr>
          <p:spPr bwMode="auto">
            <a:xfrm flipH="1" flipV="1">
              <a:off x="4139680" y="2770240"/>
              <a:ext cx="648350" cy="656028"/>
            </a:xfrm>
            <a:prstGeom prst="straightConnector1">
              <a:avLst/>
            </a:prstGeom>
            <a:noFill/>
            <a:ln w="12700">
              <a:solidFill>
                <a:schemeClr val="tx1"/>
              </a:solidFill>
              <a:round/>
              <a:headEnd/>
              <a:tailEnd/>
            </a:ln>
            <a:effectLst/>
          </p:spPr>
        </p:cxnSp>
        <p:cxnSp>
          <p:nvCxnSpPr>
            <p:cNvPr id="47" name="AutoShape 48"/>
            <p:cNvCxnSpPr>
              <a:cxnSpLocks noChangeShapeType="1"/>
              <a:endCxn id="11" idx="3"/>
            </p:cNvCxnSpPr>
            <p:nvPr/>
          </p:nvCxnSpPr>
          <p:spPr bwMode="auto">
            <a:xfrm flipH="1" flipV="1">
              <a:off x="4141267" y="3418330"/>
              <a:ext cx="647283" cy="245308"/>
            </a:xfrm>
            <a:prstGeom prst="straightConnector1">
              <a:avLst/>
            </a:prstGeom>
            <a:noFill/>
            <a:ln w="12700">
              <a:solidFill>
                <a:schemeClr val="tx1"/>
              </a:solidFill>
              <a:round/>
              <a:headEnd/>
              <a:tailEnd/>
            </a:ln>
            <a:effectLst/>
          </p:spPr>
        </p:cxnSp>
        <p:cxnSp>
          <p:nvCxnSpPr>
            <p:cNvPr id="48" name="AutoShape 48"/>
            <p:cNvCxnSpPr>
              <a:cxnSpLocks noChangeShapeType="1"/>
              <a:endCxn id="8" idx="3"/>
            </p:cNvCxnSpPr>
            <p:nvPr/>
          </p:nvCxnSpPr>
          <p:spPr bwMode="auto">
            <a:xfrm flipH="1" flipV="1">
              <a:off x="5134105" y="2778178"/>
              <a:ext cx="518045" cy="218762"/>
            </a:xfrm>
            <a:prstGeom prst="straightConnector1">
              <a:avLst/>
            </a:prstGeom>
            <a:noFill/>
            <a:ln w="12700">
              <a:solidFill>
                <a:schemeClr val="tx1"/>
              </a:solidFill>
              <a:round/>
              <a:headEnd/>
              <a:tailEnd/>
            </a:ln>
            <a:effectLst/>
          </p:spPr>
        </p:cxnSp>
        <p:cxnSp>
          <p:nvCxnSpPr>
            <p:cNvPr id="49" name="AutoShape 48"/>
            <p:cNvCxnSpPr>
              <a:cxnSpLocks noChangeShapeType="1"/>
              <a:endCxn id="9" idx="3"/>
            </p:cNvCxnSpPr>
            <p:nvPr/>
          </p:nvCxnSpPr>
          <p:spPr bwMode="auto">
            <a:xfrm flipH="1" flipV="1">
              <a:off x="5134105" y="3426268"/>
              <a:ext cx="518045" cy="218762"/>
            </a:xfrm>
            <a:prstGeom prst="straightConnector1">
              <a:avLst/>
            </a:prstGeom>
            <a:noFill/>
            <a:ln w="12700">
              <a:solidFill>
                <a:schemeClr val="tx1"/>
              </a:solidFill>
              <a:round/>
              <a:headEnd/>
              <a:tailEnd/>
            </a:ln>
            <a:effectLst/>
          </p:spPr>
        </p:cxnSp>
        <p:cxnSp>
          <p:nvCxnSpPr>
            <p:cNvPr id="50" name="AutoShape 48"/>
            <p:cNvCxnSpPr>
              <a:cxnSpLocks noChangeShapeType="1"/>
              <a:endCxn id="12" idx="3"/>
            </p:cNvCxnSpPr>
            <p:nvPr/>
          </p:nvCxnSpPr>
          <p:spPr bwMode="auto">
            <a:xfrm flipH="1" flipV="1">
              <a:off x="6012199" y="2780910"/>
              <a:ext cx="518047" cy="218762"/>
            </a:xfrm>
            <a:prstGeom prst="straightConnector1">
              <a:avLst/>
            </a:prstGeom>
            <a:noFill/>
            <a:ln w="12700">
              <a:solidFill>
                <a:schemeClr val="tx1"/>
              </a:solidFill>
              <a:round/>
              <a:headEnd/>
              <a:tailEnd/>
            </a:ln>
            <a:effectLst/>
          </p:spPr>
        </p:cxnSp>
        <p:pic>
          <p:nvPicPr>
            <p:cNvPr id="51" name="Picture 21"/>
            <p:cNvPicPr>
              <a:picLocks noChangeArrowheads="1"/>
            </p:cNvPicPr>
            <p:nvPr/>
          </p:nvPicPr>
          <p:blipFill>
            <a:blip r:embed="rId3" cstate="print"/>
            <a:srcRect/>
            <a:stretch>
              <a:fillRect/>
            </a:stretch>
          </p:blipFill>
          <p:spPr bwMode="auto">
            <a:xfrm>
              <a:off x="6444260" y="3284981"/>
              <a:ext cx="346075" cy="288040"/>
            </a:xfrm>
            <a:prstGeom prst="rect">
              <a:avLst/>
            </a:prstGeom>
            <a:noFill/>
            <a:ln w="9525">
              <a:noFill/>
              <a:miter lim="800000"/>
              <a:headEnd/>
              <a:tailEnd/>
            </a:ln>
            <a:effectLst/>
          </p:spPr>
        </p:pic>
        <p:pic>
          <p:nvPicPr>
            <p:cNvPr id="52" name="Picture 65"/>
            <p:cNvPicPr>
              <a:picLocks noChangeArrowheads="1"/>
            </p:cNvPicPr>
            <p:nvPr/>
          </p:nvPicPr>
          <p:blipFill>
            <a:blip r:embed="rId4" cstate="print"/>
            <a:srcRect/>
            <a:stretch>
              <a:fillRect/>
            </a:stretch>
          </p:blipFill>
          <p:spPr bwMode="auto">
            <a:xfrm>
              <a:off x="7164360" y="3284980"/>
              <a:ext cx="346075" cy="282575"/>
            </a:xfrm>
            <a:prstGeom prst="rect">
              <a:avLst/>
            </a:prstGeom>
            <a:noFill/>
            <a:ln w="12700">
              <a:noFill/>
              <a:miter lim="800000"/>
              <a:headEnd/>
              <a:tailEnd/>
            </a:ln>
            <a:effectLst/>
          </p:spPr>
        </p:pic>
        <p:pic>
          <p:nvPicPr>
            <p:cNvPr id="53" name="Picture 12"/>
            <p:cNvPicPr>
              <a:picLocks noChangeArrowheads="1"/>
            </p:cNvPicPr>
            <p:nvPr/>
          </p:nvPicPr>
          <p:blipFill>
            <a:blip r:embed="rId7" cstate="print"/>
            <a:srcRect/>
            <a:stretch>
              <a:fillRect/>
            </a:stretch>
          </p:blipFill>
          <p:spPr bwMode="auto">
            <a:xfrm>
              <a:off x="7812450" y="3284980"/>
              <a:ext cx="252412" cy="288040"/>
            </a:xfrm>
            <a:prstGeom prst="rect">
              <a:avLst/>
            </a:prstGeom>
            <a:noFill/>
            <a:ln w="12700">
              <a:noFill/>
              <a:miter lim="800000"/>
              <a:headEnd/>
              <a:tailEnd/>
            </a:ln>
            <a:effectLst/>
          </p:spPr>
        </p:pic>
        <p:cxnSp>
          <p:nvCxnSpPr>
            <p:cNvPr id="54" name="AutoShape 48"/>
            <p:cNvCxnSpPr>
              <a:cxnSpLocks noChangeShapeType="1"/>
              <a:stCxn id="51" idx="1"/>
              <a:endCxn id="19" idx="3"/>
            </p:cNvCxnSpPr>
            <p:nvPr/>
          </p:nvCxnSpPr>
          <p:spPr bwMode="auto">
            <a:xfrm flipH="1" flipV="1">
              <a:off x="6012199" y="3429000"/>
              <a:ext cx="432061" cy="1"/>
            </a:xfrm>
            <a:prstGeom prst="straightConnector1">
              <a:avLst/>
            </a:prstGeom>
            <a:noFill/>
            <a:ln w="12700">
              <a:solidFill>
                <a:schemeClr val="tx1"/>
              </a:solidFill>
              <a:round/>
              <a:headEnd/>
              <a:tailEnd/>
            </a:ln>
            <a:effectLst/>
          </p:spPr>
        </p:cxnSp>
        <p:cxnSp>
          <p:nvCxnSpPr>
            <p:cNvPr id="55" name="AutoShape 48"/>
            <p:cNvCxnSpPr>
              <a:cxnSpLocks noChangeShapeType="1"/>
              <a:stCxn id="52" idx="1"/>
              <a:endCxn id="51" idx="3"/>
            </p:cNvCxnSpPr>
            <p:nvPr/>
          </p:nvCxnSpPr>
          <p:spPr bwMode="auto">
            <a:xfrm flipH="1">
              <a:off x="6790335" y="3426268"/>
              <a:ext cx="374025" cy="2733"/>
            </a:xfrm>
            <a:prstGeom prst="straightConnector1">
              <a:avLst/>
            </a:prstGeom>
            <a:noFill/>
            <a:ln w="12700">
              <a:solidFill>
                <a:schemeClr val="tx1"/>
              </a:solidFill>
              <a:round/>
              <a:headEnd/>
              <a:tailEnd/>
            </a:ln>
            <a:effectLst/>
          </p:spPr>
        </p:cxnSp>
        <p:cxnSp>
          <p:nvCxnSpPr>
            <p:cNvPr id="56" name="AutoShape 48"/>
            <p:cNvCxnSpPr>
              <a:cxnSpLocks noChangeShapeType="1"/>
              <a:stCxn id="53" idx="1"/>
              <a:endCxn id="52" idx="3"/>
            </p:cNvCxnSpPr>
            <p:nvPr/>
          </p:nvCxnSpPr>
          <p:spPr bwMode="auto">
            <a:xfrm flipH="1" flipV="1">
              <a:off x="7510435" y="3426268"/>
              <a:ext cx="302015" cy="2732"/>
            </a:xfrm>
            <a:prstGeom prst="straightConnector1">
              <a:avLst/>
            </a:prstGeom>
            <a:noFill/>
            <a:ln w="12700">
              <a:solidFill>
                <a:schemeClr val="tx1"/>
              </a:solidFill>
              <a:round/>
              <a:headEnd/>
              <a:tailEnd/>
            </a:ln>
            <a:effectLst/>
          </p:spPr>
        </p:cxnSp>
        <p:cxnSp>
          <p:nvCxnSpPr>
            <p:cNvPr id="57" name="AutoShape 48"/>
            <p:cNvCxnSpPr>
              <a:cxnSpLocks noChangeShapeType="1"/>
            </p:cNvCxnSpPr>
            <p:nvPr/>
          </p:nvCxnSpPr>
          <p:spPr bwMode="auto">
            <a:xfrm flipH="1" flipV="1">
              <a:off x="8028480" y="3429000"/>
              <a:ext cx="409654" cy="2732"/>
            </a:xfrm>
            <a:prstGeom prst="straightConnector1">
              <a:avLst/>
            </a:prstGeom>
            <a:noFill/>
            <a:ln w="12700">
              <a:solidFill>
                <a:schemeClr val="tx1"/>
              </a:solidFill>
              <a:round/>
              <a:headEnd/>
              <a:tailEnd/>
            </a:ln>
            <a:effectLst/>
          </p:spPr>
        </p:cxnSp>
        <p:pic>
          <p:nvPicPr>
            <p:cNvPr id="58" name="Picture 22" descr="NOTEBOOK"/>
            <p:cNvPicPr>
              <a:picLocks noChangeAspect="1" noChangeArrowheads="1"/>
            </p:cNvPicPr>
            <p:nvPr/>
          </p:nvPicPr>
          <p:blipFill>
            <a:blip r:embed="rId8" cstate="print"/>
            <a:srcRect/>
            <a:stretch>
              <a:fillRect/>
            </a:stretch>
          </p:blipFill>
          <p:spPr bwMode="auto">
            <a:xfrm>
              <a:off x="8388530" y="3212970"/>
              <a:ext cx="519021" cy="432060"/>
            </a:xfrm>
            <a:prstGeom prst="rect">
              <a:avLst/>
            </a:prstGeom>
            <a:noFill/>
            <a:ln w="9525">
              <a:noFill/>
              <a:miter lim="800000"/>
              <a:headEnd/>
              <a:tailEnd/>
            </a:ln>
          </p:spPr>
        </p:pic>
        <p:cxnSp>
          <p:nvCxnSpPr>
            <p:cNvPr id="59" name="AutoShape 48"/>
            <p:cNvCxnSpPr>
              <a:cxnSpLocks noChangeShapeType="1"/>
              <a:endCxn id="19" idx="3"/>
            </p:cNvCxnSpPr>
            <p:nvPr/>
          </p:nvCxnSpPr>
          <p:spPr bwMode="auto">
            <a:xfrm flipH="1" flipV="1">
              <a:off x="6012199" y="3429000"/>
              <a:ext cx="518048" cy="218762"/>
            </a:xfrm>
            <a:prstGeom prst="straightConnector1">
              <a:avLst/>
            </a:prstGeom>
            <a:noFill/>
            <a:ln w="12700">
              <a:solidFill>
                <a:schemeClr val="tx1"/>
              </a:solidFill>
              <a:round/>
              <a:headEnd/>
              <a:tailEnd/>
            </a:ln>
            <a:effectLst/>
          </p:spPr>
        </p:cxnSp>
        <p:cxnSp>
          <p:nvCxnSpPr>
            <p:cNvPr id="60" name="AutoShape 48"/>
            <p:cNvCxnSpPr>
              <a:cxnSpLocks noChangeShapeType="1"/>
              <a:endCxn id="7" idx="3"/>
            </p:cNvCxnSpPr>
            <p:nvPr/>
          </p:nvCxnSpPr>
          <p:spPr bwMode="auto">
            <a:xfrm flipH="1" flipV="1">
              <a:off x="6790335" y="2780911"/>
              <a:ext cx="532023" cy="290771"/>
            </a:xfrm>
            <a:prstGeom prst="straightConnector1">
              <a:avLst/>
            </a:prstGeom>
            <a:noFill/>
            <a:ln w="12700">
              <a:solidFill>
                <a:schemeClr val="tx1"/>
              </a:solidFill>
              <a:round/>
              <a:headEnd/>
              <a:tailEnd/>
            </a:ln>
            <a:effectLst/>
          </p:spPr>
        </p:cxnSp>
        <p:cxnSp>
          <p:nvCxnSpPr>
            <p:cNvPr id="61" name="AutoShape 48"/>
            <p:cNvCxnSpPr>
              <a:cxnSpLocks noChangeShapeType="1"/>
              <a:endCxn id="51" idx="3"/>
            </p:cNvCxnSpPr>
            <p:nvPr/>
          </p:nvCxnSpPr>
          <p:spPr bwMode="auto">
            <a:xfrm flipH="1" flipV="1">
              <a:off x="6790335" y="3429001"/>
              <a:ext cx="518045" cy="288039"/>
            </a:xfrm>
            <a:prstGeom prst="straightConnector1">
              <a:avLst/>
            </a:prstGeom>
            <a:noFill/>
            <a:ln w="12700">
              <a:solidFill>
                <a:schemeClr val="tx1"/>
              </a:solidFill>
              <a:round/>
              <a:headEnd/>
              <a:tailEnd/>
            </a:ln>
            <a:effectLst/>
          </p:spPr>
        </p:cxnSp>
        <p:cxnSp>
          <p:nvCxnSpPr>
            <p:cNvPr id="62" name="AutoShape 48"/>
            <p:cNvCxnSpPr>
              <a:cxnSpLocks noChangeShapeType="1"/>
              <a:endCxn id="38" idx="3"/>
            </p:cNvCxnSpPr>
            <p:nvPr/>
          </p:nvCxnSpPr>
          <p:spPr bwMode="auto">
            <a:xfrm flipH="1" flipV="1">
              <a:off x="8064862" y="2780910"/>
              <a:ext cx="251658" cy="144020"/>
            </a:xfrm>
            <a:prstGeom prst="straightConnector1">
              <a:avLst/>
            </a:prstGeom>
            <a:noFill/>
            <a:ln w="12700">
              <a:solidFill>
                <a:schemeClr val="tx1"/>
              </a:solidFill>
              <a:round/>
              <a:headEnd/>
              <a:tailEnd/>
            </a:ln>
            <a:effectLst/>
          </p:spPr>
        </p:cxnSp>
        <p:cxnSp>
          <p:nvCxnSpPr>
            <p:cNvPr id="63" name="AutoShape 48"/>
            <p:cNvCxnSpPr>
              <a:cxnSpLocks noChangeShapeType="1"/>
              <a:endCxn id="53" idx="3"/>
            </p:cNvCxnSpPr>
            <p:nvPr/>
          </p:nvCxnSpPr>
          <p:spPr bwMode="auto">
            <a:xfrm flipH="1" flipV="1">
              <a:off x="8064862" y="3429000"/>
              <a:ext cx="251658" cy="144020"/>
            </a:xfrm>
            <a:prstGeom prst="straightConnector1">
              <a:avLst/>
            </a:prstGeom>
            <a:noFill/>
            <a:ln w="12700">
              <a:solidFill>
                <a:schemeClr val="tx1"/>
              </a:solidFill>
              <a:round/>
              <a:headEnd/>
              <a:tailEnd/>
            </a:ln>
            <a:effectLst/>
          </p:spPr>
        </p:cxnSp>
        <p:cxnSp>
          <p:nvCxnSpPr>
            <p:cNvPr id="64" name="AutoShape 48"/>
            <p:cNvCxnSpPr>
              <a:cxnSpLocks noChangeShapeType="1"/>
              <a:endCxn id="36" idx="3"/>
            </p:cNvCxnSpPr>
            <p:nvPr/>
          </p:nvCxnSpPr>
          <p:spPr bwMode="auto">
            <a:xfrm flipH="1" flipV="1">
              <a:off x="7510435" y="2778178"/>
              <a:ext cx="374025" cy="218762"/>
            </a:xfrm>
            <a:prstGeom prst="straightConnector1">
              <a:avLst/>
            </a:prstGeom>
            <a:noFill/>
            <a:ln w="12700">
              <a:solidFill>
                <a:schemeClr val="tx1"/>
              </a:solidFill>
              <a:round/>
              <a:headEnd/>
              <a:tailEnd/>
            </a:ln>
            <a:effectLst/>
          </p:spPr>
        </p:cxnSp>
        <p:cxnSp>
          <p:nvCxnSpPr>
            <p:cNvPr id="65" name="AutoShape 48"/>
            <p:cNvCxnSpPr>
              <a:cxnSpLocks noChangeShapeType="1"/>
              <a:endCxn id="52" idx="3"/>
            </p:cNvCxnSpPr>
            <p:nvPr/>
          </p:nvCxnSpPr>
          <p:spPr bwMode="auto">
            <a:xfrm flipH="1" flipV="1">
              <a:off x="7510435" y="3426268"/>
              <a:ext cx="374025" cy="218762"/>
            </a:xfrm>
            <a:prstGeom prst="straightConnector1">
              <a:avLst/>
            </a:prstGeom>
            <a:noFill/>
            <a:ln w="12700">
              <a:solidFill>
                <a:schemeClr val="tx1"/>
              </a:solidFill>
              <a:round/>
              <a:headEnd/>
              <a:tailEnd/>
            </a:ln>
            <a:effectLst/>
          </p:spPr>
        </p:cxnSp>
        <p:cxnSp>
          <p:nvCxnSpPr>
            <p:cNvPr id="66" name="AutoShape 48"/>
            <p:cNvCxnSpPr>
              <a:cxnSpLocks noChangeShapeType="1"/>
              <a:stCxn id="8" idx="1"/>
              <a:endCxn id="11" idx="3"/>
            </p:cNvCxnSpPr>
            <p:nvPr/>
          </p:nvCxnSpPr>
          <p:spPr bwMode="auto">
            <a:xfrm flipH="1">
              <a:off x="4141267" y="2778178"/>
              <a:ext cx="646763" cy="640152"/>
            </a:xfrm>
            <a:prstGeom prst="straightConnector1">
              <a:avLst/>
            </a:prstGeom>
            <a:noFill/>
            <a:ln w="12700">
              <a:solidFill>
                <a:schemeClr val="tx1"/>
              </a:solidFill>
              <a:round/>
              <a:headEnd/>
              <a:tailEnd/>
            </a:ln>
            <a:effectLst/>
          </p:spPr>
        </p:cxnSp>
        <p:sp>
          <p:nvSpPr>
            <p:cNvPr id="67" name="Text Box 127"/>
            <p:cNvSpPr txBox="1">
              <a:spLocks noChangeArrowheads="1"/>
            </p:cNvSpPr>
            <p:nvPr/>
          </p:nvSpPr>
          <p:spPr bwMode="auto">
            <a:xfrm>
              <a:off x="683461" y="2708900"/>
              <a:ext cx="504071" cy="280143"/>
            </a:xfrm>
            <a:prstGeom prst="rect">
              <a:avLst/>
            </a:prstGeom>
            <a:noFill/>
            <a:ln w="9525">
              <a:noFill/>
              <a:miter lim="800000"/>
              <a:headEnd/>
              <a:tailEnd/>
            </a:ln>
            <a:effectLst/>
          </p:spPr>
          <p:txBody>
            <a:bodyPr wrap="square">
              <a:spAutoFit/>
            </a:bodyPr>
            <a:lstStyle/>
            <a:p>
              <a:pPr>
                <a:spcBef>
                  <a:spcPct val="50000"/>
                </a:spcBef>
              </a:pPr>
              <a:r>
                <a:rPr lang="en-US" altLang="ko-KR" sz="800" b="1" dirty="0" smtClean="0"/>
                <a:t>AAA</a:t>
              </a:r>
              <a:endParaRPr lang="en-US" altLang="ko-KR" sz="800" b="1" dirty="0"/>
            </a:p>
          </p:txBody>
        </p:sp>
        <p:sp>
          <p:nvSpPr>
            <p:cNvPr id="68" name="Text Box 127"/>
            <p:cNvSpPr txBox="1">
              <a:spLocks noChangeArrowheads="1"/>
            </p:cNvSpPr>
            <p:nvPr/>
          </p:nvSpPr>
          <p:spPr bwMode="auto">
            <a:xfrm>
              <a:off x="1115519" y="2708900"/>
              <a:ext cx="504071" cy="280143"/>
            </a:xfrm>
            <a:prstGeom prst="rect">
              <a:avLst/>
            </a:prstGeom>
            <a:noFill/>
            <a:ln w="9525">
              <a:noFill/>
              <a:miter lim="800000"/>
              <a:headEnd/>
              <a:tailEnd/>
            </a:ln>
            <a:effectLst/>
          </p:spPr>
          <p:txBody>
            <a:bodyPr wrap="square">
              <a:spAutoFit/>
            </a:bodyPr>
            <a:lstStyle/>
            <a:p>
              <a:pPr>
                <a:spcBef>
                  <a:spcPct val="50000"/>
                </a:spcBef>
              </a:pPr>
              <a:r>
                <a:rPr lang="en-US" altLang="ko-KR" sz="800" b="1" dirty="0" smtClean="0"/>
                <a:t>Mail</a:t>
              </a:r>
              <a:endParaRPr lang="en-US" altLang="ko-KR" sz="800" b="1" dirty="0"/>
            </a:p>
          </p:txBody>
        </p:sp>
        <p:sp>
          <p:nvSpPr>
            <p:cNvPr id="69" name="Text Box 127"/>
            <p:cNvSpPr txBox="1">
              <a:spLocks noChangeArrowheads="1"/>
            </p:cNvSpPr>
            <p:nvPr/>
          </p:nvSpPr>
          <p:spPr bwMode="auto">
            <a:xfrm>
              <a:off x="1475570" y="2708900"/>
              <a:ext cx="504071" cy="280143"/>
            </a:xfrm>
            <a:prstGeom prst="rect">
              <a:avLst/>
            </a:prstGeom>
            <a:noFill/>
            <a:ln w="9525">
              <a:noFill/>
              <a:miter lim="800000"/>
              <a:headEnd/>
              <a:tailEnd/>
            </a:ln>
            <a:effectLst/>
          </p:spPr>
          <p:txBody>
            <a:bodyPr wrap="square">
              <a:spAutoFit/>
            </a:bodyPr>
            <a:lstStyle/>
            <a:p>
              <a:pPr>
                <a:spcBef>
                  <a:spcPct val="50000"/>
                </a:spcBef>
              </a:pPr>
              <a:r>
                <a:rPr lang="en-US" altLang="ko-KR" sz="800" b="1" dirty="0" smtClean="0"/>
                <a:t>DNS</a:t>
              </a:r>
              <a:endParaRPr lang="en-US" altLang="ko-KR" sz="800" b="1" dirty="0"/>
            </a:p>
          </p:txBody>
        </p:sp>
      </p:grpSp>
      <p:grpSp>
        <p:nvGrpSpPr>
          <p:cNvPr id="70" name="그룹 69"/>
          <p:cNvGrpSpPr/>
          <p:nvPr/>
        </p:nvGrpSpPr>
        <p:grpSpPr>
          <a:xfrm>
            <a:off x="2123728" y="5802494"/>
            <a:ext cx="5233928" cy="757823"/>
            <a:chOff x="1691600" y="3975742"/>
            <a:chExt cx="5976830" cy="936130"/>
          </a:xfrm>
        </p:grpSpPr>
        <p:sp>
          <p:nvSpPr>
            <p:cNvPr id="71" name="직사각형 70"/>
            <p:cNvSpPr/>
            <p:nvPr/>
          </p:nvSpPr>
          <p:spPr>
            <a:xfrm>
              <a:off x="5868180" y="4623832"/>
              <a:ext cx="576080" cy="288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b="1" dirty="0" smtClean="0">
                  <a:solidFill>
                    <a:srgbClr val="FF0000"/>
                  </a:solidFill>
                </a:rPr>
                <a:t>DDNS</a:t>
              </a:r>
              <a:endParaRPr lang="ko-KR" altLang="en-US" sz="900" b="1" dirty="0">
                <a:solidFill>
                  <a:srgbClr val="FF0000"/>
                </a:solidFill>
              </a:endParaRPr>
            </a:p>
          </p:txBody>
        </p:sp>
        <p:sp>
          <p:nvSpPr>
            <p:cNvPr id="72" name="직사각형 71"/>
            <p:cNvSpPr/>
            <p:nvPr/>
          </p:nvSpPr>
          <p:spPr>
            <a:xfrm>
              <a:off x="1691600" y="4047752"/>
              <a:ext cx="576080" cy="288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b="1" dirty="0" smtClean="0">
                  <a:solidFill>
                    <a:srgbClr val="FF0000"/>
                  </a:solidFill>
                </a:rPr>
                <a:t>F/W</a:t>
              </a:r>
              <a:endParaRPr lang="ko-KR" altLang="en-US" sz="900" b="1" dirty="0">
                <a:solidFill>
                  <a:srgbClr val="FF0000"/>
                </a:solidFill>
              </a:endParaRPr>
            </a:p>
          </p:txBody>
        </p:sp>
        <p:sp>
          <p:nvSpPr>
            <p:cNvPr id="73" name="원통 72"/>
            <p:cNvSpPr/>
            <p:nvPr/>
          </p:nvSpPr>
          <p:spPr>
            <a:xfrm>
              <a:off x="3347830" y="3975742"/>
              <a:ext cx="576080" cy="360050"/>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b="1" dirty="0" smtClean="0">
                  <a:solidFill>
                    <a:srgbClr val="FF0000"/>
                  </a:solidFill>
                </a:rPr>
                <a:t>MPLS</a:t>
              </a:r>
              <a:endParaRPr lang="ko-KR" altLang="en-US" sz="800" b="1" dirty="0">
                <a:solidFill>
                  <a:srgbClr val="FF0000"/>
                </a:solidFill>
              </a:endParaRPr>
            </a:p>
          </p:txBody>
        </p:sp>
        <p:sp>
          <p:nvSpPr>
            <p:cNvPr id="74" name="원통 73"/>
            <p:cNvSpPr/>
            <p:nvPr/>
          </p:nvSpPr>
          <p:spPr>
            <a:xfrm>
              <a:off x="4355970" y="3975742"/>
              <a:ext cx="576080" cy="360050"/>
            </a:xfrm>
            <a:prstGeom prst="can">
              <a:avLst>
                <a:gd name="adj" fmla="val 161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b="1" dirty="0" smtClean="0">
                  <a:solidFill>
                    <a:srgbClr val="FF0000"/>
                  </a:solidFill>
                </a:rPr>
                <a:t>Multi- cast</a:t>
              </a:r>
              <a:endParaRPr lang="ko-KR" altLang="en-US" sz="800" b="1" dirty="0">
                <a:solidFill>
                  <a:srgbClr val="FF0000"/>
                </a:solidFill>
              </a:endParaRPr>
            </a:p>
          </p:txBody>
        </p:sp>
        <p:sp>
          <p:nvSpPr>
            <p:cNvPr id="75" name="원통 74"/>
            <p:cNvSpPr/>
            <p:nvPr/>
          </p:nvSpPr>
          <p:spPr>
            <a:xfrm>
              <a:off x="3347830" y="4551822"/>
              <a:ext cx="576080" cy="360050"/>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b="1" dirty="0" smtClean="0">
                  <a:solidFill>
                    <a:srgbClr val="FF0000"/>
                  </a:solidFill>
                </a:rPr>
                <a:t>VPN</a:t>
              </a:r>
              <a:endParaRPr lang="ko-KR" altLang="en-US" sz="800" b="1" dirty="0">
                <a:solidFill>
                  <a:srgbClr val="FF0000"/>
                </a:solidFill>
              </a:endParaRPr>
            </a:p>
          </p:txBody>
        </p:sp>
        <p:sp>
          <p:nvSpPr>
            <p:cNvPr id="76" name="정육면체 75"/>
            <p:cNvSpPr/>
            <p:nvPr/>
          </p:nvSpPr>
          <p:spPr>
            <a:xfrm>
              <a:off x="7092350" y="4047752"/>
              <a:ext cx="504070" cy="288040"/>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rgbClr val="FF0000"/>
                  </a:solidFill>
                </a:rPr>
                <a:t>IGP</a:t>
              </a:r>
              <a:endParaRPr lang="ko-KR" altLang="en-US" sz="700" b="1" dirty="0">
                <a:solidFill>
                  <a:srgbClr val="FF0000"/>
                </a:solidFill>
              </a:endParaRPr>
            </a:p>
          </p:txBody>
        </p:sp>
        <p:sp>
          <p:nvSpPr>
            <p:cNvPr id="77" name="원통 76"/>
            <p:cNvSpPr/>
            <p:nvPr/>
          </p:nvSpPr>
          <p:spPr>
            <a:xfrm>
              <a:off x="2411700" y="3975742"/>
              <a:ext cx="576080" cy="360050"/>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b="1" dirty="0" smtClean="0">
                  <a:solidFill>
                    <a:srgbClr val="FF0000"/>
                  </a:solidFill>
                </a:rPr>
                <a:t>IPv6</a:t>
              </a:r>
              <a:endParaRPr lang="ko-KR" altLang="en-US" sz="800" b="1" dirty="0">
                <a:solidFill>
                  <a:srgbClr val="FF0000"/>
                </a:solidFill>
              </a:endParaRPr>
            </a:p>
          </p:txBody>
        </p:sp>
        <p:sp>
          <p:nvSpPr>
            <p:cNvPr id="78" name="직사각형 77"/>
            <p:cNvSpPr/>
            <p:nvPr/>
          </p:nvSpPr>
          <p:spPr>
            <a:xfrm>
              <a:off x="5148080" y="4047752"/>
              <a:ext cx="576080" cy="288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b="1" dirty="0" smtClean="0">
                  <a:solidFill>
                    <a:srgbClr val="FF0000"/>
                  </a:solidFill>
                </a:rPr>
                <a:t>NAT</a:t>
              </a:r>
              <a:endParaRPr lang="ko-KR" altLang="en-US" sz="900" b="1" dirty="0">
                <a:solidFill>
                  <a:srgbClr val="FF0000"/>
                </a:solidFill>
              </a:endParaRPr>
            </a:p>
          </p:txBody>
        </p:sp>
        <p:sp>
          <p:nvSpPr>
            <p:cNvPr id="79" name="직사각형 78"/>
            <p:cNvSpPr/>
            <p:nvPr/>
          </p:nvSpPr>
          <p:spPr>
            <a:xfrm>
              <a:off x="5868180" y="4047752"/>
              <a:ext cx="576080" cy="288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b="1" dirty="0" smtClean="0">
                  <a:solidFill>
                    <a:srgbClr val="FF0000"/>
                  </a:solidFill>
                </a:rPr>
                <a:t>DHCP</a:t>
              </a:r>
              <a:endParaRPr lang="ko-KR" altLang="en-US" sz="900" b="1" dirty="0">
                <a:solidFill>
                  <a:srgbClr val="FF0000"/>
                </a:solidFill>
              </a:endParaRPr>
            </a:p>
          </p:txBody>
        </p:sp>
        <p:sp>
          <p:nvSpPr>
            <p:cNvPr id="80" name="정육면체 79"/>
            <p:cNvSpPr/>
            <p:nvPr/>
          </p:nvSpPr>
          <p:spPr>
            <a:xfrm>
              <a:off x="7092350" y="4623832"/>
              <a:ext cx="576080" cy="288040"/>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700" b="1" dirty="0" smtClean="0">
                  <a:solidFill>
                    <a:srgbClr val="FF0000"/>
                  </a:solidFill>
                </a:rPr>
                <a:t>VLAN</a:t>
              </a:r>
              <a:endParaRPr lang="ko-KR" altLang="en-US" sz="700" b="1" dirty="0">
                <a:solidFill>
                  <a:srgbClr val="FF0000"/>
                </a:solidFill>
              </a:endParaRPr>
            </a:p>
          </p:txBody>
        </p:sp>
        <p:sp>
          <p:nvSpPr>
            <p:cNvPr id="81" name="직사각형 80"/>
            <p:cNvSpPr/>
            <p:nvPr/>
          </p:nvSpPr>
          <p:spPr>
            <a:xfrm>
              <a:off x="6516270" y="4047752"/>
              <a:ext cx="504070" cy="2880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b="1" dirty="0" smtClean="0">
                  <a:solidFill>
                    <a:srgbClr val="FF0000"/>
                  </a:solidFill>
                </a:rPr>
                <a:t>ACL</a:t>
              </a:r>
              <a:endParaRPr lang="ko-KR" altLang="en-US" sz="900" b="1" dirty="0">
                <a:solidFill>
                  <a:srgbClr val="FF0000"/>
                </a:solidFill>
              </a:endParaRPr>
            </a:p>
          </p:txBody>
        </p:sp>
      </p:grpSp>
      <p:pic>
        <p:nvPicPr>
          <p:cNvPr id="82" name="Picture 2" descr="H3C S7502E_FL_0611_nEO_IMG"/>
          <p:cNvPicPr>
            <a:picLocks noChangeAspect="1" noChangeArrowheads="1"/>
          </p:cNvPicPr>
          <p:nvPr/>
        </p:nvPicPr>
        <p:blipFill>
          <a:blip r:embed="rId9" cstate="print"/>
          <a:srcRect/>
          <a:stretch>
            <a:fillRect/>
          </a:stretch>
        </p:blipFill>
        <p:spPr bwMode="auto">
          <a:xfrm>
            <a:off x="7848364" y="1772816"/>
            <a:ext cx="1116124" cy="828092"/>
          </a:xfrm>
          <a:prstGeom prst="rect">
            <a:avLst/>
          </a:prstGeom>
          <a:noFill/>
          <a:ln w="9525">
            <a:noFill/>
            <a:miter lim="800000"/>
            <a:headEnd/>
            <a:tailEnd/>
          </a:ln>
        </p:spPr>
      </p:pic>
      <p:pic>
        <p:nvPicPr>
          <p:cNvPr id="83" name="그림 82" descr="1.jpg"/>
          <p:cNvPicPr>
            <a:picLocks noChangeAspect="1"/>
          </p:cNvPicPr>
          <p:nvPr/>
        </p:nvPicPr>
        <p:blipFill>
          <a:blip r:embed="rId10" cstate="print"/>
          <a:stretch>
            <a:fillRect/>
          </a:stretch>
        </p:blipFill>
        <p:spPr>
          <a:xfrm>
            <a:off x="8172400" y="1652179"/>
            <a:ext cx="589409" cy="390388"/>
          </a:xfrm>
          <a:prstGeom prst="rect">
            <a:avLst/>
          </a:prstGeom>
        </p:spPr>
      </p:pic>
      <p:grpSp>
        <p:nvGrpSpPr>
          <p:cNvPr id="84" name="그룹 83"/>
          <p:cNvGrpSpPr/>
          <p:nvPr/>
        </p:nvGrpSpPr>
        <p:grpSpPr>
          <a:xfrm>
            <a:off x="7524328" y="3503281"/>
            <a:ext cx="1224136" cy="836222"/>
            <a:chOff x="7056276" y="4653136"/>
            <a:chExt cx="1368152" cy="1016242"/>
          </a:xfrm>
        </p:grpSpPr>
        <p:grpSp>
          <p:nvGrpSpPr>
            <p:cNvPr id="85" name="그룹 84"/>
            <p:cNvGrpSpPr/>
            <p:nvPr/>
          </p:nvGrpSpPr>
          <p:grpSpPr>
            <a:xfrm>
              <a:off x="7056276" y="4653136"/>
              <a:ext cx="1368152" cy="1016242"/>
              <a:chOff x="6444208" y="5445224"/>
              <a:chExt cx="1710190" cy="1125125"/>
            </a:xfrm>
          </p:grpSpPr>
          <p:sp>
            <p:nvSpPr>
              <p:cNvPr id="88" name="직사각형 87"/>
              <p:cNvSpPr/>
              <p:nvPr/>
            </p:nvSpPr>
            <p:spPr>
              <a:xfrm>
                <a:off x="6444208" y="5877272"/>
                <a:ext cx="1710190" cy="288032"/>
              </a:xfrm>
              <a:prstGeom prst="rect">
                <a:avLst/>
              </a:prstGeom>
              <a:solidFill>
                <a:srgbClr val="FF99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50" dirty="0" smtClean="0">
                    <a:solidFill>
                      <a:srgbClr val="FF0000"/>
                    </a:solidFill>
                  </a:rPr>
                  <a:t>Abstraction</a:t>
                </a:r>
                <a:endParaRPr lang="ko-KR" altLang="en-US" sz="1050" dirty="0">
                  <a:solidFill>
                    <a:srgbClr val="FF0000"/>
                  </a:solidFill>
                </a:endParaRPr>
              </a:p>
            </p:txBody>
          </p:sp>
          <p:sp>
            <p:nvSpPr>
              <p:cNvPr id="89" name="직사각형 88"/>
              <p:cNvSpPr/>
              <p:nvPr/>
            </p:nvSpPr>
            <p:spPr>
              <a:xfrm>
                <a:off x="6444208" y="5445224"/>
                <a:ext cx="1710190" cy="288032"/>
              </a:xfrm>
              <a:prstGeom prst="rect">
                <a:avLst/>
              </a:prstGeom>
              <a:solidFill>
                <a:srgbClr val="FFCC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50" dirty="0" smtClean="0">
                    <a:solidFill>
                      <a:schemeClr val="tx1"/>
                    </a:solidFill>
                  </a:rPr>
                  <a:t>Application</a:t>
                </a:r>
                <a:endParaRPr lang="ko-KR" altLang="en-US" sz="1050" dirty="0">
                  <a:solidFill>
                    <a:schemeClr val="tx1"/>
                  </a:solidFill>
                </a:endParaRPr>
              </a:p>
            </p:txBody>
          </p:sp>
          <p:sp>
            <p:nvSpPr>
              <p:cNvPr id="90" name="직사각형 89"/>
              <p:cNvSpPr/>
              <p:nvPr/>
            </p:nvSpPr>
            <p:spPr>
              <a:xfrm>
                <a:off x="6444208" y="6273316"/>
                <a:ext cx="360040" cy="288032"/>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schemeClr val="tx1"/>
                    </a:solidFill>
                  </a:rPr>
                  <a:t>Fn</a:t>
                </a:r>
                <a:endParaRPr lang="ko-KR" altLang="en-US" sz="800" dirty="0">
                  <a:solidFill>
                    <a:schemeClr val="tx1"/>
                  </a:solidFill>
                </a:endParaRPr>
              </a:p>
            </p:txBody>
          </p:sp>
          <p:sp>
            <p:nvSpPr>
              <p:cNvPr id="91" name="직사각형 90"/>
              <p:cNvSpPr/>
              <p:nvPr/>
            </p:nvSpPr>
            <p:spPr>
              <a:xfrm>
                <a:off x="7344308" y="6282317"/>
                <a:ext cx="360040" cy="288032"/>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schemeClr val="tx1"/>
                    </a:solidFill>
                  </a:rPr>
                  <a:t>Fn</a:t>
                </a:r>
                <a:endParaRPr lang="ko-KR" altLang="en-US" sz="800" dirty="0">
                  <a:solidFill>
                    <a:schemeClr val="tx1"/>
                  </a:solidFill>
                </a:endParaRPr>
              </a:p>
            </p:txBody>
          </p:sp>
        </p:grpSp>
        <p:sp>
          <p:nvSpPr>
            <p:cNvPr id="86" name="직사각형 85"/>
            <p:cNvSpPr/>
            <p:nvPr/>
          </p:nvSpPr>
          <p:spPr>
            <a:xfrm>
              <a:off x="7416316" y="5409220"/>
              <a:ext cx="288032" cy="260158"/>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schemeClr val="tx1"/>
                  </a:solidFill>
                </a:rPr>
                <a:t>Fn</a:t>
              </a:r>
              <a:endParaRPr lang="ko-KR" altLang="en-US" sz="800" dirty="0">
                <a:solidFill>
                  <a:schemeClr val="tx1"/>
                </a:solidFill>
              </a:endParaRPr>
            </a:p>
          </p:txBody>
        </p:sp>
        <p:sp>
          <p:nvSpPr>
            <p:cNvPr id="87" name="직사각형 86"/>
            <p:cNvSpPr/>
            <p:nvPr/>
          </p:nvSpPr>
          <p:spPr>
            <a:xfrm>
              <a:off x="8136396" y="5409220"/>
              <a:ext cx="288032" cy="260158"/>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800" dirty="0" smtClean="0">
                  <a:solidFill>
                    <a:schemeClr val="tx1"/>
                  </a:solidFill>
                </a:rPr>
                <a:t>Fn</a:t>
              </a:r>
              <a:endParaRPr lang="ko-KR" altLang="en-US" sz="800" dirty="0">
                <a:solidFill>
                  <a:schemeClr val="tx1"/>
                </a:solidFill>
              </a:endParaRPr>
            </a:p>
          </p:txBody>
        </p:sp>
      </p:grpSp>
    </p:spTree>
    <p:extLst>
      <p:ext uri="{BB962C8B-B14F-4D97-AF65-F5344CB8AC3E}">
        <p14:creationId xmlns:p14="http://schemas.microsoft.com/office/powerpoint/2010/main" val="169915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400" dirty="0" smtClean="0"/>
              <a:t>Related Work: NFV (Network Function Virtualization)</a:t>
            </a:r>
            <a:endParaRPr lang="ko-KR" altLang="en-US" sz="2400" dirty="0"/>
          </a:p>
        </p:txBody>
      </p:sp>
      <p:sp>
        <p:nvSpPr>
          <p:cNvPr id="3" name="내용 개체 틀 2"/>
          <p:cNvSpPr>
            <a:spLocks noGrp="1"/>
          </p:cNvSpPr>
          <p:nvPr>
            <p:ph idx="1"/>
          </p:nvPr>
        </p:nvSpPr>
        <p:spPr>
          <a:xfrm>
            <a:off x="315589" y="824235"/>
            <a:ext cx="8512822" cy="5538015"/>
          </a:xfrm>
        </p:spPr>
        <p:txBody>
          <a:bodyPr>
            <a:normAutofit/>
          </a:bodyPr>
          <a:lstStyle/>
          <a:p>
            <a:r>
              <a:rPr lang="en-US" altLang="ko-KR" sz="2400" dirty="0" smtClean="0"/>
              <a:t>2012 Sep., </a:t>
            </a:r>
            <a:r>
              <a:rPr lang="en-US" altLang="ko-KR" sz="2400" dirty="0" err="1" smtClean="0"/>
              <a:t>Telcos</a:t>
            </a:r>
            <a:r>
              <a:rPr lang="en-US" altLang="ko-KR" sz="2400" dirty="0" smtClean="0"/>
              <a:t> Proposed NFV</a:t>
            </a:r>
          </a:p>
          <a:p>
            <a:pPr lvl="1"/>
            <a:r>
              <a:rPr lang="en-US" altLang="ko-KR" sz="2000" dirty="0"/>
              <a:t>AT&amp;T, Verizon, BT, DT, NTT, Telefonica, China Mobile…</a:t>
            </a:r>
          </a:p>
          <a:p>
            <a:pPr lvl="1"/>
            <a:r>
              <a:rPr lang="en-US" altLang="ko-KR" sz="2000" dirty="0"/>
              <a:t>NFV committee </a:t>
            </a:r>
            <a:r>
              <a:rPr lang="en-US" altLang="ko-KR" sz="2000" dirty="0" smtClean="0"/>
              <a:t>(ISG</a:t>
            </a:r>
            <a:r>
              <a:rPr lang="en-US" altLang="ko-KR" sz="2000" dirty="0"/>
              <a:t>: Industry Specification </a:t>
            </a:r>
            <a:r>
              <a:rPr lang="en-US" altLang="ko-KR" sz="2000" dirty="0" smtClean="0"/>
              <a:t>Group) </a:t>
            </a:r>
            <a:r>
              <a:rPr lang="en-US" altLang="ko-KR" sz="2000" dirty="0"/>
              <a:t>was setup </a:t>
            </a:r>
            <a:r>
              <a:rPr lang="en-US" altLang="ko-KR" sz="2000" dirty="0" smtClean="0"/>
              <a:t>under </a:t>
            </a:r>
            <a:r>
              <a:rPr lang="en-US" altLang="ko-KR" sz="2000" dirty="0"/>
              <a:t>ETSI</a:t>
            </a:r>
          </a:p>
          <a:p>
            <a:pPr lvl="1"/>
            <a:r>
              <a:rPr lang="en-US" altLang="ko-KR" sz="2000" dirty="0"/>
              <a:t>Current SDN/</a:t>
            </a:r>
            <a:r>
              <a:rPr lang="en-US" altLang="ko-KR" sz="2000" dirty="0" err="1"/>
              <a:t>OpenFlow</a:t>
            </a:r>
            <a:r>
              <a:rPr lang="en-US" altLang="ko-KR" sz="2000" dirty="0"/>
              <a:t> is Data Center oriented…</a:t>
            </a:r>
          </a:p>
          <a:p>
            <a:pPr lvl="1"/>
            <a:r>
              <a:rPr lang="en-US" altLang="ko-KR" sz="2000" dirty="0"/>
              <a:t>Proposed to develop new virtualization technologies which allows to abstract underlying hardware… development of API for NFV</a:t>
            </a:r>
          </a:p>
          <a:p>
            <a:pPr lvl="2"/>
            <a:r>
              <a:rPr lang="en-US" altLang="ko-KR" sz="1600" dirty="0" smtClean="0"/>
              <a:t>Hopes to replace </a:t>
            </a:r>
            <a:r>
              <a:rPr lang="en-US" altLang="ko-KR" sz="1600" dirty="0"/>
              <a:t>a large variety of vendor-proprietary nodes and hardware </a:t>
            </a:r>
            <a:r>
              <a:rPr lang="en-US" altLang="ko-KR" sz="1600" dirty="0" smtClean="0"/>
              <a:t>appliances</a:t>
            </a:r>
          </a:p>
          <a:p>
            <a:pPr lvl="2"/>
            <a:r>
              <a:rPr lang="en-US" altLang="ko-KR" sz="1600" dirty="0" smtClean="0"/>
              <a:t>Can reduce CAPEX, OPEX (including space &amp; power consumption)</a:t>
            </a:r>
            <a:endParaRPr lang="en-US" altLang="ko-KR" sz="1600" dirty="0"/>
          </a:p>
        </p:txBody>
      </p:sp>
      <p:grpSp>
        <p:nvGrpSpPr>
          <p:cNvPr id="89" name="그룹 88"/>
          <p:cNvGrpSpPr/>
          <p:nvPr/>
        </p:nvGrpSpPr>
        <p:grpSpPr>
          <a:xfrm>
            <a:off x="47625" y="4236425"/>
            <a:ext cx="9101856" cy="2061138"/>
            <a:chOff x="47625" y="4236425"/>
            <a:chExt cx="9101856" cy="2061138"/>
          </a:xfrm>
        </p:grpSpPr>
        <p:sp>
          <p:nvSpPr>
            <p:cNvPr id="82" name="직사각형 81"/>
            <p:cNvSpPr/>
            <p:nvPr/>
          </p:nvSpPr>
          <p:spPr>
            <a:xfrm>
              <a:off x="4077190" y="4245741"/>
              <a:ext cx="704596" cy="325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rgbClr val="FF0000"/>
                  </a:solidFill>
                  <a:latin typeface="Arial" panose="020B0604020202020204" pitchFamily="34" charset="0"/>
                  <a:cs typeface="Arial" panose="020B0604020202020204" pitchFamily="34" charset="0"/>
                </a:rPr>
                <a:t>NMSs</a:t>
              </a:r>
              <a:endParaRPr lang="ko-KR" altLang="en-US" sz="1200" b="1" dirty="0">
                <a:solidFill>
                  <a:srgbClr val="FF0000"/>
                </a:solidFill>
                <a:latin typeface="Arial" panose="020B0604020202020204" pitchFamily="34" charset="0"/>
                <a:cs typeface="Arial" panose="020B0604020202020204" pitchFamily="34" charset="0"/>
              </a:endParaRPr>
            </a:p>
          </p:txBody>
        </p:sp>
        <p:sp>
          <p:nvSpPr>
            <p:cNvPr id="83" name="직사각형 82"/>
            <p:cNvSpPr/>
            <p:nvPr/>
          </p:nvSpPr>
          <p:spPr>
            <a:xfrm>
              <a:off x="2662523" y="4236425"/>
              <a:ext cx="704596" cy="325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rgbClr val="FF0000"/>
                  </a:solidFill>
                  <a:latin typeface="Arial" panose="020B0604020202020204" pitchFamily="34" charset="0"/>
                  <a:cs typeface="Arial" panose="020B0604020202020204" pitchFamily="34" charset="0"/>
                </a:rPr>
                <a:t>OSSs</a:t>
              </a:r>
              <a:endParaRPr lang="ko-KR" altLang="en-US" sz="1200" b="1" dirty="0">
                <a:solidFill>
                  <a:srgbClr val="FF0000"/>
                </a:solidFill>
                <a:latin typeface="Arial" panose="020B0604020202020204" pitchFamily="34" charset="0"/>
                <a:cs typeface="Arial" panose="020B0604020202020204" pitchFamily="34" charset="0"/>
              </a:endParaRPr>
            </a:p>
          </p:txBody>
        </p:sp>
        <p:grpSp>
          <p:nvGrpSpPr>
            <p:cNvPr id="4" name="그룹 3"/>
            <p:cNvGrpSpPr/>
            <p:nvPr/>
          </p:nvGrpSpPr>
          <p:grpSpPr>
            <a:xfrm>
              <a:off x="47625" y="4587785"/>
              <a:ext cx="9101856" cy="1489597"/>
              <a:chOff x="683460" y="2276840"/>
              <a:chExt cx="8224091" cy="1386798"/>
            </a:xfrm>
          </p:grpSpPr>
          <p:pic>
            <p:nvPicPr>
              <p:cNvPr id="5" name="Picture 5" descr="Untitled-1"/>
              <p:cNvPicPr>
                <a:picLocks noChangeAspect="1" noChangeArrowheads="1"/>
              </p:cNvPicPr>
              <p:nvPr/>
            </p:nvPicPr>
            <p:blipFill>
              <a:blip r:embed="rId2" cstate="print"/>
              <a:srcRect/>
              <a:stretch>
                <a:fillRect/>
              </a:stretch>
            </p:blipFill>
            <p:spPr bwMode="auto">
              <a:xfrm>
                <a:off x="2339690" y="2636890"/>
                <a:ext cx="539750" cy="288040"/>
              </a:xfrm>
              <a:prstGeom prst="rect">
                <a:avLst/>
              </a:prstGeom>
              <a:noFill/>
            </p:spPr>
          </p:pic>
          <p:pic>
            <p:nvPicPr>
              <p:cNvPr id="6" name="Picture 6" descr="Untitled-1"/>
              <p:cNvPicPr>
                <a:picLocks noChangeAspect="1" noChangeArrowheads="1"/>
              </p:cNvPicPr>
              <p:nvPr/>
            </p:nvPicPr>
            <p:blipFill>
              <a:blip r:embed="rId2" cstate="print"/>
              <a:srcRect/>
              <a:stretch>
                <a:fillRect/>
              </a:stretch>
            </p:blipFill>
            <p:spPr bwMode="auto">
              <a:xfrm>
                <a:off x="2339690" y="3284980"/>
                <a:ext cx="539750" cy="288040"/>
              </a:xfrm>
              <a:prstGeom prst="rect">
                <a:avLst/>
              </a:prstGeom>
              <a:noFill/>
            </p:spPr>
          </p:pic>
          <p:pic>
            <p:nvPicPr>
              <p:cNvPr id="7" name="Picture 21"/>
              <p:cNvPicPr>
                <a:picLocks noChangeArrowheads="1"/>
              </p:cNvPicPr>
              <p:nvPr/>
            </p:nvPicPr>
            <p:blipFill>
              <a:blip r:embed="rId3" cstate="print"/>
              <a:srcRect/>
              <a:stretch>
                <a:fillRect/>
              </a:stretch>
            </p:blipFill>
            <p:spPr bwMode="auto">
              <a:xfrm>
                <a:off x="6444260" y="2636891"/>
                <a:ext cx="346075" cy="288040"/>
              </a:xfrm>
              <a:prstGeom prst="rect">
                <a:avLst/>
              </a:prstGeom>
              <a:noFill/>
              <a:ln w="9525">
                <a:noFill/>
                <a:miter lim="800000"/>
                <a:headEnd/>
                <a:tailEnd/>
              </a:ln>
              <a:effectLst/>
            </p:spPr>
          </p:pic>
          <p:pic>
            <p:nvPicPr>
              <p:cNvPr id="8" name="Picture 62"/>
              <p:cNvPicPr>
                <a:picLocks noChangeArrowheads="1"/>
              </p:cNvPicPr>
              <p:nvPr/>
            </p:nvPicPr>
            <p:blipFill>
              <a:blip r:embed="rId4" cstate="print"/>
              <a:srcRect/>
              <a:stretch>
                <a:fillRect/>
              </a:stretch>
            </p:blipFill>
            <p:spPr bwMode="auto">
              <a:xfrm>
                <a:off x="4788030" y="2636890"/>
                <a:ext cx="346075" cy="282575"/>
              </a:xfrm>
              <a:prstGeom prst="rect">
                <a:avLst/>
              </a:prstGeom>
              <a:noFill/>
              <a:ln w="12700">
                <a:noFill/>
                <a:miter lim="800000"/>
                <a:headEnd/>
                <a:tailEnd/>
              </a:ln>
              <a:effectLst/>
            </p:spPr>
          </p:pic>
          <p:pic>
            <p:nvPicPr>
              <p:cNvPr id="9" name="Picture 64"/>
              <p:cNvPicPr>
                <a:picLocks noChangeArrowheads="1"/>
              </p:cNvPicPr>
              <p:nvPr/>
            </p:nvPicPr>
            <p:blipFill>
              <a:blip r:embed="rId4" cstate="print"/>
              <a:srcRect/>
              <a:stretch>
                <a:fillRect/>
              </a:stretch>
            </p:blipFill>
            <p:spPr bwMode="auto">
              <a:xfrm>
                <a:off x="4788030" y="3284980"/>
                <a:ext cx="346075" cy="282575"/>
              </a:xfrm>
              <a:prstGeom prst="rect">
                <a:avLst/>
              </a:prstGeom>
              <a:noFill/>
              <a:ln w="12700">
                <a:noFill/>
                <a:miter lim="800000"/>
                <a:headEnd/>
                <a:tailEnd/>
              </a:ln>
              <a:effectLst/>
            </p:spPr>
          </p:pic>
          <p:pic>
            <p:nvPicPr>
              <p:cNvPr id="10" name="Picture 68" descr="Untitled-1"/>
              <p:cNvPicPr>
                <a:picLocks noChangeAspect="1" noChangeArrowheads="1"/>
              </p:cNvPicPr>
              <p:nvPr/>
            </p:nvPicPr>
            <p:blipFill>
              <a:blip r:embed="rId2" cstate="print"/>
              <a:srcRect/>
              <a:stretch>
                <a:fillRect/>
              </a:stretch>
            </p:blipFill>
            <p:spPr bwMode="auto">
              <a:xfrm>
                <a:off x="3707880" y="2636890"/>
                <a:ext cx="431800" cy="266700"/>
              </a:xfrm>
              <a:prstGeom prst="rect">
                <a:avLst/>
              </a:prstGeom>
              <a:noFill/>
            </p:spPr>
          </p:pic>
          <p:pic>
            <p:nvPicPr>
              <p:cNvPr id="11" name="Picture 75" descr="Untitled-1"/>
              <p:cNvPicPr>
                <a:picLocks noChangeAspect="1" noChangeArrowheads="1"/>
              </p:cNvPicPr>
              <p:nvPr/>
            </p:nvPicPr>
            <p:blipFill>
              <a:blip r:embed="rId2" cstate="print"/>
              <a:srcRect/>
              <a:stretch>
                <a:fillRect/>
              </a:stretch>
            </p:blipFill>
            <p:spPr bwMode="auto">
              <a:xfrm>
                <a:off x="3707880" y="3284980"/>
                <a:ext cx="433387" cy="266700"/>
              </a:xfrm>
              <a:prstGeom prst="rect">
                <a:avLst/>
              </a:prstGeom>
              <a:noFill/>
            </p:spPr>
          </p:pic>
          <p:pic>
            <p:nvPicPr>
              <p:cNvPr id="12" name="Picture 83"/>
              <p:cNvPicPr>
                <a:picLocks noChangeAspect="1" noChangeArrowheads="1"/>
              </p:cNvPicPr>
              <p:nvPr/>
            </p:nvPicPr>
            <p:blipFill>
              <a:blip r:embed="rId5" cstate="print"/>
              <a:srcRect/>
              <a:stretch>
                <a:fillRect/>
              </a:stretch>
            </p:blipFill>
            <p:spPr bwMode="auto">
              <a:xfrm>
                <a:off x="5652150" y="2636890"/>
                <a:ext cx="360049" cy="288040"/>
              </a:xfrm>
              <a:prstGeom prst="rect">
                <a:avLst/>
              </a:prstGeom>
              <a:noFill/>
              <a:ln w="12700">
                <a:noFill/>
                <a:miter lim="800000"/>
                <a:headEnd/>
                <a:tailEnd/>
              </a:ln>
              <a:effectLst/>
            </p:spPr>
          </p:pic>
          <p:cxnSp>
            <p:nvCxnSpPr>
              <p:cNvPr id="13" name="AutoShape 108"/>
              <p:cNvCxnSpPr>
                <a:cxnSpLocks noChangeShapeType="1"/>
                <a:stCxn id="5" idx="2"/>
                <a:endCxn id="6" idx="0"/>
              </p:cNvCxnSpPr>
              <p:nvPr/>
            </p:nvCxnSpPr>
            <p:spPr bwMode="auto">
              <a:xfrm>
                <a:off x="2609565" y="2924930"/>
                <a:ext cx="0" cy="360050"/>
              </a:xfrm>
              <a:prstGeom prst="straightConnector1">
                <a:avLst/>
              </a:prstGeom>
              <a:noFill/>
              <a:ln w="12700">
                <a:solidFill>
                  <a:schemeClr val="tx1"/>
                </a:solidFill>
                <a:round/>
                <a:headEnd/>
                <a:tailEnd/>
              </a:ln>
              <a:effectLst/>
            </p:spPr>
          </p:cxnSp>
          <p:sp>
            <p:nvSpPr>
              <p:cNvPr id="14" name="Rectangle 118"/>
              <p:cNvSpPr>
                <a:spLocks noChangeArrowheads="1"/>
              </p:cNvSpPr>
              <p:nvPr/>
            </p:nvSpPr>
            <p:spPr bwMode="auto">
              <a:xfrm>
                <a:off x="683460" y="2636890"/>
                <a:ext cx="1224170" cy="864120"/>
              </a:xfrm>
              <a:prstGeom prst="rect">
                <a:avLst/>
              </a:prstGeom>
              <a:noFill/>
              <a:ln w="9525">
                <a:solidFill>
                  <a:schemeClr val="tx1"/>
                </a:solidFill>
                <a:miter lim="800000"/>
                <a:headEnd/>
                <a:tailEnd/>
              </a:ln>
              <a:effectLst/>
            </p:spPr>
            <p:txBody>
              <a:bodyPr wrap="none" anchor="ctr"/>
              <a:lstStyle/>
              <a:p>
                <a:endParaRPr lang="ko-KR" altLang="en-US" sz="2400">
                  <a:latin typeface="Arial" panose="020B0604020202020204" pitchFamily="34" charset="0"/>
                  <a:cs typeface="Arial" panose="020B0604020202020204" pitchFamily="34" charset="0"/>
                </a:endParaRPr>
              </a:p>
            </p:txBody>
          </p:sp>
          <p:pic>
            <p:nvPicPr>
              <p:cNvPr id="15" name="Picture 116" descr="alteon"/>
              <p:cNvPicPr>
                <a:picLocks noChangeAspect="1" noChangeArrowheads="1"/>
              </p:cNvPicPr>
              <p:nvPr/>
            </p:nvPicPr>
            <p:blipFill>
              <a:blip r:embed="rId6" cstate="print"/>
              <a:srcRect/>
              <a:stretch>
                <a:fillRect/>
              </a:stretch>
            </p:blipFill>
            <p:spPr bwMode="auto">
              <a:xfrm>
                <a:off x="755470" y="2996940"/>
                <a:ext cx="307975" cy="288039"/>
              </a:xfrm>
              <a:prstGeom prst="rect">
                <a:avLst/>
              </a:prstGeom>
              <a:noFill/>
            </p:spPr>
          </p:pic>
          <p:pic>
            <p:nvPicPr>
              <p:cNvPr id="16" name="Picture 116" descr="alteon"/>
              <p:cNvPicPr>
                <a:picLocks noChangeAspect="1" noChangeArrowheads="1"/>
              </p:cNvPicPr>
              <p:nvPr/>
            </p:nvPicPr>
            <p:blipFill>
              <a:blip r:embed="rId6" cstate="print"/>
              <a:srcRect/>
              <a:stretch>
                <a:fillRect/>
              </a:stretch>
            </p:blipFill>
            <p:spPr bwMode="auto">
              <a:xfrm>
                <a:off x="1115520" y="2996940"/>
                <a:ext cx="307975" cy="288039"/>
              </a:xfrm>
              <a:prstGeom prst="rect">
                <a:avLst/>
              </a:prstGeom>
              <a:noFill/>
            </p:spPr>
          </p:pic>
          <p:pic>
            <p:nvPicPr>
              <p:cNvPr id="17" name="Picture 116" descr="alteon"/>
              <p:cNvPicPr>
                <a:picLocks noChangeAspect="1" noChangeArrowheads="1"/>
              </p:cNvPicPr>
              <p:nvPr/>
            </p:nvPicPr>
            <p:blipFill>
              <a:blip r:embed="rId6" cstate="print"/>
              <a:srcRect/>
              <a:stretch>
                <a:fillRect/>
              </a:stretch>
            </p:blipFill>
            <p:spPr bwMode="auto">
              <a:xfrm>
                <a:off x="1475570" y="2996940"/>
                <a:ext cx="307975" cy="288039"/>
              </a:xfrm>
              <a:prstGeom prst="rect">
                <a:avLst/>
              </a:prstGeom>
              <a:noFill/>
            </p:spPr>
          </p:pic>
          <p:pic>
            <p:nvPicPr>
              <p:cNvPr id="18" name="Picture 64"/>
              <p:cNvPicPr>
                <a:picLocks noChangeArrowheads="1"/>
              </p:cNvPicPr>
              <p:nvPr/>
            </p:nvPicPr>
            <p:blipFill>
              <a:blip r:embed="rId4" cstate="print"/>
              <a:srcRect/>
              <a:stretch>
                <a:fillRect/>
              </a:stretch>
            </p:blipFill>
            <p:spPr bwMode="auto">
              <a:xfrm>
                <a:off x="1849595" y="2708900"/>
                <a:ext cx="346075" cy="282575"/>
              </a:xfrm>
              <a:prstGeom prst="rect">
                <a:avLst/>
              </a:prstGeom>
              <a:noFill/>
              <a:ln w="12700">
                <a:noFill/>
                <a:miter lim="800000"/>
                <a:headEnd/>
                <a:tailEnd/>
              </a:ln>
              <a:effectLst/>
            </p:spPr>
          </p:pic>
          <p:pic>
            <p:nvPicPr>
              <p:cNvPr id="19" name="Picture 83"/>
              <p:cNvPicPr>
                <a:picLocks noChangeAspect="1" noChangeArrowheads="1"/>
              </p:cNvPicPr>
              <p:nvPr/>
            </p:nvPicPr>
            <p:blipFill>
              <a:blip r:embed="rId5" cstate="print"/>
              <a:srcRect/>
              <a:stretch>
                <a:fillRect/>
              </a:stretch>
            </p:blipFill>
            <p:spPr bwMode="auto">
              <a:xfrm>
                <a:off x="5652150" y="3284980"/>
                <a:ext cx="360049" cy="288040"/>
              </a:xfrm>
              <a:prstGeom prst="rect">
                <a:avLst/>
              </a:prstGeom>
              <a:noFill/>
              <a:ln w="12700">
                <a:noFill/>
                <a:miter lim="800000"/>
                <a:headEnd/>
                <a:tailEnd/>
              </a:ln>
              <a:effectLst/>
            </p:spPr>
          </p:pic>
          <p:cxnSp>
            <p:nvCxnSpPr>
              <p:cNvPr id="20" name="AutoShape 52"/>
              <p:cNvCxnSpPr>
                <a:cxnSpLocks noChangeShapeType="1"/>
                <a:stCxn id="5" idx="3"/>
                <a:endCxn id="10" idx="1"/>
              </p:cNvCxnSpPr>
              <p:nvPr/>
            </p:nvCxnSpPr>
            <p:spPr bwMode="auto">
              <a:xfrm flipV="1">
                <a:off x="2879440" y="2770240"/>
                <a:ext cx="828440" cy="10670"/>
              </a:xfrm>
              <a:prstGeom prst="straightConnector1">
                <a:avLst/>
              </a:prstGeom>
              <a:noFill/>
              <a:ln w="28575">
                <a:solidFill>
                  <a:schemeClr val="accent2"/>
                </a:solidFill>
                <a:round/>
                <a:headEnd/>
                <a:tailEnd/>
              </a:ln>
              <a:effectLst/>
            </p:spPr>
          </p:cxnSp>
          <p:cxnSp>
            <p:nvCxnSpPr>
              <p:cNvPr id="21" name="AutoShape 55"/>
              <p:cNvCxnSpPr>
                <a:cxnSpLocks noChangeShapeType="1"/>
                <a:stCxn id="6" idx="3"/>
                <a:endCxn id="11" idx="1"/>
              </p:cNvCxnSpPr>
              <p:nvPr/>
            </p:nvCxnSpPr>
            <p:spPr bwMode="auto">
              <a:xfrm flipV="1">
                <a:off x="2879440" y="3418330"/>
                <a:ext cx="828440" cy="10670"/>
              </a:xfrm>
              <a:prstGeom prst="straightConnector1">
                <a:avLst/>
              </a:prstGeom>
              <a:noFill/>
              <a:ln w="28575">
                <a:solidFill>
                  <a:schemeClr val="accent2"/>
                </a:solidFill>
                <a:round/>
                <a:headEnd/>
                <a:tailEnd/>
              </a:ln>
              <a:effectLst/>
            </p:spPr>
          </p:cxnSp>
          <p:cxnSp>
            <p:nvCxnSpPr>
              <p:cNvPr id="22" name="AutoShape 55"/>
              <p:cNvCxnSpPr>
                <a:cxnSpLocks noChangeShapeType="1"/>
                <a:stCxn id="5" idx="3"/>
                <a:endCxn id="11" idx="1"/>
              </p:cNvCxnSpPr>
              <p:nvPr/>
            </p:nvCxnSpPr>
            <p:spPr bwMode="auto">
              <a:xfrm>
                <a:off x="2879440" y="2780910"/>
                <a:ext cx="828440" cy="637420"/>
              </a:xfrm>
              <a:prstGeom prst="straightConnector1">
                <a:avLst/>
              </a:prstGeom>
              <a:noFill/>
              <a:ln w="28575">
                <a:solidFill>
                  <a:schemeClr val="accent2"/>
                </a:solidFill>
                <a:round/>
                <a:headEnd/>
                <a:tailEnd/>
              </a:ln>
              <a:effectLst/>
            </p:spPr>
          </p:cxnSp>
          <p:cxnSp>
            <p:nvCxnSpPr>
              <p:cNvPr id="23" name="AutoShape 55"/>
              <p:cNvCxnSpPr>
                <a:cxnSpLocks noChangeShapeType="1"/>
                <a:stCxn id="6" idx="3"/>
                <a:endCxn id="10" idx="1"/>
              </p:cNvCxnSpPr>
              <p:nvPr/>
            </p:nvCxnSpPr>
            <p:spPr bwMode="auto">
              <a:xfrm flipV="1">
                <a:off x="2879440" y="2770240"/>
                <a:ext cx="828440" cy="658760"/>
              </a:xfrm>
              <a:prstGeom prst="straightConnector1">
                <a:avLst/>
              </a:prstGeom>
              <a:noFill/>
              <a:ln w="28575">
                <a:solidFill>
                  <a:schemeClr val="accent2"/>
                </a:solidFill>
                <a:round/>
                <a:headEnd/>
                <a:tailEnd/>
              </a:ln>
              <a:effectLst/>
            </p:spPr>
          </p:cxnSp>
          <p:cxnSp>
            <p:nvCxnSpPr>
              <p:cNvPr id="24" name="AutoShape 48"/>
              <p:cNvCxnSpPr>
                <a:cxnSpLocks noChangeShapeType="1"/>
                <a:stCxn id="9" idx="1"/>
                <a:endCxn id="11" idx="3"/>
              </p:cNvCxnSpPr>
              <p:nvPr/>
            </p:nvCxnSpPr>
            <p:spPr bwMode="auto">
              <a:xfrm flipH="1" flipV="1">
                <a:off x="4141267" y="3418330"/>
                <a:ext cx="646763" cy="7938"/>
              </a:xfrm>
              <a:prstGeom prst="straightConnector1">
                <a:avLst/>
              </a:prstGeom>
              <a:noFill/>
              <a:ln w="12700">
                <a:solidFill>
                  <a:schemeClr val="tx1"/>
                </a:solidFill>
                <a:round/>
                <a:headEnd/>
                <a:tailEnd/>
              </a:ln>
              <a:effectLst/>
            </p:spPr>
          </p:cxnSp>
          <p:cxnSp>
            <p:nvCxnSpPr>
              <p:cNvPr id="25" name="AutoShape 48"/>
              <p:cNvCxnSpPr>
                <a:cxnSpLocks noChangeShapeType="1"/>
                <a:stCxn id="19" idx="1"/>
                <a:endCxn id="9" idx="3"/>
              </p:cNvCxnSpPr>
              <p:nvPr/>
            </p:nvCxnSpPr>
            <p:spPr bwMode="auto">
              <a:xfrm flipH="1" flipV="1">
                <a:off x="5134105" y="3426268"/>
                <a:ext cx="518045" cy="2732"/>
              </a:xfrm>
              <a:prstGeom prst="straightConnector1">
                <a:avLst/>
              </a:prstGeom>
              <a:noFill/>
              <a:ln w="12700">
                <a:solidFill>
                  <a:schemeClr val="tx1"/>
                </a:solidFill>
                <a:round/>
                <a:headEnd/>
                <a:tailEnd/>
              </a:ln>
              <a:effectLst/>
            </p:spPr>
          </p:cxnSp>
          <p:cxnSp>
            <p:nvCxnSpPr>
              <p:cNvPr id="26" name="AutoShape 48"/>
              <p:cNvCxnSpPr>
                <a:cxnSpLocks noChangeShapeType="1"/>
                <a:stCxn id="12" idx="1"/>
                <a:endCxn id="8" idx="3"/>
              </p:cNvCxnSpPr>
              <p:nvPr/>
            </p:nvCxnSpPr>
            <p:spPr bwMode="auto">
              <a:xfrm flipH="1" flipV="1">
                <a:off x="5134105" y="2778178"/>
                <a:ext cx="518045" cy="2732"/>
              </a:xfrm>
              <a:prstGeom prst="straightConnector1">
                <a:avLst/>
              </a:prstGeom>
              <a:noFill/>
              <a:ln w="12700">
                <a:solidFill>
                  <a:schemeClr val="tx1"/>
                </a:solidFill>
                <a:round/>
                <a:headEnd/>
                <a:tailEnd/>
              </a:ln>
              <a:effectLst/>
            </p:spPr>
          </p:cxnSp>
          <p:cxnSp>
            <p:nvCxnSpPr>
              <p:cNvPr id="27" name="AutoShape 48"/>
              <p:cNvCxnSpPr>
                <a:cxnSpLocks noChangeShapeType="1"/>
                <a:stCxn id="8" idx="1"/>
                <a:endCxn id="10" idx="3"/>
              </p:cNvCxnSpPr>
              <p:nvPr/>
            </p:nvCxnSpPr>
            <p:spPr bwMode="auto">
              <a:xfrm flipH="1" flipV="1">
                <a:off x="4139680" y="2770240"/>
                <a:ext cx="648350" cy="7938"/>
              </a:xfrm>
              <a:prstGeom prst="straightConnector1">
                <a:avLst/>
              </a:prstGeom>
              <a:noFill/>
              <a:ln w="12700">
                <a:solidFill>
                  <a:schemeClr val="tx1"/>
                </a:solidFill>
                <a:round/>
                <a:headEnd/>
                <a:tailEnd/>
              </a:ln>
              <a:effectLst/>
            </p:spPr>
          </p:cxnSp>
          <p:cxnSp>
            <p:nvCxnSpPr>
              <p:cNvPr id="28" name="AutoShape 78"/>
              <p:cNvCxnSpPr>
                <a:cxnSpLocks noChangeShapeType="1"/>
                <a:stCxn id="18" idx="3"/>
                <a:endCxn id="5" idx="1"/>
              </p:cNvCxnSpPr>
              <p:nvPr/>
            </p:nvCxnSpPr>
            <p:spPr bwMode="auto">
              <a:xfrm flipV="1">
                <a:off x="2195670" y="2780910"/>
                <a:ext cx="144020" cy="69278"/>
              </a:xfrm>
              <a:prstGeom prst="straightConnector1">
                <a:avLst/>
              </a:prstGeom>
              <a:noFill/>
              <a:ln w="12700">
                <a:solidFill>
                  <a:schemeClr val="tx1"/>
                </a:solidFill>
                <a:round/>
                <a:headEnd/>
                <a:tailEnd/>
              </a:ln>
              <a:effectLst/>
            </p:spPr>
          </p:cxnSp>
          <p:pic>
            <p:nvPicPr>
              <p:cNvPr id="29" name="Picture 64"/>
              <p:cNvPicPr>
                <a:picLocks noChangeArrowheads="1"/>
              </p:cNvPicPr>
              <p:nvPr/>
            </p:nvPicPr>
            <p:blipFill>
              <a:blip r:embed="rId4" cstate="print"/>
              <a:srcRect/>
              <a:stretch>
                <a:fillRect/>
              </a:stretch>
            </p:blipFill>
            <p:spPr bwMode="auto">
              <a:xfrm>
                <a:off x="1849595" y="3207065"/>
                <a:ext cx="346075" cy="282575"/>
              </a:xfrm>
              <a:prstGeom prst="rect">
                <a:avLst/>
              </a:prstGeom>
              <a:noFill/>
              <a:ln w="12700">
                <a:noFill/>
                <a:miter lim="800000"/>
                <a:headEnd/>
                <a:tailEnd/>
              </a:ln>
              <a:effectLst/>
            </p:spPr>
          </p:pic>
          <p:cxnSp>
            <p:nvCxnSpPr>
              <p:cNvPr id="30" name="AutoShape 78"/>
              <p:cNvCxnSpPr>
                <a:cxnSpLocks noChangeShapeType="1"/>
                <a:stCxn id="29" idx="3"/>
                <a:endCxn id="6" idx="1"/>
              </p:cNvCxnSpPr>
              <p:nvPr/>
            </p:nvCxnSpPr>
            <p:spPr bwMode="auto">
              <a:xfrm>
                <a:off x="2195670" y="3348353"/>
                <a:ext cx="144020" cy="80647"/>
              </a:xfrm>
              <a:prstGeom prst="straightConnector1">
                <a:avLst/>
              </a:prstGeom>
              <a:noFill/>
              <a:ln w="12700">
                <a:solidFill>
                  <a:schemeClr val="tx1"/>
                </a:solidFill>
                <a:round/>
                <a:headEnd/>
                <a:tailEnd/>
              </a:ln>
              <a:effectLst/>
            </p:spPr>
          </p:cxnSp>
          <p:sp>
            <p:nvSpPr>
              <p:cNvPr id="31" name="Text Box 109"/>
              <p:cNvSpPr txBox="1">
                <a:spLocks noChangeArrowheads="1"/>
              </p:cNvSpPr>
              <p:nvPr/>
            </p:nvSpPr>
            <p:spPr bwMode="auto">
              <a:xfrm>
                <a:off x="2123661" y="2308205"/>
                <a:ext cx="1152160" cy="180518"/>
              </a:xfrm>
              <a:prstGeom prst="rect">
                <a:avLst/>
              </a:prstGeom>
              <a:noFill/>
              <a:ln w="9525">
                <a:noFill/>
                <a:miter lim="800000"/>
                <a:headEnd/>
                <a:tailEnd/>
              </a:ln>
              <a:effectLst/>
            </p:spPr>
            <p:txBody>
              <a:bodyPr wrap="square">
                <a:spAutoFit/>
              </a:bodyPr>
              <a:lstStyle/>
              <a:p>
                <a:pPr>
                  <a:lnSpc>
                    <a:spcPct val="60000"/>
                  </a:lnSpc>
                  <a:spcBef>
                    <a:spcPct val="50000"/>
                  </a:spcBef>
                </a:pPr>
                <a:r>
                  <a:rPr lang="en-US" altLang="ko-KR" sz="1100" b="1" dirty="0">
                    <a:latin typeface="Arial" panose="020B0604020202020204" pitchFamily="34" charset="0"/>
                    <a:cs typeface="Arial" panose="020B0604020202020204" pitchFamily="34" charset="0"/>
                  </a:rPr>
                  <a:t>Center </a:t>
                </a:r>
                <a:r>
                  <a:rPr lang="en-US" altLang="ko-KR" sz="1100" b="1" dirty="0" smtClean="0">
                    <a:latin typeface="Arial" panose="020B0604020202020204" pitchFamily="34" charset="0"/>
                    <a:cs typeface="Arial" panose="020B0604020202020204" pitchFamily="34" charset="0"/>
                  </a:rPr>
                  <a:t>Router</a:t>
                </a:r>
                <a:endParaRPr lang="en-US" altLang="ko-KR" sz="1100" b="1" dirty="0">
                  <a:latin typeface="Arial" panose="020B0604020202020204" pitchFamily="34" charset="0"/>
                  <a:cs typeface="Arial" panose="020B0604020202020204" pitchFamily="34" charset="0"/>
                </a:endParaRPr>
              </a:p>
            </p:txBody>
          </p:sp>
          <p:sp>
            <p:nvSpPr>
              <p:cNvPr id="33" name="Text Box 127"/>
              <p:cNvSpPr txBox="1">
                <a:spLocks noChangeArrowheads="1"/>
              </p:cNvSpPr>
              <p:nvPr/>
            </p:nvSpPr>
            <p:spPr bwMode="auto">
              <a:xfrm>
                <a:off x="4895525" y="2276840"/>
                <a:ext cx="606425" cy="243556"/>
              </a:xfrm>
              <a:prstGeom prst="rect">
                <a:avLst/>
              </a:prstGeom>
              <a:noFill/>
              <a:ln w="9525">
                <a:noFill/>
                <a:miter lim="800000"/>
                <a:headEnd/>
                <a:tailEnd/>
              </a:ln>
              <a:effectLst/>
            </p:spPr>
            <p:txBody>
              <a:bodyPr>
                <a:spAutoFit/>
              </a:bodyPr>
              <a:lstStyle/>
              <a:p>
                <a:pPr>
                  <a:spcBef>
                    <a:spcPct val="50000"/>
                  </a:spcBef>
                </a:pPr>
                <a:r>
                  <a:rPr lang="en-US" altLang="ko-KR" sz="1100" b="1" dirty="0">
                    <a:latin typeface="Arial" panose="020B0604020202020204" pitchFamily="34" charset="0"/>
                    <a:cs typeface="Arial" panose="020B0604020202020204" pitchFamily="34" charset="0"/>
                  </a:rPr>
                  <a:t>GSR</a:t>
                </a:r>
              </a:p>
            </p:txBody>
          </p:sp>
          <p:sp>
            <p:nvSpPr>
              <p:cNvPr id="34" name="Text Box 87"/>
              <p:cNvSpPr txBox="1">
                <a:spLocks noChangeArrowheads="1"/>
              </p:cNvSpPr>
              <p:nvPr/>
            </p:nvSpPr>
            <p:spPr bwMode="auto">
              <a:xfrm>
                <a:off x="5611889" y="2401950"/>
                <a:ext cx="606425" cy="243556"/>
              </a:xfrm>
              <a:prstGeom prst="rect">
                <a:avLst/>
              </a:prstGeom>
              <a:noFill/>
              <a:ln w="9525">
                <a:noFill/>
                <a:miter lim="800000"/>
                <a:headEnd/>
                <a:tailEnd/>
              </a:ln>
              <a:effectLst/>
            </p:spPr>
            <p:txBody>
              <a:bodyPr>
                <a:spAutoFit/>
              </a:bodyPr>
              <a:lstStyle/>
              <a:p>
                <a:pPr>
                  <a:spcBef>
                    <a:spcPct val="50000"/>
                  </a:spcBef>
                </a:pPr>
                <a:r>
                  <a:rPr lang="en-US" altLang="ko-KR" sz="1100" b="1" dirty="0">
                    <a:latin typeface="Arial" panose="020B0604020202020204" pitchFamily="34" charset="0"/>
                    <a:cs typeface="Arial" panose="020B0604020202020204" pitchFamily="34" charset="0"/>
                  </a:rPr>
                  <a:t>GES</a:t>
                </a:r>
              </a:p>
            </p:txBody>
          </p:sp>
          <p:sp>
            <p:nvSpPr>
              <p:cNvPr id="35" name="Text Box 89"/>
              <p:cNvSpPr txBox="1">
                <a:spLocks noChangeArrowheads="1"/>
              </p:cNvSpPr>
              <p:nvPr/>
            </p:nvSpPr>
            <p:spPr bwMode="auto">
              <a:xfrm>
                <a:off x="6244511" y="2276840"/>
                <a:ext cx="847839" cy="243556"/>
              </a:xfrm>
              <a:prstGeom prst="rect">
                <a:avLst/>
              </a:prstGeom>
              <a:noFill/>
              <a:ln w="9525">
                <a:noFill/>
                <a:miter lim="800000"/>
                <a:headEnd/>
                <a:tailEnd/>
              </a:ln>
              <a:effectLst/>
            </p:spPr>
            <p:txBody>
              <a:bodyPr wrap="square">
                <a:spAutoFit/>
              </a:bodyPr>
              <a:lstStyle/>
              <a:p>
                <a:pPr>
                  <a:spcBef>
                    <a:spcPct val="50000"/>
                  </a:spcBef>
                </a:pPr>
                <a:r>
                  <a:rPr lang="en-US" altLang="ko-KR" sz="1100" b="1" dirty="0" smtClean="0">
                    <a:latin typeface="Arial" panose="020B0604020202020204" pitchFamily="34" charset="0"/>
                    <a:cs typeface="Arial" panose="020B0604020202020204" pitchFamily="34" charset="0"/>
                  </a:rPr>
                  <a:t>Metro SW</a:t>
                </a:r>
                <a:endParaRPr lang="en-US" altLang="ko-KR" sz="1100" b="1" dirty="0">
                  <a:latin typeface="Arial" panose="020B0604020202020204" pitchFamily="34" charset="0"/>
                  <a:cs typeface="Arial" panose="020B0604020202020204" pitchFamily="34" charset="0"/>
                </a:endParaRPr>
              </a:p>
            </p:txBody>
          </p:sp>
          <p:pic>
            <p:nvPicPr>
              <p:cNvPr id="36" name="Picture 65"/>
              <p:cNvPicPr>
                <a:picLocks noChangeArrowheads="1"/>
              </p:cNvPicPr>
              <p:nvPr/>
            </p:nvPicPr>
            <p:blipFill>
              <a:blip r:embed="rId4" cstate="print"/>
              <a:srcRect/>
              <a:stretch>
                <a:fillRect/>
              </a:stretch>
            </p:blipFill>
            <p:spPr bwMode="auto">
              <a:xfrm>
                <a:off x="7164360" y="2636890"/>
                <a:ext cx="346075" cy="282575"/>
              </a:xfrm>
              <a:prstGeom prst="rect">
                <a:avLst/>
              </a:prstGeom>
              <a:noFill/>
              <a:ln w="12700">
                <a:noFill/>
                <a:miter lim="800000"/>
                <a:headEnd/>
                <a:tailEnd/>
              </a:ln>
              <a:effectLst/>
            </p:spPr>
          </p:pic>
          <p:sp>
            <p:nvSpPr>
              <p:cNvPr id="37" name="Text Box 89"/>
              <p:cNvSpPr txBox="1">
                <a:spLocks noChangeArrowheads="1"/>
              </p:cNvSpPr>
              <p:nvPr/>
            </p:nvSpPr>
            <p:spPr bwMode="auto">
              <a:xfrm>
                <a:off x="7164360" y="2276840"/>
                <a:ext cx="432059" cy="243556"/>
              </a:xfrm>
              <a:prstGeom prst="rect">
                <a:avLst/>
              </a:prstGeom>
              <a:noFill/>
              <a:ln w="9525">
                <a:noFill/>
                <a:miter lim="800000"/>
                <a:headEnd/>
                <a:tailEnd/>
              </a:ln>
              <a:effectLst/>
            </p:spPr>
            <p:txBody>
              <a:bodyPr wrap="square">
                <a:spAutoFit/>
              </a:bodyPr>
              <a:lstStyle/>
              <a:p>
                <a:pPr>
                  <a:spcBef>
                    <a:spcPct val="50000"/>
                  </a:spcBef>
                </a:pPr>
                <a:r>
                  <a:rPr lang="en-US" altLang="ko-KR" sz="1100" b="1" dirty="0" smtClean="0">
                    <a:latin typeface="Arial" panose="020B0604020202020204" pitchFamily="34" charset="0"/>
                    <a:cs typeface="Arial" panose="020B0604020202020204" pitchFamily="34" charset="0"/>
                  </a:rPr>
                  <a:t>L3</a:t>
                </a:r>
                <a:endParaRPr lang="en-US" altLang="ko-KR" sz="1100" b="1" dirty="0">
                  <a:latin typeface="Arial" panose="020B0604020202020204" pitchFamily="34" charset="0"/>
                  <a:cs typeface="Arial" panose="020B0604020202020204" pitchFamily="34" charset="0"/>
                </a:endParaRPr>
              </a:p>
            </p:txBody>
          </p:sp>
          <p:pic>
            <p:nvPicPr>
              <p:cNvPr id="38" name="Picture 12"/>
              <p:cNvPicPr>
                <a:picLocks noChangeArrowheads="1"/>
              </p:cNvPicPr>
              <p:nvPr/>
            </p:nvPicPr>
            <p:blipFill>
              <a:blip r:embed="rId7" cstate="print"/>
              <a:srcRect/>
              <a:stretch>
                <a:fillRect/>
              </a:stretch>
            </p:blipFill>
            <p:spPr bwMode="auto">
              <a:xfrm>
                <a:off x="7812450" y="2636890"/>
                <a:ext cx="252412" cy="288040"/>
              </a:xfrm>
              <a:prstGeom prst="rect">
                <a:avLst/>
              </a:prstGeom>
              <a:noFill/>
              <a:ln w="12700">
                <a:noFill/>
                <a:miter lim="800000"/>
                <a:headEnd/>
                <a:tailEnd/>
              </a:ln>
              <a:effectLst/>
            </p:spPr>
          </p:pic>
          <p:sp>
            <p:nvSpPr>
              <p:cNvPr id="39" name="Text Box 89"/>
              <p:cNvSpPr txBox="1">
                <a:spLocks noChangeArrowheads="1"/>
              </p:cNvSpPr>
              <p:nvPr/>
            </p:nvSpPr>
            <p:spPr bwMode="auto">
              <a:xfrm>
                <a:off x="7812451" y="2276840"/>
                <a:ext cx="432059" cy="243556"/>
              </a:xfrm>
              <a:prstGeom prst="rect">
                <a:avLst/>
              </a:prstGeom>
              <a:noFill/>
              <a:ln w="9525">
                <a:noFill/>
                <a:miter lim="800000"/>
                <a:headEnd/>
                <a:tailEnd/>
              </a:ln>
              <a:effectLst/>
            </p:spPr>
            <p:txBody>
              <a:bodyPr wrap="square">
                <a:spAutoFit/>
              </a:bodyPr>
              <a:lstStyle/>
              <a:p>
                <a:pPr>
                  <a:spcBef>
                    <a:spcPct val="50000"/>
                  </a:spcBef>
                </a:pPr>
                <a:r>
                  <a:rPr lang="en-US" altLang="ko-KR" sz="1100" b="1" dirty="0" smtClean="0">
                    <a:latin typeface="Arial" panose="020B0604020202020204" pitchFamily="34" charset="0"/>
                    <a:cs typeface="Arial" panose="020B0604020202020204" pitchFamily="34" charset="0"/>
                  </a:rPr>
                  <a:t>L2</a:t>
                </a:r>
                <a:endParaRPr lang="en-US" altLang="ko-KR" sz="1100" b="1" dirty="0">
                  <a:latin typeface="Arial" panose="020B0604020202020204" pitchFamily="34" charset="0"/>
                  <a:cs typeface="Arial" panose="020B0604020202020204" pitchFamily="34" charset="0"/>
                </a:endParaRPr>
              </a:p>
            </p:txBody>
          </p:sp>
          <p:cxnSp>
            <p:nvCxnSpPr>
              <p:cNvPr id="40" name="AutoShape 48"/>
              <p:cNvCxnSpPr>
                <a:cxnSpLocks noChangeShapeType="1"/>
                <a:stCxn id="7" idx="1"/>
                <a:endCxn id="12" idx="3"/>
              </p:cNvCxnSpPr>
              <p:nvPr/>
            </p:nvCxnSpPr>
            <p:spPr bwMode="auto">
              <a:xfrm flipH="1" flipV="1">
                <a:off x="6012199" y="2780910"/>
                <a:ext cx="432061" cy="1"/>
              </a:xfrm>
              <a:prstGeom prst="straightConnector1">
                <a:avLst/>
              </a:prstGeom>
              <a:noFill/>
              <a:ln w="12700">
                <a:solidFill>
                  <a:schemeClr val="tx1"/>
                </a:solidFill>
                <a:round/>
                <a:headEnd/>
                <a:tailEnd/>
              </a:ln>
              <a:effectLst/>
            </p:spPr>
          </p:cxnSp>
          <p:cxnSp>
            <p:nvCxnSpPr>
              <p:cNvPr id="41" name="AutoShape 48"/>
              <p:cNvCxnSpPr>
                <a:cxnSpLocks noChangeShapeType="1"/>
                <a:stCxn id="36" idx="1"/>
                <a:endCxn id="7" idx="3"/>
              </p:cNvCxnSpPr>
              <p:nvPr/>
            </p:nvCxnSpPr>
            <p:spPr bwMode="auto">
              <a:xfrm flipH="1">
                <a:off x="6790335" y="2778178"/>
                <a:ext cx="374025" cy="2733"/>
              </a:xfrm>
              <a:prstGeom prst="straightConnector1">
                <a:avLst/>
              </a:prstGeom>
              <a:noFill/>
              <a:ln w="12700">
                <a:solidFill>
                  <a:schemeClr val="tx1"/>
                </a:solidFill>
                <a:round/>
                <a:headEnd/>
                <a:tailEnd/>
              </a:ln>
              <a:effectLst/>
            </p:spPr>
          </p:cxnSp>
          <p:cxnSp>
            <p:nvCxnSpPr>
              <p:cNvPr id="42" name="AutoShape 48"/>
              <p:cNvCxnSpPr>
                <a:cxnSpLocks noChangeShapeType="1"/>
                <a:stCxn id="38" idx="1"/>
                <a:endCxn id="36" idx="3"/>
              </p:cNvCxnSpPr>
              <p:nvPr/>
            </p:nvCxnSpPr>
            <p:spPr bwMode="auto">
              <a:xfrm flipH="1" flipV="1">
                <a:off x="7510435" y="2778178"/>
                <a:ext cx="302015" cy="2732"/>
              </a:xfrm>
              <a:prstGeom prst="straightConnector1">
                <a:avLst/>
              </a:prstGeom>
              <a:noFill/>
              <a:ln w="12700">
                <a:solidFill>
                  <a:schemeClr val="tx1"/>
                </a:solidFill>
                <a:round/>
                <a:headEnd/>
                <a:tailEnd/>
              </a:ln>
              <a:effectLst/>
            </p:spPr>
          </p:cxnSp>
          <p:cxnSp>
            <p:nvCxnSpPr>
              <p:cNvPr id="43" name="AutoShape 48"/>
              <p:cNvCxnSpPr>
                <a:cxnSpLocks noChangeShapeType="1"/>
              </p:cNvCxnSpPr>
              <p:nvPr/>
            </p:nvCxnSpPr>
            <p:spPr bwMode="auto">
              <a:xfrm flipH="1" flipV="1">
                <a:off x="8028480" y="2780910"/>
                <a:ext cx="409654" cy="2732"/>
              </a:xfrm>
              <a:prstGeom prst="straightConnector1">
                <a:avLst/>
              </a:prstGeom>
              <a:noFill/>
              <a:ln w="12700">
                <a:solidFill>
                  <a:schemeClr val="tx1"/>
                </a:solidFill>
                <a:round/>
                <a:headEnd/>
                <a:tailEnd/>
              </a:ln>
              <a:effectLst/>
            </p:spPr>
          </p:cxnSp>
          <p:pic>
            <p:nvPicPr>
              <p:cNvPr id="44" name="Picture 22" descr="NOTEBOOK"/>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336939" y="2492870"/>
                <a:ext cx="519021" cy="504070"/>
              </a:xfrm>
              <a:prstGeom prst="rect">
                <a:avLst/>
              </a:prstGeom>
              <a:noFill/>
              <a:ln w="9525">
                <a:noFill/>
                <a:miter lim="800000"/>
                <a:headEnd/>
                <a:tailEnd/>
              </a:ln>
            </p:spPr>
          </p:pic>
          <p:sp>
            <p:nvSpPr>
              <p:cNvPr id="45" name="Text Box 109"/>
              <p:cNvSpPr txBox="1">
                <a:spLocks noChangeArrowheads="1"/>
              </p:cNvSpPr>
              <p:nvPr/>
            </p:nvSpPr>
            <p:spPr bwMode="auto">
              <a:xfrm>
                <a:off x="899490" y="2377269"/>
                <a:ext cx="1224171" cy="180518"/>
              </a:xfrm>
              <a:prstGeom prst="rect">
                <a:avLst/>
              </a:prstGeom>
              <a:noFill/>
              <a:ln w="9525">
                <a:noFill/>
                <a:miter lim="800000"/>
                <a:headEnd/>
                <a:tailEnd/>
              </a:ln>
              <a:effectLst/>
            </p:spPr>
            <p:txBody>
              <a:bodyPr wrap="square">
                <a:spAutoFit/>
              </a:bodyPr>
              <a:lstStyle/>
              <a:p>
                <a:pPr>
                  <a:lnSpc>
                    <a:spcPct val="60000"/>
                  </a:lnSpc>
                  <a:spcBef>
                    <a:spcPct val="50000"/>
                  </a:spcBef>
                </a:pPr>
                <a:r>
                  <a:rPr lang="en-US" altLang="ko-KR" sz="1100" b="1" dirty="0" smtClean="0">
                    <a:latin typeface="Arial" panose="020B0604020202020204" pitchFamily="34" charset="0"/>
                    <a:cs typeface="Arial" panose="020B0604020202020204" pitchFamily="34" charset="0"/>
                  </a:rPr>
                  <a:t>Server Farm</a:t>
                </a:r>
                <a:endParaRPr lang="en-US" altLang="ko-KR" sz="1100" b="1" dirty="0">
                  <a:latin typeface="Arial" panose="020B0604020202020204" pitchFamily="34" charset="0"/>
                  <a:cs typeface="Arial" panose="020B0604020202020204" pitchFamily="34" charset="0"/>
                </a:endParaRPr>
              </a:p>
            </p:txBody>
          </p:sp>
          <p:cxnSp>
            <p:nvCxnSpPr>
              <p:cNvPr id="46" name="AutoShape 48"/>
              <p:cNvCxnSpPr>
                <a:cxnSpLocks noChangeShapeType="1"/>
                <a:stCxn id="9" idx="1"/>
                <a:endCxn id="10" idx="3"/>
              </p:cNvCxnSpPr>
              <p:nvPr/>
            </p:nvCxnSpPr>
            <p:spPr bwMode="auto">
              <a:xfrm flipH="1" flipV="1">
                <a:off x="4139680" y="2770240"/>
                <a:ext cx="648350" cy="656028"/>
              </a:xfrm>
              <a:prstGeom prst="straightConnector1">
                <a:avLst/>
              </a:prstGeom>
              <a:noFill/>
              <a:ln w="12700">
                <a:solidFill>
                  <a:schemeClr val="tx1"/>
                </a:solidFill>
                <a:round/>
                <a:headEnd/>
                <a:tailEnd/>
              </a:ln>
              <a:effectLst/>
            </p:spPr>
          </p:cxnSp>
          <p:cxnSp>
            <p:nvCxnSpPr>
              <p:cNvPr id="47" name="AutoShape 48"/>
              <p:cNvCxnSpPr>
                <a:cxnSpLocks noChangeShapeType="1"/>
                <a:endCxn id="11" idx="3"/>
              </p:cNvCxnSpPr>
              <p:nvPr/>
            </p:nvCxnSpPr>
            <p:spPr bwMode="auto">
              <a:xfrm flipH="1" flipV="1">
                <a:off x="4141267" y="3418330"/>
                <a:ext cx="647283" cy="245308"/>
              </a:xfrm>
              <a:prstGeom prst="straightConnector1">
                <a:avLst/>
              </a:prstGeom>
              <a:noFill/>
              <a:ln w="12700">
                <a:solidFill>
                  <a:schemeClr val="tx1"/>
                </a:solidFill>
                <a:round/>
                <a:headEnd/>
                <a:tailEnd/>
              </a:ln>
              <a:effectLst/>
            </p:spPr>
          </p:cxnSp>
          <p:cxnSp>
            <p:nvCxnSpPr>
              <p:cNvPr id="48" name="AutoShape 48"/>
              <p:cNvCxnSpPr>
                <a:cxnSpLocks noChangeShapeType="1"/>
                <a:endCxn id="8" idx="3"/>
              </p:cNvCxnSpPr>
              <p:nvPr/>
            </p:nvCxnSpPr>
            <p:spPr bwMode="auto">
              <a:xfrm flipH="1" flipV="1">
                <a:off x="5134105" y="2778178"/>
                <a:ext cx="518045" cy="218762"/>
              </a:xfrm>
              <a:prstGeom prst="straightConnector1">
                <a:avLst/>
              </a:prstGeom>
              <a:noFill/>
              <a:ln w="12700">
                <a:solidFill>
                  <a:schemeClr val="tx1"/>
                </a:solidFill>
                <a:round/>
                <a:headEnd/>
                <a:tailEnd/>
              </a:ln>
              <a:effectLst/>
            </p:spPr>
          </p:cxnSp>
          <p:cxnSp>
            <p:nvCxnSpPr>
              <p:cNvPr id="50" name="AutoShape 48"/>
              <p:cNvCxnSpPr>
                <a:cxnSpLocks noChangeShapeType="1"/>
                <a:endCxn id="12" idx="3"/>
              </p:cNvCxnSpPr>
              <p:nvPr/>
            </p:nvCxnSpPr>
            <p:spPr bwMode="auto">
              <a:xfrm flipH="1" flipV="1">
                <a:off x="6012199" y="2780910"/>
                <a:ext cx="518047" cy="218762"/>
              </a:xfrm>
              <a:prstGeom prst="straightConnector1">
                <a:avLst/>
              </a:prstGeom>
              <a:noFill/>
              <a:ln w="12700">
                <a:solidFill>
                  <a:schemeClr val="tx1"/>
                </a:solidFill>
                <a:round/>
                <a:headEnd/>
                <a:tailEnd/>
              </a:ln>
              <a:effectLst/>
            </p:spPr>
          </p:cxnSp>
          <p:pic>
            <p:nvPicPr>
              <p:cNvPr id="51" name="Picture 21"/>
              <p:cNvPicPr>
                <a:picLocks noChangeArrowheads="1"/>
              </p:cNvPicPr>
              <p:nvPr/>
            </p:nvPicPr>
            <p:blipFill>
              <a:blip r:embed="rId3" cstate="print"/>
              <a:srcRect/>
              <a:stretch>
                <a:fillRect/>
              </a:stretch>
            </p:blipFill>
            <p:spPr bwMode="auto">
              <a:xfrm>
                <a:off x="6444260" y="3284981"/>
                <a:ext cx="346075" cy="288040"/>
              </a:xfrm>
              <a:prstGeom prst="rect">
                <a:avLst/>
              </a:prstGeom>
              <a:noFill/>
              <a:ln w="9525">
                <a:noFill/>
                <a:miter lim="800000"/>
                <a:headEnd/>
                <a:tailEnd/>
              </a:ln>
              <a:effectLst/>
            </p:spPr>
          </p:pic>
          <p:pic>
            <p:nvPicPr>
              <p:cNvPr id="52" name="Picture 65"/>
              <p:cNvPicPr>
                <a:picLocks noChangeArrowheads="1"/>
              </p:cNvPicPr>
              <p:nvPr/>
            </p:nvPicPr>
            <p:blipFill>
              <a:blip r:embed="rId4" cstate="print"/>
              <a:srcRect/>
              <a:stretch>
                <a:fillRect/>
              </a:stretch>
            </p:blipFill>
            <p:spPr bwMode="auto">
              <a:xfrm>
                <a:off x="7164360" y="3284980"/>
                <a:ext cx="346075" cy="282575"/>
              </a:xfrm>
              <a:prstGeom prst="rect">
                <a:avLst/>
              </a:prstGeom>
              <a:noFill/>
              <a:ln w="12700">
                <a:noFill/>
                <a:miter lim="800000"/>
                <a:headEnd/>
                <a:tailEnd/>
              </a:ln>
              <a:effectLst/>
            </p:spPr>
          </p:pic>
          <p:pic>
            <p:nvPicPr>
              <p:cNvPr id="53" name="Picture 12"/>
              <p:cNvPicPr>
                <a:picLocks noChangeArrowheads="1"/>
              </p:cNvPicPr>
              <p:nvPr/>
            </p:nvPicPr>
            <p:blipFill>
              <a:blip r:embed="rId7" cstate="print"/>
              <a:srcRect/>
              <a:stretch>
                <a:fillRect/>
              </a:stretch>
            </p:blipFill>
            <p:spPr bwMode="auto">
              <a:xfrm>
                <a:off x="7812450" y="3284980"/>
                <a:ext cx="252412" cy="288040"/>
              </a:xfrm>
              <a:prstGeom prst="rect">
                <a:avLst/>
              </a:prstGeom>
              <a:noFill/>
              <a:ln w="12700">
                <a:noFill/>
                <a:miter lim="800000"/>
                <a:headEnd/>
                <a:tailEnd/>
              </a:ln>
              <a:effectLst/>
            </p:spPr>
          </p:pic>
          <p:cxnSp>
            <p:nvCxnSpPr>
              <p:cNvPr id="54" name="AutoShape 48"/>
              <p:cNvCxnSpPr>
                <a:cxnSpLocks noChangeShapeType="1"/>
                <a:stCxn id="51" idx="1"/>
                <a:endCxn id="19" idx="3"/>
              </p:cNvCxnSpPr>
              <p:nvPr/>
            </p:nvCxnSpPr>
            <p:spPr bwMode="auto">
              <a:xfrm flipH="1" flipV="1">
                <a:off x="6012199" y="3429000"/>
                <a:ext cx="432061" cy="1"/>
              </a:xfrm>
              <a:prstGeom prst="straightConnector1">
                <a:avLst/>
              </a:prstGeom>
              <a:noFill/>
              <a:ln w="12700">
                <a:solidFill>
                  <a:schemeClr val="tx1"/>
                </a:solidFill>
                <a:round/>
                <a:headEnd/>
                <a:tailEnd/>
              </a:ln>
              <a:effectLst/>
            </p:spPr>
          </p:cxnSp>
          <p:cxnSp>
            <p:nvCxnSpPr>
              <p:cNvPr id="55" name="AutoShape 48"/>
              <p:cNvCxnSpPr>
                <a:cxnSpLocks noChangeShapeType="1"/>
                <a:stCxn id="52" idx="1"/>
                <a:endCxn id="51" idx="3"/>
              </p:cNvCxnSpPr>
              <p:nvPr/>
            </p:nvCxnSpPr>
            <p:spPr bwMode="auto">
              <a:xfrm flipH="1">
                <a:off x="6790335" y="3426268"/>
                <a:ext cx="374025" cy="2733"/>
              </a:xfrm>
              <a:prstGeom prst="straightConnector1">
                <a:avLst/>
              </a:prstGeom>
              <a:noFill/>
              <a:ln w="12700">
                <a:solidFill>
                  <a:schemeClr val="tx1"/>
                </a:solidFill>
                <a:round/>
                <a:headEnd/>
                <a:tailEnd/>
              </a:ln>
              <a:effectLst/>
            </p:spPr>
          </p:cxnSp>
          <p:cxnSp>
            <p:nvCxnSpPr>
              <p:cNvPr id="56" name="AutoShape 48"/>
              <p:cNvCxnSpPr>
                <a:cxnSpLocks noChangeShapeType="1"/>
                <a:stCxn id="53" idx="1"/>
                <a:endCxn id="52" idx="3"/>
              </p:cNvCxnSpPr>
              <p:nvPr/>
            </p:nvCxnSpPr>
            <p:spPr bwMode="auto">
              <a:xfrm flipH="1" flipV="1">
                <a:off x="7510435" y="3426268"/>
                <a:ext cx="302015" cy="2732"/>
              </a:xfrm>
              <a:prstGeom prst="straightConnector1">
                <a:avLst/>
              </a:prstGeom>
              <a:noFill/>
              <a:ln w="12700">
                <a:solidFill>
                  <a:schemeClr val="tx1"/>
                </a:solidFill>
                <a:round/>
                <a:headEnd/>
                <a:tailEnd/>
              </a:ln>
              <a:effectLst/>
            </p:spPr>
          </p:cxnSp>
          <p:cxnSp>
            <p:nvCxnSpPr>
              <p:cNvPr id="57" name="AutoShape 48"/>
              <p:cNvCxnSpPr>
                <a:cxnSpLocks noChangeShapeType="1"/>
              </p:cNvCxnSpPr>
              <p:nvPr/>
            </p:nvCxnSpPr>
            <p:spPr bwMode="auto">
              <a:xfrm flipH="1" flipV="1">
                <a:off x="8028480" y="3429000"/>
                <a:ext cx="409654" cy="2732"/>
              </a:xfrm>
              <a:prstGeom prst="straightConnector1">
                <a:avLst/>
              </a:prstGeom>
              <a:noFill/>
              <a:ln w="12700">
                <a:solidFill>
                  <a:schemeClr val="tx1"/>
                </a:solidFill>
                <a:round/>
                <a:headEnd/>
                <a:tailEnd/>
              </a:ln>
              <a:effectLst/>
            </p:spPr>
          </p:cxnSp>
          <p:pic>
            <p:nvPicPr>
              <p:cNvPr id="58" name="Picture 22" descr="NOTEBOOK"/>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388530" y="3212970"/>
                <a:ext cx="519021" cy="432060"/>
              </a:xfrm>
              <a:prstGeom prst="rect">
                <a:avLst/>
              </a:prstGeom>
              <a:noFill/>
              <a:ln w="9525">
                <a:noFill/>
                <a:miter lim="800000"/>
                <a:headEnd/>
                <a:tailEnd/>
              </a:ln>
            </p:spPr>
          </p:pic>
          <p:cxnSp>
            <p:nvCxnSpPr>
              <p:cNvPr id="59" name="AutoShape 48"/>
              <p:cNvCxnSpPr>
                <a:cxnSpLocks noChangeShapeType="1"/>
                <a:endCxn id="19" idx="3"/>
              </p:cNvCxnSpPr>
              <p:nvPr/>
            </p:nvCxnSpPr>
            <p:spPr bwMode="auto">
              <a:xfrm flipH="1" flipV="1">
                <a:off x="6012199" y="3429000"/>
                <a:ext cx="518048" cy="218762"/>
              </a:xfrm>
              <a:prstGeom prst="straightConnector1">
                <a:avLst/>
              </a:prstGeom>
              <a:noFill/>
              <a:ln w="12700">
                <a:solidFill>
                  <a:schemeClr val="tx1"/>
                </a:solidFill>
                <a:round/>
                <a:headEnd/>
                <a:tailEnd/>
              </a:ln>
              <a:effectLst/>
            </p:spPr>
          </p:cxnSp>
          <p:cxnSp>
            <p:nvCxnSpPr>
              <p:cNvPr id="60" name="AutoShape 48"/>
              <p:cNvCxnSpPr>
                <a:cxnSpLocks noChangeShapeType="1"/>
                <a:endCxn id="7" idx="3"/>
              </p:cNvCxnSpPr>
              <p:nvPr/>
            </p:nvCxnSpPr>
            <p:spPr bwMode="auto">
              <a:xfrm flipH="1" flipV="1">
                <a:off x="6790335" y="2780911"/>
                <a:ext cx="532023" cy="290771"/>
              </a:xfrm>
              <a:prstGeom prst="straightConnector1">
                <a:avLst/>
              </a:prstGeom>
              <a:noFill/>
              <a:ln w="12700">
                <a:solidFill>
                  <a:schemeClr val="tx1"/>
                </a:solidFill>
                <a:round/>
                <a:headEnd/>
                <a:tailEnd/>
              </a:ln>
              <a:effectLst/>
            </p:spPr>
          </p:cxnSp>
          <p:cxnSp>
            <p:nvCxnSpPr>
              <p:cNvPr id="62" name="AutoShape 48"/>
              <p:cNvCxnSpPr>
                <a:cxnSpLocks noChangeShapeType="1"/>
                <a:endCxn id="38" idx="3"/>
              </p:cNvCxnSpPr>
              <p:nvPr/>
            </p:nvCxnSpPr>
            <p:spPr bwMode="auto">
              <a:xfrm flipH="1" flipV="1">
                <a:off x="8064862" y="2780910"/>
                <a:ext cx="251658" cy="144020"/>
              </a:xfrm>
              <a:prstGeom prst="straightConnector1">
                <a:avLst/>
              </a:prstGeom>
              <a:noFill/>
              <a:ln w="12700">
                <a:solidFill>
                  <a:schemeClr val="tx1"/>
                </a:solidFill>
                <a:round/>
                <a:headEnd/>
                <a:tailEnd/>
              </a:ln>
              <a:effectLst/>
            </p:spPr>
          </p:cxnSp>
          <p:cxnSp>
            <p:nvCxnSpPr>
              <p:cNvPr id="64" name="AutoShape 48"/>
              <p:cNvCxnSpPr>
                <a:cxnSpLocks noChangeShapeType="1"/>
                <a:endCxn id="36" idx="3"/>
              </p:cNvCxnSpPr>
              <p:nvPr/>
            </p:nvCxnSpPr>
            <p:spPr bwMode="auto">
              <a:xfrm flipH="1" flipV="1">
                <a:off x="7510435" y="2778178"/>
                <a:ext cx="374025" cy="218762"/>
              </a:xfrm>
              <a:prstGeom prst="straightConnector1">
                <a:avLst/>
              </a:prstGeom>
              <a:noFill/>
              <a:ln w="12700">
                <a:solidFill>
                  <a:schemeClr val="tx1"/>
                </a:solidFill>
                <a:round/>
                <a:headEnd/>
                <a:tailEnd/>
              </a:ln>
              <a:effectLst/>
            </p:spPr>
          </p:cxnSp>
          <p:cxnSp>
            <p:nvCxnSpPr>
              <p:cNvPr id="65" name="AutoShape 48"/>
              <p:cNvCxnSpPr>
                <a:cxnSpLocks noChangeShapeType="1"/>
                <a:endCxn id="52" idx="3"/>
              </p:cNvCxnSpPr>
              <p:nvPr/>
            </p:nvCxnSpPr>
            <p:spPr bwMode="auto">
              <a:xfrm flipH="1" flipV="1">
                <a:off x="7510435" y="3426268"/>
                <a:ext cx="374025" cy="218762"/>
              </a:xfrm>
              <a:prstGeom prst="straightConnector1">
                <a:avLst/>
              </a:prstGeom>
              <a:noFill/>
              <a:ln w="12700">
                <a:solidFill>
                  <a:schemeClr val="tx1"/>
                </a:solidFill>
                <a:round/>
                <a:headEnd/>
                <a:tailEnd/>
              </a:ln>
              <a:effectLst/>
            </p:spPr>
          </p:cxnSp>
          <p:cxnSp>
            <p:nvCxnSpPr>
              <p:cNvPr id="66" name="AutoShape 48"/>
              <p:cNvCxnSpPr>
                <a:cxnSpLocks noChangeShapeType="1"/>
                <a:stCxn id="8" idx="1"/>
                <a:endCxn id="11" idx="3"/>
              </p:cNvCxnSpPr>
              <p:nvPr/>
            </p:nvCxnSpPr>
            <p:spPr bwMode="auto">
              <a:xfrm flipH="1">
                <a:off x="4141267" y="2778178"/>
                <a:ext cx="646763" cy="640152"/>
              </a:xfrm>
              <a:prstGeom prst="straightConnector1">
                <a:avLst/>
              </a:prstGeom>
              <a:noFill/>
              <a:ln w="12700">
                <a:solidFill>
                  <a:schemeClr val="tx1"/>
                </a:solidFill>
                <a:round/>
                <a:headEnd/>
                <a:tailEnd/>
              </a:ln>
              <a:effectLst/>
            </p:spPr>
          </p:cxnSp>
          <p:sp>
            <p:nvSpPr>
              <p:cNvPr id="67" name="Text Box 127"/>
              <p:cNvSpPr txBox="1">
                <a:spLocks noChangeArrowheads="1"/>
              </p:cNvSpPr>
              <p:nvPr/>
            </p:nvSpPr>
            <p:spPr bwMode="auto">
              <a:xfrm>
                <a:off x="683461" y="2708900"/>
                <a:ext cx="504071" cy="243556"/>
              </a:xfrm>
              <a:prstGeom prst="rect">
                <a:avLst/>
              </a:prstGeom>
              <a:noFill/>
              <a:ln w="9525">
                <a:noFill/>
                <a:miter lim="800000"/>
                <a:headEnd/>
                <a:tailEnd/>
              </a:ln>
              <a:effectLst/>
            </p:spPr>
            <p:txBody>
              <a:bodyPr wrap="square">
                <a:spAutoFit/>
              </a:bodyPr>
              <a:lstStyle/>
              <a:p>
                <a:pPr>
                  <a:spcBef>
                    <a:spcPct val="50000"/>
                  </a:spcBef>
                </a:pPr>
                <a:r>
                  <a:rPr lang="en-US" altLang="ko-KR" sz="1100" b="1" dirty="0" smtClean="0">
                    <a:latin typeface="Arial" panose="020B0604020202020204" pitchFamily="34" charset="0"/>
                    <a:cs typeface="Arial" panose="020B0604020202020204" pitchFamily="34" charset="0"/>
                  </a:rPr>
                  <a:t>AAA</a:t>
                </a:r>
                <a:endParaRPr lang="en-US" altLang="ko-KR" sz="1100" b="1" dirty="0">
                  <a:latin typeface="Arial" panose="020B0604020202020204" pitchFamily="34" charset="0"/>
                  <a:cs typeface="Arial" panose="020B0604020202020204" pitchFamily="34" charset="0"/>
                </a:endParaRPr>
              </a:p>
            </p:txBody>
          </p:sp>
          <p:sp>
            <p:nvSpPr>
              <p:cNvPr id="68" name="Text Box 127"/>
              <p:cNvSpPr txBox="1">
                <a:spLocks noChangeArrowheads="1"/>
              </p:cNvSpPr>
              <p:nvPr/>
            </p:nvSpPr>
            <p:spPr bwMode="auto">
              <a:xfrm>
                <a:off x="1115519" y="2708900"/>
                <a:ext cx="504071" cy="243556"/>
              </a:xfrm>
              <a:prstGeom prst="rect">
                <a:avLst/>
              </a:prstGeom>
              <a:noFill/>
              <a:ln w="9525">
                <a:noFill/>
                <a:miter lim="800000"/>
                <a:headEnd/>
                <a:tailEnd/>
              </a:ln>
              <a:effectLst/>
            </p:spPr>
            <p:txBody>
              <a:bodyPr wrap="square">
                <a:spAutoFit/>
              </a:bodyPr>
              <a:lstStyle/>
              <a:p>
                <a:pPr>
                  <a:spcBef>
                    <a:spcPct val="50000"/>
                  </a:spcBef>
                </a:pPr>
                <a:r>
                  <a:rPr lang="en-US" altLang="ko-KR" sz="1100" b="1" dirty="0" smtClean="0">
                    <a:latin typeface="Arial" panose="020B0604020202020204" pitchFamily="34" charset="0"/>
                    <a:cs typeface="Arial" panose="020B0604020202020204" pitchFamily="34" charset="0"/>
                  </a:rPr>
                  <a:t>Mail</a:t>
                </a:r>
                <a:endParaRPr lang="en-US" altLang="ko-KR" sz="1100" b="1" dirty="0">
                  <a:latin typeface="Arial" panose="020B0604020202020204" pitchFamily="34" charset="0"/>
                  <a:cs typeface="Arial" panose="020B0604020202020204" pitchFamily="34" charset="0"/>
                </a:endParaRPr>
              </a:p>
            </p:txBody>
          </p:sp>
          <p:sp>
            <p:nvSpPr>
              <p:cNvPr id="69" name="Text Box 127"/>
              <p:cNvSpPr txBox="1">
                <a:spLocks noChangeArrowheads="1"/>
              </p:cNvSpPr>
              <p:nvPr/>
            </p:nvSpPr>
            <p:spPr bwMode="auto">
              <a:xfrm>
                <a:off x="1475570" y="2708900"/>
                <a:ext cx="504071" cy="243556"/>
              </a:xfrm>
              <a:prstGeom prst="rect">
                <a:avLst/>
              </a:prstGeom>
              <a:noFill/>
              <a:ln w="9525">
                <a:noFill/>
                <a:miter lim="800000"/>
                <a:headEnd/>
                <a:tailEnd/>
              </a:ln>
              <a:effectLst/>
            </p:spPr>
            <p:txBody>
              <a:bodyPr wrap="square">
                <a:spAutoFit/>
              </a:bodyPr>
              <a:lstStyle/>
              <a:p>
                <a:pPr>
                  <a:spcBef>
                    <a:spcPct val="50000"/>
                  </a:spcBef>
                </a:pPr>
                <a:r>
                  <a:rPr lang="en-US" altLang="ko-KR" sz="1100" b="1" dirty="0" smtClean="0">
                    <a:latin typeface="Arial" panose="020B0604020202020204" pitchFamily="34" charset="0"/>
                    <a:cs typeface="Arial" panose="020B0604020202020204" pitchFamily="34" charset="0"/>
                  </a:rPr>
                  <a:t>DNS</a:t>
                </a:r>
                <a:endParaRPr lang="en-US" altLang="ko-KR" sz="1100" b="1" dirty="0">
                  <a:latin typeface="Arial" panose="020B0604020202020204" pitchFamily="34" charset="0"/>
                  <a:cs typeface="Arial" panose="020B0604020202020204" pitchFamily="34" charset="0"/>
                </a:endParaRPr>
              </a:p>
            </p:txBody>
          </p:sp>
          <p:sp>
            <p:nvSpPr>
              <p:cNvPr id="32" name="Text Box 107"/>
              <p:cNvSpPr txBox="1">
                <a:spLocks noChangeArrowheads="1"/>
              </p:cNvSpPr>
              <p:nvPr/>
            </p:nvSpPr>
            <p:spPr bwMode="auto">
              <a:xfrm>
                <a:off x="3419839" y="2308205"/>
                <a:ext cx="1101527" cy="180518"/>
              </a:xfrm>
              <a:prstGeom prst="rect">
                <a:avLst/>
              </a:prstGeom>
              <a:noFill/>
              <a:ln w="9525">
                <a:noFill/>
                <a:miter lim="800000"/>
                <a:headEnd/>
                <a:tailEnd/>
              </a:ln>
              <a:effectLst/>
            </p:spPr>
            <p:txBody>
              <a:bodyPr wrap="square">
                <a:spAutoFit/>
              </a:bodyPr>
              <a:lstStyle/>
              <a:p>
                <a:pPr>
                  <a:lnSpc>
                    <a:spcPct val="60000"/>
                  </a:lnSpc>
                  <a:spcBef>
                    <a:spcPct val="50000"/>
                  </a:spcBef>
                </a:pPr>
                <a:r>
                  <a:rPr lang="en-US" altLang="ko-KR" sz="1100" b="1" dirty="0">
                    <a:latin typeface="Arial" panose="020B0604020202020204" pitchFamily="34" charset="0"/>
                    <a:cs typeface="Arial" panose="020B0604020202020204" pitchFamily="34" charset="0"/>
                  </a:rPr>
                  <a:t>Core </a:t>
                </a:r>
                <a:r>
                  <a:rPr lang="en-US" altLang="ko-KR" sz="1100" b="1" dirty="0" smtClean="0">
                    <a:latin typeface="Arial" panose="020B0604020202020204" pitchFamily="34" charset="0"/>
                    <a:cs typeface="Arial" panose="020B0604020202020204" pitchFamily="34" charset="0"/>
                  </a:rPr>
                  <a:t> Router</a:t>
                </a:r>
                <a:endParaRPr lang="en-US" altLang="ko-KR" sz="1100" b="1" dirty="0">
                  <a:latin typeface="Arial" panose="020B0604020202020204" pitchFamily="34" charset="0"/>
                  <a:cs typeface="Arial" panose="020B0604020202020204" pitchFamily="34" charset="0"/>
                </a:endParaRPr>
              </a:p>
            </p:txBody>
          </p:sp>
        </p:grpSp>
        <p:sp>
          <p:nvSpPr>
            <p:cNvPr id="71" name="직사각형 70"/>
            <p:cNvSpPr/>
            <p:nvPr/>
          </p:nvSpPr>
          <p:spPr>
            <a:xfrm>
              <a:off x="6211964" y="5971888"/>
              <a:ext cx="704596" cy="325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rgbClr val="FF0000"/>
                  </a:solidFill>
                  <a:latin typeface="Arial" panose="020B0604020202020204" pitchFamily="34" charset="0"/>
                  <a:cs typeface="Arial" panose="020B0604020202020204" pitchFamily="34" charset="0"/>
                </a:rPr>
                <a:t>DDNS</a:t>
              </a:r>
              <a:endParaRPr lang="ko-KR" altLang="en-US" sz="1200" b="1" dirty="0">
                <a:solidFill>
                  <a:srgbClr val="FF0000"/>
                </a:solidFill>
                <a:latin typeface="Arial" panose="020B0604020202020204" pitchFamily="34" charset="0"/>
                <a:cs typeface="Arial" panose="020B0604020202020204" pitchFamily="34" charset="0"/>
              </a:endParaRPr>
            </a:p>
          </p:txBody>
        </p:sp>
        <p:sp>
          <p:nvSpPr>
            <p:cNvPr id="72" name="직사각형 71"/>
            <p:cNvSpPr/>
            <p:nvPr/>
          </p:nvSpPr>
          <p:spPr>
            <a:xfrm>
              <a:off x="1103642" y="5320537"/>
              <a:ext cx="704596" cy="325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rgbClr val="FF0000"/>
                  </a:solidFill>
                  <a:latin typeface="Arial" panose="020B0604020202020204" pitchFamily="34" charset="0"/>
                  <a:cs typeface="Arial" panose="020B0604020202020204" pitchFamily="34" charset="0"/>
                </a:rPr>
                <a:t>F/W</a:t>
              </a:r>
              <a:endParaRPr lang="ko-KR" altLang="en-US" sz="1200" b="1" dirty="0">
                <a:solidFill>
                  <a:srgbClr val="FF0000"/>
                </a:solidFill>
                <a:latin typeface="Arial" panose="020B0604020202020204" pitchFamily="34" charset="0"/>
                <a:cs typeface="Arial" panose="020B0604020202020204" pitchFamily="34" charset="0"/>
              </a:endParaRPr>
            </a:p>
          </p:txBody>
        </p:sp>
        <p:sp>
          <p:nvSpPr>
            <p:cNvPr id="73" name="원통 72"/>
            <p:cNvSpPr/>
            <p:nvPr/>
          </p:nvSpPr>
          <p:spPr>
            <a:xfrm>
              <a:off x="3316247" y="5279793"/>
              <a:ext cx="704596" cy="407094"/>
            </a:xfrm>
            <a:prstGeom prst="can">
              <a:avLst>
                <a:gd name="adj" fmla="val 161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rgbClr val="FF0000"/>
                  </a:solidFill>
                  <a:latin typeface="Arial" panose="020B0604020202020204" pitchFamily="34" charset="0"/>
                  <a:cs typeface="Arial" panose="020B0604020202020204" pitchFamily="34" charset="0"/>
                </a:rPr>
                <a:t>Cache</a:t>
              </a:r>
              <a:r>
                <a:rPr lang="ko-KR" altLang="en-US" sz="1100" b="1" dirty="0" smtClean="0">
                  <a:solidFill>
                    <a:srgbClr val="FF0000"/>
                  </a:solidFill>
                  <a:latin typeface="Arial" panose="020B0604020202020204" pitchFamily="34" charset="0"/>
                  <a:cs typeface="Arial" panose="020B0604020202020204" pitchFamily="34" charset="0"/>
                </a:rPr>
                <a:t> </a:t>
              </a:r>
              <a:endParaRPr lang="ko-KR" altLang="en-US" sz="1100" b="1" dirty="0">
                <a:solidFill>
                  <a:srgbClr val="FF0000"/>
                </a:solidFill>
                <a:latin typeface="Arial" panose="020B0604020202020204" pitchFamily="34" charset="0"/>
                <a:cs typeface="Arial" panose="020B0604020202020204" pitchFamily="34" charset="0"/>
              </a:endParaRPr>
            </a:p>
          </p:txBody>
        </p:sp>
        <p:sp>
          <p:nvSpPr>
            <p:cNvPr id="74" name="정육면체 73"/>
            <p:cNvSpPr/>
            <p:nvPr/>
          </p:nvSpPr>
          <p:spPr>
            <a:xfrm>
              <a:off x="7709231" y="5320537"/>
              <a:ext cx="616522" cy="325675"/>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50" b="1" dirty="0" smtClean="0">
                  <a:solidFill>
                    <a:srgbClr val="FF0000"/>
                  </a:solidFill>
                  <a:latin typeface="Arial" panose="020B0604020202020204" pitchFamily="34" charset="0"/>
                  <a:cs typeface="Arial" panose="020B0604020202020204" pitchFamily="34" charset="0"/>
                </a:rPr>
                <a:t>IGP</a:t>
              </a:r>
              <a:endParaRPr lang="ko-KR" altLang="en-US" sz="1050" b="1" dirty="0">
                <a:solidFill>
                  <a:srgbClr val="FF0000"/>
                </a:solidFill>
                <a:latin typeface="Arial" panose="020B0604020202020204" pitchFamily="34" charset="0"/>
                <a:cs typeface="Arial" panose="020B0604020202020204" pitchFamily="34" charset="0"/>
              </a:endParaRPr>
            </a:p>
          </p:txBody>
        </p:sp>
        <p:sp>
          <p:nvSpPr>
            <p:cNvPr id="75" name="원통 74"/>
            <p:cNvSpPr/>
            <p:nvPr/>
          </p:nvSpPr>
          <p:spPr>
            <a:xfrm>
              <a:off x="248771" y="5682086"/>
              <a:ext cx="704596" cy="407094"/>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00" b="1" dirty="0" smtClean="0">
                  <a:solidFill>
                    <a:srgbClr val="FF0000"/>
                  </a:solidFill>
                  <a:latin typeface="Arial" panose="020B0604020202020204" pitchFamily="34" charset="0"/>
                  <a:cs typeface="Arial" panose="020B0604020202020204" pitchFamily="34" charset="0"/>
                </a:rPr>
                <a:t>IMS</a:t>
              </a:r>
              <a:endParaRPr lang="ko-KR" altLang="en-US" sz="1100" b="1" dirty="0">
                <a:solidFill>
                  <a:srgbClr val="FF0000"/>
                </a:solidFill>
                <a:latin typeface="Arial" panose="020B0604020202020204" pitchFamily="34" charset="0"/>
                <a:cs typeface="Arial" panose="020B0604020202020204" pitchFamily="34" charset="0"/>
              </a:endParaRPr>
            </a:p>
          </p:txBody>
        </p:sp>
        <p:sp>
          <p:nvSpPr>
            <p:cNvPr id="76" name="직사각형 75"/>
            <p:cNvSpPr/>
            <p:nvPr/>
          </p:nvSpPr>
          <p:spPr>
            <a:xfrm>
              <a:off x="5331219" y="5320537"/>
              <a:ext cx="704596" cy="325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rgbClr val="FF0000"/>
                  </a:solidFill>
                  <a:latin typeface="Arial" panose="020B0604020202020204" pitchFamily="34" charset="0"/>
                  <a:cs typeface="Arial" panose="020B0604020202020204" pitchFamily="34" charset="0"/>
                </a:rPr>
                <a:t>NAT</a:t>
              </a:r>
              <a:endParaRPr lang="ko-KR" altLang="en-US" sz="1200" b="1" dirty="0">
                <a:solidFill>
                  <a:srgbClr val="FF0000"/>
                </a:solidFill>
                <a:latin typeface="Arial" panose="020B0604020202020204" pitchFamily="34" charset="0"/>
                <a:cs typeface="Arial" panose="020B0604020202020204" pitchFamily="34" charset="0"/>
              </a:endParaRPr>
            </a:p>
          </p:txBody>
        </p:sp>
        <p:sp>
          <p:nvSpPr>
            <p:cNvPr id="77" name="직사각형 76"/>
            <p:cNvSpPr/>
            <p:nvPr/>
          </p:nvSpPr>
          <p:spPr>
            <a:xfrm>
              <a:off x="6211964" y="5320537"/>
              <a:ext cx="704596" cy="325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rgbClr val="FF0000"/>
                  </a:solidFill>
                  <a:latin typeface="Arial" panose="020B0604020202020204" pitchFamily="34" charset="0"/>
                  <a:cs typeface="Arial" panose="020B0604020202020204" pitchFamily="34" charset="0"/>
                </a:rPr>
                <a:t>DHCP</a:t>
              </a:r>
              <a:endParaRPr lang="ko-KR" altLang="en-US" sz="1200" b="1" dirty="0">
                <a:solidFill>
                  <a:srgbClr val="FF0000"/>
                </a:solidFill>
                <a:latin typeface="Arial" panose="020B0604020202020204" pitchFamily="34" charset="0"/>
                <a:cs typeface="Arial" panose="020B0604020202020204" pitchFamily="34" charset="0"/>
              </a:endParaRPr>
            </a:p>
          </p:txBody>
        </p:sp>
        <p:sp>
          <p:nvSpPr>
            <p:cNvPr id="78" name="정육면체 77"/>
            <p:cNvSpPr/>
            <p:nvPr/>
          </p:nvSpPr>
          <p:spPr>
            <a:xfrm>
              <a:off x="7709231" y="5971888"/>
              <a:ext cx="704596" cy="325675"/>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50" b="1" dirty="0" smtClean="0">
                  <a:solidFill>
                    <a:srgbClr val="FF0000"/>
                  </a:solidFill>
                  <a:latin typeface="Arial" panose="020B0604020202020204" pitchFamily="34" charset="0"/>
                  <a:cs typeface="Arial" panose="020B0604020202020204" pitchFamily="34" charset="0"/>
                </a:rPr>
                <a:t>VLAN</a:t>
              </a:r>
              <a:endParaRPr lang="ko-KR" altLang="en-US" sz="1050" b="1" dirty="0">
                <a:solidFill>
                  <a:srgbClr val="FF0000"/>
                </a:solidFill>
                <a:latin typeface="Arial" panose="020B0604020202020204" pitchFamily="34" charset="0"/>
                <a:cs typeface="Arial" panose="020B0604020202020204" pitchFamily="34" charset="0"/>
              </a:endParaRPr>
            </a:p>
          </p:txBody>
        </p:sp>
        <p:sp>
          <p:nvSpPr>
            <p:cNvPr id="79" name="직사각형 78"/>
            <p:cNvSpPr/>
            <p:nvPr/>
          </p:nvSpPr>
          <p:spPr>
            <a:xfrm>
              <a:off x="7004635" y="5320537"/>
              <a:ext cx="616522" cy="325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rgbClr val="FF0000"/>
                  </a:solidFill>
                  <a:latin typeface="Arial" panose="020B0604020202020204" pitchFamily="34" charset="0"/>
                  <a:cs typeface="Arial" panose="020B0604020202020204" pitchFamily="34" charset="0"/>
                </a:rPr>
                <a:t>ACL</a:t>
              </a:r>
              <a:endParaRPr lang="ko-KR" altLang="en-US" sz="1200" b="1" dirty="0">
                <a:solidFill>
                  <a:srgbClr val="FF0000"/>
                </a:solidFill>
                <a:latin typeface="Arial" panose="020B0604020202020204" pitchFamily="34" charset="0"/>
                <a:cs typeface="Arial" panose="020B0604020202020204" pitchFamily="34" charset="0"/>
              </a:endParaRPr>
            </a:p>
          </p:txBody>
        </p:sp>
        <p:sp>
          <p:nvSpPr>
            <p:cNvPr id="80" name="정육면체 79"/>
            <p:cNvSpPr/>
            <p:nvPr/>
          </p:nvSpPr>
          <p:spPr>
            <a:xfrm>
              <a:off x="8344897" y="5279793"/>
              <a:ext cx="616522" cy="325675"/>
            </a:xfrm>
            <a:prstGeom prst="cub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50" b="1" dirty="0" smtClean="0">
                  <a:solidFill>
                    <a:srgbClr val="FF0000"/>
                  </a:solidFill>
                  <a:latin typeface="Arial" panose="020B0604020202020204" pitchFamily="34" charset="0"/>
                  <a:cs typeface="Arial" panose="020B0604020202020204" pitchFamily="34" charset="0"/>
                </a:rPr>
                <a:t>STB</a:t>
              </a:r>
              <a:endParaRPr lang="ko-KR" altLang="en-US" sz="1050" b="1" dirty="0">
                <a:solidFill>
                  <a:srgbClr val="FF0000"/>
                </a:solidFill>
                <a:latin typeface="Arial" panose="020B0604020202020204" pitchFamily="34" charset="0"/>
                <a:cs typeface="Arial" panose="020B0604020202020204" pitchFamily="34" charset="0"/>
              </a:endParaRPr>
            </a:p>
          </p:txBody>
        </p:sp>
        <p:sp>
          <p:nvSpPr>
            <p:cNvPr id="81" name="직사각형 80"/>
            <p:cNvSpPr/>
            <p:nvPr/>
          </p:nvSpPr>
          <p:spPr>
            <a:xfrm>
              <a:off x="1857939" y="5330080"/>
              <a:ext cx="704596" cy="325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rgbClr val="FF0000"/>
                  </a:solidFill>
                  <a:latin typeface="Arial" panose="020B0604020202020204" pitchFamily="34" charset="0"/>
                  <a:cs typeface="Arial" panose="020B0604020202020204" pitchFamily="34" charset="0"/>
                </a:rPr>
                <a:t>G/W</a:t>
              </a:r>
              <a:endParaRPr lang="ko-KR" altLang="en-US" sz="1200" b="1" dirty="0">
                <a:solidFill>
                  <a:srgbClr val="FF0000"/>
                </a:solidFill>
                <a:latin typeface="Arial" panose="020B0604020202020204" pitchFamily="34" charset="0"/>
                <a:cs typeface="Arial" panose="020B0604020202020204" pitchFamily="34" charset="0"/>
              </a:endParaRPr>
            </a:p>
          </p:txBody>
        </p:sp>
        <p:sp>
          <p:nvSpPr>
            <p:cNvPr id="84" name="직사각형 83"/>
            <p:cNvSpPr/>
            <p:nvPr/>
          </p:nvSpPr>
          <p:spPr>
            <a:xfrm>
              <a:off x="399630" y="4262110"/>
              <a:ext cx="704596" cy="325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rgbClr val="FF0000"/>
                  </a:solidFill>
                  <a:latin typeface="Arial" panose="020B0604020202020204" pitchFamily="34" charset="0"/>
                  <a:cs typeface="Arial" panose="020B0604020202020204" pitchFamily="34" charset="0"/>
                </a:rPr>
                <a:t>BSSs</a:t>
              </a:r>
              <a:endParaRPr lang="ko-KR" altLang="en-US" sz="1200" b="1" dirty="0">
                <a:solidFill>
                  <a:srgbClr val="FF0000"/>
                </a:solidFill>
                <a:latin typeface="Arial" panose="020B0604020202020204" pitchFamily="34" charset="0"/>
                <a:cs typeface="Arial" panose="020B0604020202020204" pitchFamily="34" charset="0"/>
              </a:endParaRPr>
            </a:p>
          </p:txBody>
        </p:sp>
        <p:sp>
          <p:nvSpPr>
            <p:cNvPr id="85" name="직사각형 84"/>
            <p:cNvSpPr/>
            <p:nvPr/>
          </p:nvSpPr>
          <p:spPr>
            <a:xfrm>
              <a:off x="5377993" y="4254832"/>
              <a:ext cx="704596" cy="325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rgbClr val="FF0000"/>
                  </a:solidFill>
                  <a:latin typeface="Arial" panose="020B0604020202020204" pitchFamily="34" charset="0"/>
                  <a:cs typeface="Arial" panose="020B0604020202020204" pitchFamily="34" charset="0"/>
                </a:rPr>
                <a:t>EMSs</a:t>
              </a:r>
              <a:endParaRPr lang="ko-KR" altLang="en-US" sz="1200" b="1" dirty="0">
                <a:solidFill>
                  <a:srgbClr val="FF0000"/>
                </a:solidFill>
                <a:latin typeface="Arial" panose="020B0604020202020204" pitchFamily="34" charset="0"/>
                <a:cs typeface="Arial" panose="020B0604020202020204" pitchFamily="34" charset="0"/>
              </a:endParaRPr>
            </a:p>
          </p:txBody>
        </p:sp>
        <p:sp>
          <p:nvSpPr>
            <p:cNvPr id="86" name="직사각형 85"/>
            <p:cNvSpPr/>
            <p:nvPr/>
          </p:nvSpPr>
          <p:spPr>
            <a:xfrm>
              <a:off x="2612237" y="4978074"/>
              <a:ext cx="704596" cy="325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rgbClr val="FF0000"/>
                  </a:solidFill>
                  <a:latin typeface="Arial" panose="020B0604020202020204" pitchFamily="34" charset="0"/>
                  <a:cs typeface="Arial" panose="020B0604020202020204" pitchFamily="34" charset="0"/>
                </a:rPr>
                <a:t>DPI</a:t>
              </a:r>
              <a:endParaRPr lang="ko-KR" altLang="en-US" sz="1200" b="1" dirty="0">
                <a:solidFill>
                  <a:srgbClr val="FF0000"/>
                </a:solidFill>
                <a:latin typeface="Arial" panose="020B0604020202020204" pitchFamily="34" charset="0"/>
                <a:cs typeface="Arial" panose="020B0604020202020204" pitchFamily="34" charset="0"/>
              </a:endParaRPr>
            </a:p>
          </p:txBody>
        </p:sp>
        <p:sp>
          <p:nvSpPr>
            <p:cNvPr id="87" name="직사각형 86"/>
            <p:cNvSpPr/>
            <p:nvPr/>
          </p:nvSpPr>
          <p:spPr>
            <a:xfrm>
              <a:off x="3869398" y="5732372"/>
              <a:ext cx="704596" cy="3256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smtClean="0">
                  <a:solidFill>
                    <a:srgbClr val="FF0000"/>
                  </a:solidFill>
                  <a:latin typeface="Arial" panose="020B0604020202020204" pitchFamily="34" charset="0"/>
                  <a:cs typeface="Arial" panose="020B0604020202020204" pitchFamily="34" charset="0"/>
                </a:rPr>
                <a:t>DPI</a:t>
              </a:r>
              <a:endParaRPr lang="ko-KR" altLang="en-US" sz="1200"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0401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NFV (Network Function Virtualization)</a:t>
            </a:r>
            <a:endParaRPr lang="ko-KR" altLang="en-US" dirty="0"/>
          </a:p>
        </p:txBody>
      </p:sp>
      <p:sp>
        <p:nvSpPr>
          <p:cNvPr id="3" name="내용 개체 틀 2"/>
          <p:cNvSpPr>
            <a:spLocks noGrp="1"/>
          </p:cNvSpPr>
          <p:nvPr>
            <p:ph idx="1"/>
          </p:nvPr>
        </p:nvSpPr>
        <p:spPr>
          <a:xfrm>
            <a:off x="315589" y="836110"/>
            <a:ext cx="8512822" cy="1888701"/>
          </a:xfrm>
        </p:spPr>
        <p:txBody>
          <a:bodyPr>
            <a:normAutofit/>
          </a:bodyPr>
          <a:lstStyle/>
          <a:p>
            <a:r>
              <a:rPr lang="en-US" altLang="ko-KR" sz="2400" dirty="0" smtClean="0"/>
              <a:t>NFV Definition</a:t>
            </a:r>
          </a:p>
          <a:p>
            <a:pPr lvl="1"/>
            <a:r>
              <a:rPr lang="en-US" altLang="ko-KR" sz="2000" dirty="0" smtClean="0"/>
              <a:t>NFV is a network architecture concept</a:t>
            </a:r>
          </a:p>
          <a:p>
            <a:pPr lvl="1"/>
            <a:r>
              <a:rPr lang="en-US" altLang="ko-KR" sz="2000" dirty="0" smtClean="0"/>
              <a:t>Virtualize the entire classes of network node functions into building block</a:t>
            </a:r>
            <a:r>
              <a:rPr lang="ko-KR" altLang="en-US" sz="2000" dirty="0" smtClean="0"/>
              <a:t> </a:t>
            </a:r>
            <a:r>
              <a:rPr lang="en-US" altLang="ko-KR" sz="2000" dirty="0" smtClean="0"/>
              <a:t>that may be connected, or chained, to create comm. Services</a:t>
            </a:r>
          </a:p>
          <a:p>
            <a:r>
              <a:rPr lang="en-US" altLang="ko-KR" sz="2400" dirty="0" smtClean="0"/>
              <a:t>Relationship to SDN</a:t>
            </a:r>
          </a:p>
          <a:p>
            <a:pPr lvl="1"/>
            <a:endParaRPr lang="en-US" altLang="ko-KR" sz="2000" dirty="0" smtClean="0"/>
          </a:p>
          <a:p>
            <a:pPr lvl="1"/>
            <a:endParaRPr lang="en-US" altLang="ko-KR" sz="2000" dirty="0" smtClean="0"/>
          </a:p>
        </p:txBody>
      </p:sp>
      <p:pic>
        <p:nvPicPr>
          <p:cNvPr id="4" name="그림 3" descr="1.jpg"/>
          <p:cNvPicPr>
            <a:picLocks noChangeAspect="1"/>
          </p:cNvPicPr>
          <p:nvPr/>
        </p:nvPicPr>
        <p:blipFill>
          <a:blip r:embed="rId3" cstate="print"/>
          <a:stretch>
            <a:fillRect/>
          </a:stretch>
        </p:blipFill>
        <p:spPr>
          <a:xfrm>
            <a:off x="266170" y="2961404"/>
            <a:ext cx="8640452" cy="3282937"/>
          </a:xfrm>
          <a:prstGeom prst="rect">
            <a:avLst/>
          </a:prstGeom>
        </p:spPr>
      </p:pic>
    </p:spTree>
    <p:extLst>
      <p:ext uri="{BB962C8B-B14F-4D97-AF65-F5344CB8AC3E}">
        <p14:creationId xmlns:p14="http://schemas.microsoft.com/office/powerpoint/2010/main" val="50376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NFV (Network Function Virtualization)</a:t>
            </a:r>
            <a:endParaRPr lang="ko-KR" altLang="en-US" dirty="0"/>
          </a:p>
        </p:txBody>
      </p:sp>
      <p:sp>
        <p:nvSpPr>
          <p:cNvPr id="3" name="내용 개체 틀 2"/>
          <p:cNvSpPr>
            <a:spLocks noGrp="1"/>
          </p:cNvSpPr>
          <p:nvPr>
            <p:ph idx="1"/>
          </p:nvPr>
        </p:nvSpPr>
        <p:spPr>
          <a:xfrm>
            <a:off x="315589" y="788610"/>
            <a:ext cx="8828411" cy="5538015"/>
          </a:xfrm>
        </p:spPr>
        <p:txBody>
          <a:bodyPr>
            <a:normAutofit/>
          </a:bodyPr>
          <a:lstStyle/>
          <a:p>
            <a:r>
              <a:rPr lang="en-US" altLang="ko-KR" sz="2400" dirty="0" smtClean="0"/>
              <a:t>Benefits of NFV</a:t>
            </a:r>
          </a:p>
          <a:p>
            <a:pPr lvl="1"/>
            <a:r>
              <a:rPr lang="en-US" altLang="ko-KR" sz="2000" dirty="0" smtClean="0"/>
              <a:t>Standard APIs </a:t>
            </a:r>
            <a:r>
              <a:rPr lang="en-US" altLang="ko-KR" sz="2000" dirty="0" smtClean="0">
                <a:sym typeface="Wingdings" panose="05000000000000000000" pitchFamily="2" charset="2"/>
              </a:rPr>
              <a:t> third party S/W vendors will speed up the dev.</a:t>
            </a:r>
          </a:p>
          <a:p>
            <a:pPr lvl="1"/>
            <a:r>
              <a:rPr lang="en-US" altLang="ko-KR" sz="2000" dirty="0" smtClean="0">
                <a:sym typeface="Wingdings" panose="05000000000000000000" pitchFamily="2" charset="2"/>
              </a:rPr>
              <a:t>More effective resource utilization</a:t>
            </a:r>
          </a:p>
          <a:p>
            <a:pPr lvl="2"/>
            <a:r>
              <a:rPr lang="en-US" altLang="ko-KR" sz="1600" dirty="0" smtClean="0">
                <a:sym typeface="Wingdings" panose="05000000000000000000" pitchFamily="2" charset="2"/>
              </a:rPr>
              <a:t>Virtualization allows Telco to allocate necessary resources</a:t>
            </a:r>
          </a:p>
          <a:p>
            <a:pPr lvl="1"/>
            <a:r>
              <a:rPr lang="en-US" altLang="ko-KR" sz="2000" dirty="0" smtClean="0">
                <a:sym typeface="Wingdings" panose="05000000000000000000" pitchFamily="2" charset="2"/>
              </a:rPr>
              <a:t>Easy to manage, reduce CAPEX/OPEX</a:t>
            </a:r>
          </a:p>
          <a:p>
            <a:r>
              <a:rPr lang="en-US" altLang="ko-KR" sz="2400" dirty="0" smtClean="0">
                <a:sym typeface="Wingdings" panose="05000000000000000000" pitchFamily="2" charset="2"/>
              </a:rPr>
              <a:t>Example of NFV</a:t>
            </a:r>
          </a:p>
          <a:p>
            <a:pPr lvl="1"/>
            <a:r>
              <a:rPr lang="en-US" altLang="ko-KR" sz="2000" dirty="0" smtClean="0">
                <a:sym typeface="Wingdings" panose="05000000000000000000" pitchFamily="2" charset="2"/>
              </a:rPr>
              <a:t>NEC + Telefonica</a:t>
            </a:r>
          </a:p>
          <a:p>
            <a:pPr lvl="1"/>
            <a:r>
              <a:rPr lang="en-US" altLang="ko-KR" sz="2000" dirty="0" err="1" smtClean="0">
                <a:sym typeface="Wingdings" panose="05000000000000000000" pitchFamily="2" charset="2"/>
              </a:rPr>
              <a:t>Impl</a:t>
            </a:r>
            <a:r>
              <a:rPr lang="en-US" altLang="ko-KR" sz="2000" dirty="0" smtClean="0">
                <a:sym typeface="Wingdings" panose="05000000000000000000" pitchFamily="2" charset="2"/>
              </a:rPr>
              <a:t>. of EPC (Evolved Packet Core)  first demo at MWC 2013</a:t>
            </a:r>
          </a:p>
          <a:p>
            <a:pPr lvl="1"/>
            <a:r>
              <a:rPr lang="en-US" altLang="ko-KR" sz="2000" dirty="0" smtClean="0">
                <a:sym typeface="Wingdings" panose="05000000000000000000" pitchFamily="2" charset="2"/>
              </a:rPr>
              <a:t>General purpose computers (CAPEX, OPEX  50%)</a:t>
            </a:r>
          </a:p>
          <a:p>
            <a:pPr lvl="2"/>
            <a:r>
              <a:rPr lang="en-US" altLang="ko-KR" sz="1600" dirty="0"/>
              <a:t>Flexibly respond to the change of traffic with cloud computing technologies</a:t>
            </a:r>
          </a:p>
          <a:p>
            <a:pPr lvl="2"/>
            <a:r>
              <a:rPr lang="en-US" altLang="ko-KR" sz="1600" dirty="0"/>
              <a:t>Innovative technology to lower Entry barrier of Telco business </a:t>
            </a:r>
          </a:p>
        </p:txBody>
      </p:sp>
      <p:pic>
        <p:nvPicPr>
          <p:cNvPr id="4" name="그림 3" descr="1.jpg"/>
          <p:cNvPicPr>
            <a:picLocks noChangeAspect="1"/>
          </p:cNvPicPr>
          <p:nvPr/>
        </p:nvPicPr>
        <p:blipFill>
          <a:blip r:embed="rId2" cstate="print"/>
          <a:stretch>
            <a:fillRect/>
          </a:stretch>
        </p:blipFill>
        <p:spPr>
          <a:xfrm>
            <a:off x="4032161" y="4748713"/>
            <a:ext cx="1224578" cy="1476164"/>
          </a:xfrm>
          <a:prstGeom prst="rect">
            <a:avLst/>
          </a:prstGeom>
        </p:spPr>
      </p:pic>
      <p:grpSp>
        <p:nvGrpSpPr>
          <p:cNvPr id="5" name="그룹 4"/>
          <p:cNvGrpSpPr/>
          <p:nvPr/>
        </p:nvGrpSpPr>
        <p:grpSpPr>
          <a:xfrm>
            <a:off x="6012160" y="4856725"/>
            <a:ext cx="2448272" cy="1224136"/>
            <a:chOff x="4427984" y="2492896"/>
            <a:chExt cx="3216027" cy="1504440"/>
          </a:xfrm>
        </p:grpSpPr>
        <p:pic>
          <p:nvPicPr>
            <p:cNvPr id="6" name="그림 5" descr="2.jpg"/>
            <p:cNvPicPr>
              <a:picLocks noChangeAspect="1"/>
            </p:cNvPicPr>
            <p:nvPr/>
          </p:nvPicPr>
          <p:blipFill>
            <a:blip r:embed="rId3" cstate="print"/>
            <a:stretch>
              <a:fillRect/>
            </a:stretch>
          </p:blipFill>
          <p:spPr>
            <a:xfrm>
              <a:off x="4427984" y="2888940"/>
              <a:ext cx="3216027" cy="1108396"/>
            </a:xfrm>
            <a:prstGeom prst="rect">
              <a:avLst/>
            </a:prstGeom>
          </p:spPr>
        </p:pic>
        <p:sp>
          <p:nvSpPr>
            <p:cNvPr id="7" name="모서리가 둥근 직사각형 6"/>
            <p:cNvSpPr/>
            <p:nvPr/>
          </p:nvSpPr>
          <p:spPr>
            <a:xfrm>
              <a:off x="4535997" y="2600907"/>
              <a:ext cx="1044117" cy="953946"/>
            </a:xfrm>
            <a:prstGeom prst="roundRect">
              <a:avLst>
                <a:gd name="adj" fmla="val 9411"/>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8" name="직사각형 7"/>
            <p:cNvSpPr/>
            <p:nvPr/>
          </p:nvSpPr>
          <p:spPr>
            <a:xfrm>
              <a:off x="4716016" y="2528900"/>
              <a:ext cx="720080" cy="216024"/>
            </a:xfrm>
            <a:prstGeom prst="rect">
              <a:avLst/>
            </a:prstGeom>
            <a:solidFill>
              <a:schemeClr val="bg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latin typeface="Arial" panose="020B0604020202020204" pitchFamily="34" charset="0"/>
                  <a:cs typeface="Arial" panose="020B0604020202020204" pitchFamily="34" charset="0"/>
                </a:rPr>
                <a:t>MME</a:t>
              </a:r>
              <a:endParaRPr lang="ko-KR" altLang="en-US" sz="800" dirty="0">
                <a:solidFill>
                  <a:schemeClr val="tx1"/>
                </a:solidFill>
                <a:latin typeface="Arial" panose="020B0604020202020204" pitchFamily="34" charset="0"/>
                <a:cs typeface="Arial" panose="020B0604020202020204" pitchFamily="34" charset="0"/>
              </a:endParaRPr>
            </a:p>
          </p:txBody>
        </p:sp>
        <p:sp>
          <p:nvSpPr>
            <p:cNvPr id="9" name="모서리가 둥근 직사각형 8"/>
            <p:cNvSpPr/>
            <p:nvPr/>
          </p:nvSpPr>
          <p:spPr>
            <a:xfrm>
              <a:off x="5652120" y="2564906"/>
              <a:ext cx="1116124" cy="945701"/>
            </a:xfrm>
            <a:prstGeom prst="roundRect">
              <a:avLst>
                <a:gd name="adj" fmla="val 9411"/>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10" name="직사각형 9"/>
            <p:cNvSpPr/>
            <p:nvPr/>
          </p:nvSpPr>
          <p:spPr>
            <a:xfrm>
              <a:off x="5832139" y="2492896"/>
              <a:ext cx="769741" cy="216024"/>
            </a:xfrm>
            <a:prstGeom prst="rect">
              <a:avLst/>
            </a:prstGeom>
            <a:solidFill>
              <a:schemeClr val="bg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800" dirty="0" smtClean="0">
                  <a:solidFill>
                    <a:schemeClr val="tx1"/>
                  </a:solidFill>
                  <a:latin typeface="Arial" panose="020B0604020202020204" pitchFamily="34" charset="0"/>
                  <a:cs typeface="Arial" panose="020B0604020202020204" pitchFamily="34" charset="0"/>
                </a:rPr>
                <a:t>S/P-GW</a:t>
              </a:r>
              <a:endParaRPr lang="ko-KR" altLang="en-US" sz="800" dirty="0">
                <a:solidFill>
                  <a:schemeClr val="tx1"/>
                </a:solidFill>
                <a:latin typeface="Arial" panose="020B0604020202020204" pitchFamily="34" charset="0"/>
                <a:cs typeface="Arial" panose="020B0604020202020204" pitchFamily="34" charset="0"/>
              </a:endParaRPr>
            </a:p>
          </p:txBody>
        </p:sp>
      </p:grpSp>
      <p:sp>
        <p:nvSpPr>
          <p:cNvPr id="11" name="오른쪽 화살표 10"/>
          <p:cNvSpPr/>
          <p:nvPr/>
        </p:nvSpPr>
        <p:spPr>
          <a:xfrm>
            <a:off x="5472321" y="5503906"/>
            <a:ext cx="396044" cy="252028"/>
          </a:xfrm>
          <a:prstGeom prst="right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24" y="4716302"/>
            <a:ext cx="3567113"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80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 y="1"/>
            <a:ext cx="8573985" cy="714355"/>
          </a:xfrm>
        </p:spPr>
        <p:txBody>
          <a:bodyPr>
            <a:noAutofit/>
          </a:bodyPr>
          <a:lstStyle/>
          <a:p>
            <a:r>
              <a:rPr lang="en-US" altLang="ko-KR" sz="2400" dirty="0" smtClean="0"/>
              <a:t>Example: </a:t>
            </a:r>
            <a:r>
              <a:rPr lang="en-US" altLang="ko-KR" sz="2400" dirty="0"/>
              <a:t>Kanazawa General Hospital (</a:t>
            </a:r>
            <a:r>
              <a:rPr lang="en-US" altLang="ko-KR" sz="2000" dirty="0"/>
              <a:t>with NEC </a:t>
            </a:r>
            <a:r>
              <a:rPr lang="en-US" altLang="ko-KR" sz="2000" dirty="0" smtClean="0"/>
              <a:t>solution</a:t>
            </a:r>
            <a:r>
              <a:rPr lang="en-US" altLang="ko-KR" sz="2400" dirty="0" smtClean="0"/>
              <a:t>)</a:t>
            </a:r>
            <a:endParaRPr lang="ko-KR" altLang="en-US" sz="2400" dirty="0"/>
          </a:p>
        </p:txBody>
      </p:sp>
      <p:sp>
        <p:nvSpPr>
          <p:cNvPr id="3" name="내용 개체 틀 2"/>
          <p:cNvSpPr>
            <a:spLocks noGrp="1"/>
          </p:cNvSpPr>
          <p:nvPr>
            <p:ph idx="1"/>
          </p:nvPr>
        </p:nvSpPr>
        <p:spPr>
          <a:xfrm>
            <a:off x="315589" y="800486"/>
            <a:ext cx="8514086" cy="1776459"/>
          </a:xfrm>
        </p:spPr>
        <p:txBody>
          <a:bodyPr>
            <a:normAutofit/>
          </a:bodyPr>
          <a:lstStyle/>
          <a:p>
            <a:r>
              <a:rPr lang="en-US" altLang="ko-KR" sz="2400" dirty="0" smtClean="0"/>
              <a:t>Problem</a:t>
            </a:r>
          </a:p>
          <a:p>
            <a:pPr lvl="1"/>
            <a:r>
              <a:rPr lang="en-US" altLang="ko-KR" sz="2000" dirty="0" smtClean="0"/>
              <a:t>Individual network optimization led to complex network structure</a:t>
            </a:r>
          </a:p>
          <a:p>
            <a:pPr lvl="2"/>
            <a:r>
              <a:rPr lang="en-US" altLang="ko-KR" sz="1600" dirty="0" smtClean="0"/>
              <a:t>Configuration errors</a:t>
            </a:r>
          </a:p>
          <a:p>
            <a:pPr lvl="2"/>
            <a:r>
              <a:rPr lang="en-US" altLang="ko-KR" sz="1600" dirty="0" smtClean="0"/>
              <a:t>Rewiring whenever a new equipment is connected</a:t>
            </a:r>
          </a:p>
          <a:p>
            <a:pPr lvl="2"/>
            <a:r>
              <a:rPr lang="en-US" altLang="ko-KR" sz="1600" dirty="0" smtClean="0"/>
              <a:t>Difficult to find fault location</a:t>
            </a:r>
            <a:endParaRPr lang="ko-KR" altLang="en-US" sz="1600" dirty="0"/>
          </a:p>
        </p:txBody>
      </p:sp>
      <p:grpSp>
        <p:nvGrpSpPr>
          <p:cNvPr id="6" name="그룹 5"/>
          <p:cNvGrpSpPr/>
          <p:nvPr/>
        </p:nvGrpSpPr>
        <p:grpSpPr>
          <a:xfrm>
            <a:off x="1621882" y="2708200"/>
            <a:ext cx="5900236" cy="3517048"/>
            <a:chOff x="822235" y="1448780"/>
            <a:chExt cx="4600013" cy="2742003"/>
          </a:xfrm>
        </p:grpSpPr>
        <p:pic>
          <p:nvPicPr>
            <p:cNvPr id="7" name="Picture 5" descr="Untitled-1"/>
            <p:cNvPicPr>
              <a:picLocks noChangeAspect="1" noChangeArrowheads="1"/>
            </p:cNvPicPr>
            <p:nvPr/>
          </p:nvPicPr>
          <p:blipFill>
            <a:blip r:embed="rId2" cstate="print"/>
            <a:srcRect/>
            <a:stretch>
              <a:fillRect/>
            </a:stretch>
          </p:blipFill>
          <p:spPr bwMode="auto">
            <a:xfrm>
              <a:off x="2405088" y="2027953"/>
              <a:ext cx="314091" cy="278003"/>
            </a:xfrm>
            <a:prstGeom prst="rect">
              <a:avLst/>
            </a:prstGeom>
            <a:noFill/>
          </p:spPr>
        </p:pic>
        <p:pic>
          <p:nvPicPr>
            <p:cNvPr id="8" name="Picture 5" descr="Untitled-1"/>
            <p:cNvPicPr>
              <a:picLocks noChangeAspect="1" noChangeArrowheads="1"/>
            </p:cNvPicPr>
            <p:nvPr/>
          </p:nvPicPr>
          <p:blipFill>
            <a:blip r:embed="rId2" cstate="print"/>
            <a:srcRect/>
            <a:stretch>
              <a:fillRect/>
            </a:stretch>
          </p:blipFill>
          <p:spPr bwMode="auto">
            <a:xfrm>
              <a:off x="1722145" y="2027953"/>
              <a:ext cx="314091" cy="278003"/>
            </a:xfrm>
            <a:prstGeom prst="rect">
              <a:avLst/>
            </a:prstGeom>
            <a:noFill/>
          </p:spPr>
        </p:pic>
        <p:pic>
          <p:nvPicPr>
            <p:cNvPr id="9" name="Picture 5" descr="C:\Users\Kang Dong Ki\AppData\Local\Microsoft\Windows\Temporary Internet Files\Content.IE5\WES9LTSD\MC90043484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0249" y="1695894"/>
              <a:ext cx="432565" cy="3320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Kang Dong Ki\AppData\Local\Microsoft\Windows\Temporary Internet Files\Content.IE5\WES9LTSD\MC90043484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0249" y="1448780"/>
              <a:ext cx="432565" cy="332059"/>
            </a:xfrm>
            <a:prstGeom prst="rect">
              <a:avLst/>
            </a:prstGeom>
            <a:noFill/>
            <a:extLst>
              <a:ext uri="{909E8E84-426E-40DD-AFC4-6F175D3DCCD1}">
                <a14:hiddenFill xmlns:a14="http://schemas.microsoft.com/office/drawing/2010/main">
                  <a:solidFill>
                    <a:srgbClr val="FFFFFF"/>
                  </a:solidFill>
                </a14:hiddenFill>
              </a:ext>
            </a:extLst>
          </p:spPr>
        </p:pic>
        <p:sp>
          <p:nvSpPr>
            <p:cNvPr id="11" name="직사각형 10"/>
            <p:cNvSpPr/>
            <p:nvPr/>
          </p:nvSpPr>
          <p:spPr>
            <a:xfrm>
              <a:off x="822235" y="3943085"/>
              <a:ext cx="1295617" cy="247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Lobby, registration</a:t>
              </a:r>
              <a:endParaRPr lang="ko-KR" altLang="en-US" sz="1400" dirty="0">
                <a:solidFill>
                  <a:schemeClr val="tx1"/>
                </a:solidFill>
                <a:latin typeface="Arial" panose="020B0604020202020204" pitchFamily="34" charset="0"/>
                <a:cs typeface="Arial" panose="020B0604020202020204" pitchFamily="34" charset="0"/>
              </a:endParaRPr>
            </a:p>
          </p:txBody>
        </p:sp>
        <p:grpSp>
          <p:nvGrpSpPr>
            <p:cNvPr id="12" name="그룹 11"/>
            <p:cNvGrpSpPr/>
            <p:nvPr/>
          </p:nvGrpSpPr>
          <p:grpSpPr>
            <a:xfrm>
              <a:off x="3267547" y="1723827"/>
              <a:ext cx="274184" cy="396793"/>
              <a:chOff x="4932040" y="2060848"/>
              <a:chExt cx="396044" cy="462496"/>
            </a:xfrm>
          </p:grpSpPr>
          <p:pic>
            <p:nvPicPr>
              <p:cNvPr id="83" name="Picture 116" descr="alteon"/>
              <p:cNvPicPr>
                <a:picLocks noChangeAspect="1" noChangeArrowheads="1"/>
              </p:cNvPicPr>
              <p:nvPr/>
            </p:nvPicPr>
            <p:blipFill>
              <a:blip r:embed="rId4" cstate="print"/>
              <a:srcRect/>
              <a:stretch>
                <a:fillRect/>
              </a:stretch>
            </p:blipFill>
            <p:spPr bwMode="auto">
              <a:xfrm>
                <a:off x="4932040" y="2060848"/>
                <a:ext cx="396044" cy="246472"/>
              </a:xfrm>
              <a:prstGeom prst="rect">
                <a:avLst/>
              </a:prstGeom>
              <a:noFill/>
            </p:spPr>
          </p:pic>
          <p:pic>
            <p:nvPicPr>
              <p:cNvPr id="84" name="Picture 116" descr="alteon"/>
              <p:cNvPicPr>
                <a:picLocks noChangeAspect="1" noChangeArrowheads="1"/>
              </p:cNvPicPr>
              <p:nvPr/>
            </p:nvPicPr>
            <p:blipFill>
              <a:blip r:embed="rId4" cstate="print"/>
              <a:srcRect/>
              <a:stretch>
                <a:fillRect/>
              </a:stretch>
            </p:blipFill>
            <p:spPr bwMode="auto">
              <a:xfrm>
                <a:off x="4932040" y="2276872"/>
                <a:ext cx="396044" cy="246472"/>
              </a:xfrm>
              <a:prstGeom prst="rect">
                <a:avLst/>
              </a:prstGeom>
              <a:noFill/>
            </p:spPr>
          </p:pic>
        </p:grpSp>
        <p:pic>
          <p:nvPicPr>
            <p:cNvPr id="13" name="Picture 5" descr="C:\Users\Kang Dong Ki\AppData\Local\Microsoft\Windows\Temporary Internet Files\Content.IE5\WES9LTSD\MC90043484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9891" y="2923741"/>
              <a:ext cx="348843" cy="2767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Kang Dong Ki\AppData\Local\Microsoft\Windows\Temporary Internet Files\Content.IE5\WES9LTSD\MC90043484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001" y="2923741"/>
              <a:ext cx="348843" cy="2767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Kang Dong Ki\AppData\Local\Microsoft\Windows\Temporary Internet Files\Content.IE5\WES9LTSD\MC90043484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5323" y="2892851"/>
              <a:ext cx="348843" cy="2767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Kang Dong Ki\AppData\Local\Microsoft\Windows\Temporary Internet Files\Content.IE5\WES9LTSD\MC90043484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4433" y="2892851"/>
              <a:ext cx="348843" cy="276716"/>
            </a:xfrm>
            <a:prstGeom prst="rect">
              <a:avLst/>
            </a:prstGeom>
            <a:noFill/>
            <a:extLst>
              <a:ext uri="{909E8E84-426E-40DD-AFC4-6F175D3DCCD1}">
                <a14:hiddenFill xmlns:a14="http://schemas.microsoft.com/office/drawing/2010/main">
                  <a:solidFill>
                    <a:srgbClr val="FFFFFF"/>
                  </a:solidFill>
                </a14:hiddenFill>
              </a:ext>
            </a:extLst>
          </p:spPr>
        </p:pic>
        <p:sp>
          <p:nvSpPr>
            <p:cNvPr id="17" name="직사각형 16"/>
            <p:cNvSpPr/>
            <p:nvPr/>
          </p:nvSpPr>
          <p:spPr>
            <a:xfrm>
              <a:off x="2128582" y="3943669"/>
              <a:ext cx="1490480" cy="247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Emergency Room</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18" name="직사각형 17"/>
            <p:cNvSpPr/>
            <p:nvPr/>
          </p:nvSpPr>
          <p:spPr>
            <a:xfrm>
              <a:off x="3940545" y="3937220"/>
              <a:ext cx="772701" cy="247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Surgery</a:t>
              </a:r>
              <a:endParaRPr lang="ko-KR" altLang="en-US" sz="1400" dirty="0">
                <a:solidFill>
                  <a:schemeClr val="tx1"/>
                </a:solidFill>
                <a:latin typeface="Arial" panose="020B0604020202020204" pitchFamily="34" charset="0"/>
                <a:cs typeface="Arial" panose="020B0604020202020204" pitchFamily="34" charset="0"/>
              </a:endParaRPr>
            </a:p>
          </p:txBody>
        </p:sp>
        <p:grpSp>
          <p:nvGrpSpPr>
            <p:cNvPr id="19" name="그룹 18"/>
            <p:cNvGrpSpPr/>
            <p:nvPr/>
          </p:nvGrpSpPr>
          <p:grpSpPr>
            <a:xfrm>
              <a:off x="899592" y="3232633"/>
              <a:ext cx="1149508" cy="703254"/>
              <a:chOff x="899592" y="3232633"/>
              <a:chExt cx="1149508" cy="703254"/>
            </a:xfrm>
          </p:grpSpPr>
          <p:cxnSp>
            <p:nvCxnSpPr>
              <p:cNvPr id="72" name="직선 연결선 71"/>
              <p:cNvCxnSpPr/>
              <p:nvPr/>
            </p:nvCxnSpPr>
            <p:spPr>
              <a:xfrm flipV="1">
                <a:off x="1298406" y="3448857"/>
                <a:ext cx="0" cy="247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직선 연결선 72"/>
              <p:cNvCxnSpPr/>
              <p:nvPr/>
            </p:nvCxnSpPr>
            <p:spPr>
              <a:xfrm flipV="1">
                <a:off x="1049147" y="3448857"/>
                <a:ext cx="199407" cy="1853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4"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99592" y="3603303"/>
                <a:ext cx="302029" cy="332584"/>
              </a:xfrm>
              <a:prstGeom prst="rect">
                <a:avLst/>
              </a:prstGeom>
              <a:noFill/>
              <a:ln w="9525">
                <a:noFill/>
                <a:miter lim="800000"/>
                <a:headEnd/>
                <a:tailEnd/>
              </a:ln>
            </p:spPr>
          </p:pic>
          <p:pic>
            <p:nvPicPr>
              <p:cNvPr id="75"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98702" y="3603303"/>
                <a:ext cx="302029" cy="332584"/>
              </a:xfrm>
              <a:prstGeom prst="rect">
                <a:avLst/>
              </a:prstGeom>
              <a:noFill/>
              <a:ln w="9525">
                <a:noFill/>
                <a:miter lim="800000"/>
                <a:headEnd/>
                <a:tailEnd/>
              </a:ln>
            </p:spPr>
          </p:pic>
          <p:pic>
            <p:nvPicPr>
              <p:cNvPr id="76"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47071" y="3603303"/>
                <a:ext cx="302029" cy="332584"/>
              </a:xfrm>
              <a:prstGeom prst="rect">
                <a:avLst/>
              </a:prstGeom>
              <a:noFill/>
              <a:ln w="9525">
                <a:noFill/>
                <a:miter lim="800000"/>
                <a:headEnd/>
                <a:tailEnd/>
              </a:ln>
            </p:spPr>
          </p:pic>
          <p:grpSp>
            <p:nvGrpSpPr>
              <p:cNvPr id="77" name="그룹 76"/>
              <p:cNvGrpSpPr/>
              <p:nvPr/>
            </p:nvGrpSpPr>
            <p:grpSpPr>
              <a:xfrm>
                <a:off x="1223628" y="3232633"/>
                <a:ext cx="548369" cy="211458"/>
                <a:chOff x="2267744" y="2024844"/>
                <a:chExt cx="792088" cy="246472"/>
              </a:xfrm>
            </p:grpSpPr>
            <p:pic>
              <p:nvPicPr>
                <p:cNvPr id="81" name="Picture 116" descr="alteon"/>
                <p:cNvPicPr>
                  <a:picLocks noChangeAspect="1" noChangeArrowheads="1"/>
                </p:cNvPicPr>
                <p:nvPr/>
              </p:nvPicPr>
              <p:blipFill>
                <a:blip r:embed="rId4" cstate="print"/>
                <a:srcRect/>
                <a:stretch>
                  <a:fillRect/>
                </a:stretch>
              </p:blipFill>
              <p:spPr bwMode="auto">
                <a:xfrm>
                  <a:off x="2267744" y="2024844"/>
                  <a:ext cx="396044" cy="246472"/>
                </a:xfrm>
                <a:prstGeom prst="rect">
                  <a:avLst/>
                </a:prstGeom>
                <a:noFill/>
              </p:spPr>
            </p:pic>
            <p:pic>
              <p:nvPicPr>
                <p:cNvPr id="82" name="Picture 116" descr="alteon"/>
                <p:cNvPicPr>
                  <a:picLocks noChangeAspect="1" noChangeArrowheads="1"/>
                </p:cNvPicPr>
                <p:nvPr/>
              </p:nvPicPr>
              <p:blipFill>
                <a:blip r:embed="rId4" cstate="print"/>
                <a:srcRect/>
                <a:stretch>
                  <a:fillRect/>
                </a:stretch>
              </p:blipFill>
              <p:spPr bwMode="auto">
                <a:xfrm>
                  <a:off x="2663788" y="2024844"/>
                  <a:ext cx="396044" cy="246472"/>
                </a:xfrm>
                <a:prstGeom prst="rect">
                  <a:avLst/>
                </a:prstGeom>
                <a:noFill/>
              </p:spPr>
            </p:pic>
          </p:grpSp>
          <p:cxnSp>
            <p:nvCxnSpPr>
              <p:cNvPr id="78" name="직선 연결선 77"/>
              <p:cNvCxnSpPr/>
              <p:nvPr/>
            </p:nvCxnSpPr>
            <p:spPr>
              <a:xfrm flipV="1">
                <a:off x="1572590" y="3417968"/>
                <a:ext cx="0" cy="247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9"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2886" y="3603303"/>
                <a:ext cx="302029" cy="332584"/>
              </a:xfrm>
              <a:prstGeom prst="rect">
                <a:avLst/>
              </a:prstGeom>
              <a:noFill/>
              <a:ln w="9525">
                <a:noFill/>
                <a:miter lim="800000"/>
                <a:headEnd/>
                <a:tailEnd/>
              </a:ln>
            </p:spPr>
          </p:pic>
          <p:cxnSp>
            <p:nvCxnSpPr>
              <p:cNvPr id="80" name="직선 연결선 79"/>
              <p:cNvCxnSpPr/>
              <p:nvPr/>
            </p:nvCxnSpPr>
            <p:spPr>
              <a:xfrm flipH="1" flipV="1">
                <a:off x="1697219" y="3448857"/>
                <a:ext cx="99703" cy="216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직선 연결선 19"/>
            <p:cNvCxnSpPr>
              <a:stCxn id="81" idx="0"/>
              <a:endCxn id="8" idx="2"/>
            </p:cNvCxnSpPr>
            <p:nvPr/>
          </p:nvCxnSpPr>
          <p:spPr>
            <a:xfrm flipV="1">
              <a:off x="1360720" y="2305956"/>
              <a:ext cx="518471" cy="9266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직선 연결선 20"/>
            <p:cNvCxnSpPr>
              <a:endCxn id="7" idx="2"/>
            </p:cNvCxnSpPr>
            <p:nvPr/>
          </p:nvCxnSpPr>
          <p:spPr>
            <a:xfrm flipV="1">
              <a:off x="1722145" y="2305956"/>
              <a:ext cx="839989" cy="957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a:endCxn id="13" idx="0"/>
            </p:cNvCxnSpPr>
            <p:nvPr/>
          </p:nvCxnSpPr>
          <p:spPr>
            <a:xfrm>
              <a:off x="1821848" y="2275067"/>
              <a:ext cx="872464" cy="6486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a:off x="1996329" y="2213288"/>
              <a:ext cx="2218400" cy="7104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7" idx="2"/>
              <a:endCxn id="14" idx="0"/>
            </p:cNvCxnSpPr>
            <p:nvPr/>
          </p:nvCxnSpPr>
          <p:spPr>
            <a:xfrm>
              <a:off x="2562134" y="2305956"/>
              <a:ext cx="431289" cy="617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a:endCxn id="16" idx="0"/>
            </p:cNvCxnSpPr>
            <p:nvPr/>
          </p:nvCxnSpPr>
          <p:spPr>
            <a:xfrm>
              <a:off x="2694253" y="2275067"/>
              <a:ext cx="1794601" cy="617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직선 연결선 25"/>
            <p:cNvCxnSpPr>
              <a:stCxn id="7" idx="3"/>
              <a:endCxn id="84" idx="1"/>
            </p:cNvCxnSpPr>
            <p:nvPr/>
          </p:nvCxnSpPr>
          <p:spPr>
            <a:xfrm flipV="1">
              <a:off x="2719179" y="2014892"/>
              <a:ext cx="548369" cy="152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stCxn id="8" idx="3"/>
              <a:endCxn id="7" idx="1"/>
            </p:cNvCxnSpPr>
            <p:nvPr/>
          </p:nvCxnSpPr>
          <p:spPr>
            <a:xfrm>
              <a:off x="2036236" y="2166954"/>
              <a:ext cx="36885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직선 연결선 27"/>
            <p:cNvCxnSpPr>
              <a:endCxn id="83" idx="1"/>
            </p:cNvCxnSpPr>
            <p:nvPr/>
          </p:nvCxnSpPr>
          <p:spPr>
            <a:xfrm flipV="1">
              <a:off x="1996329" y="1829556"/>
              <a:ext cx="1271218" cy="2292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직선 연결선 28"/>
            <p:cNvCxnSpPr>
              <a:stCxn id="83" idx="3"/>
              <a:endCxn id="10" idx="1"/>
            </p:cNvCxnSpPr>
            <p:nvPr/>
          </p:nvCxnSpPr>
          <p:spPr>
            <a:xfrm flipV="1">
              <a:off x="3541732" y="1614810"/>
              <a:ext cx="498517" cy="2147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a:stCxn id="83" idx="3"/>
              <a:endCxn id="9" idx="1"/>
            </p:cNvCxnSpPr>
            <p:nvPr/>
          </p:nvCxnSpPr>
          <p:spPr>
            <a:xfrm>
              <a:off x="3541732" y="1829556"/>
              <a:ext cx="498517" cy="323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5" descr="C:\Users\Kang Dong Ki\AppData\Local\Microsoft\Windows\Temporary Internet Files\Content.IE5\WES9LTSD\MC90043484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0249" y="2190121"/>
              <a:ext cx="432565" cy="332059"/>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직선 연결선 31"/>
            <p:cNvCxnSpPr>
              <a:stCxn id="84" idx="3"/>
              <a:endCxn id="37" idx="1"/>
            </p:cNvCxnSpPr>
            <p:nvPr/>
          </p:nvCxnSpPr>
          <p:spPr>
            <a:xfrm>
              <a:off x="3541732" y="2014892"/>
              <a:ext cx="498517" cy="941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84" idx="3"/>
              <a:endCxn id="31" idx="1"/>
            </p:cNvCxnSpPr>
            <p:nvPr/>
          </p:nvCxnSpPr>
          <p:spPr>
            <a:xfrm>
              <a:off x="3541732" y="2014892"/>
              <a:ext cx="498517" cy="3412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직사각형 33"/>
            <p:cNvSpPr/>
            <p:nvPr/>
          </p:nvSpPr>
          <p:spPr>
            <a:xfrm>
              <a:off x="4247964" y="1736812"/>
              <a:ext cx="894561" cy="247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Servers</a:t>
              </a:r>
              <a:r>
                <a:rPr lang="ko-KR" altLang="en-US" sz="1400" smtClean="0">
                  <a:solidFill>
                    <a:schemeClr val="tx1"/>
                  </a:solidFill>
                  <a:latin typeface="Arial" panose="020B0604020202020204" pitchFamily="34" charset="0"/>
                  <a:cs typeface="Arial" panose="020B0604020202020204" pitchFamily="34" charset="0"/>
                </a:rPr>
                <a:t> </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35" name="직사각형 34"/>
            <p:cNvSpPr/>
            <p:nvPr/>
          </p:nvSpPr>
          <p:spPr>
            <a:xfrm>
              <a:off x="2965606" y="2858611"/>
              <a:ext cx="905640" cy="247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400" dirty="0" smtClean="0">
                  <a:solidFill>
                    <a:schemeClr val="tx1"/>
                  </a:solidFill>
                  <a:latin typeface="Arial" panose="020B0604020202020204" pitchFamily="34" charset="0"/>
                  <a:cs typeface="Arial" panose="020B0604020202020204" pitchFamily="34" charset="0"/>
                </a:rPr>
                <a:t> </a:t>
              </a:r>
              <a:endParaRPr lang="en-US" altLang="ko-KR" sz="1400" dirty="0" smtClean="0">
                <a:solidFill>
                  <a:schemeClr val="tx1"/>
                </a:solidFill>
                <a:latin typeface="Arial" panose="020B0604020202020204" pitchFamily="34" charset="0"/>
                <a:cs typeface="Arial" panose="020B0604020202020204" pitchFamily="34" charset="0"/>
              </a:endParaRPr>
            </a:p>
            <a:p>
              <a:pPr algn="ctr"/>
              <a:r>
                <a:rPr lang="en-US" altLang="ko-KR" sz="1400" dirty="0" smtClean="0">
                  <a:solidFill>
                    <a:schemeClr val="tx1"/>
                  </a:solidFill>
                  <a:latin typeface="Arial" panose="020B0604020202020204" pitchFamily="34" charset="0"/>
                  <a:cs typeface="Arial" panose="020B0604020202020204" pitchFamily="34" charset="0"/>
                </a:rPr>
                <a:t>F/W x 2</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36" name="직사각형 35"/>
            <p:cNvSpPr/>
            <p:nvPr/>
          </p:nvSpPr>
          <p:spPr>
            <a:xfrm>
              <a:off x="4427984" y="2924944"/>
              <a:ext cx="994264" cy="247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F/W x2</a:t>
              </a:r>
              <a:endParaRPr lang="ko-KR" altLang="en-US" sz="1400" dirty="0">
                <a:solidFill>
                  <a:schemeClr val="tx1"/>
                </a:solidFill>
                <a:latin typeface="Arial" panose="020B0604020202020204" pitchFamily="34" charset="0"/>
                <a:cs typeface="Arial" panose="020B0604020202020204" pitchFamily="34" charset="0"/>
              </a:endParaRPr>
            </a:p>
          </p:txBody>
        </p:sp>
        <p:pic>
          <p:nvPicPr>
            <p:cNvPr id="37" name="Picture 5" descr="C:\Users\Kang Dong Ki\AppData\Local\Microsoft\Windows\Temporary Internet Files\Content.IE5\WES9LTSD\MC90043484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0249" y="1943008"/>
              <a:ext cx="432565" cy="332059"/>
            </a:xfrm>
            <a:prstGeom prst="rect">
              <a:avLst/>
            </a:prstGeom>
            <a:noFill/>
            <a:extLst>
              <a:ext uri="{909E8E84-426E-40DD-AFC4-6F175D3DCCD1}">
                <a14:hiddenFill xmlns:a14="http://schemas.microsoft.com/office/drawing/2010/main">
                  <a:solidFill>
                    <a:srgbClr val="FFFFFF"/>
                  </a:solidFill>
                </a14:hiddenFill>
              </a:ext>
            </a:extLst>
          </p:spPr>
        </p:pic>
        <p:sp>
          <p:nvSpPr>
            <p:cNvPr id="38" name="직사각형 37"/>
            <p:cNvSpPr/>
            <p:nvPr/>
          </p:nvSpPr>
          <p:spPr>
            <a:xfrm>
              <a:off x="1480211" y="1712530"/>
              <a:ext cx="757720" cy="247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L3 Core Switch</a:t>
              </a:r>
              <a:endParaRPr lang="ko-KR" altLang="en-US" sz="1400" dirty="0">
                <a:solidFill>
                  <a:schemeClr val="tx1"/>
                </a:solidFill>
                <a:latin typeface="Arial" panose="020B0604020202020204" pitchFamily="34" charset="0"/>
                <a:cs typeface="Arial" panose="020B0604020202020204" pitchFamily="34" charset="0"/>
              </a:endParaRPr>
            </a:p>
          </p:txBody>
        </p:sp>
        <p:grpSp>
          <p:nvGrpSpPr>
            <p:cNvPr id="39" name="그룹 38"/>
            <p:cNvGrpSpPr/>
            <p:nvPr/>
          </p:nvGrpSpPr>
          <p:grpSpPr>
            <a:xfrm>
              <a:off x="2303748" y="3284984"/>
              <a:ext cx="1149508" cy="643846"/>
              <a:chOff x="899592" y="3232633"/>
              <a:chExt cx="1149508" cy="643846"/>
            </a:xfrm>
          </p:grpSpPr>
          <p:cxnSp>
            <p:nvCxnSpPr>
              <p:cNvPr id="61" name="직선 연결선 60"/>
              <p:cNvCxnSpPr/>
              <p:nvPr/>
            </p:nvCxnSpPr>
            <p:spPr>
              <a:xfrm flipV="1">
                <a:off x="1298406" y="3448857"/>
                <a:ext cx="0" cy="247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직선 연결선 61"/>
              <p:cNvCxnSpPr/>
              <p:nvPr/>
            </p:nvCxnSpPr>
            <p:spPr>
              <a:xfrm flipV="1">
                <a:off x="1049147" y="3448857"/>
                <a:ext cx="199407" cy="1853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3"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99592" y="3543895"/>
                <a:ext cx="302029" cy="332584"/>
              </a:xfrm>
              <a:prstGeom prst="rect">
                <a:avLst/>
              </a:prstGeom>
              <a:noFill/>
              <a:ln w="9525">
                <a:noFill/>
                <a:miter lim="800000"/>
                <a:headEnd/>
                <a:tailEnd/>
              </a:ln>
            </p:spPr>
          </p:pic>
          <p:pic>
            <p:nvPicPr>
              <p:cNvPr id="64"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98702" y="3543895"/>
                <a:ext cx="302029" cy="332584"/>
              </a:xfrm>
              <a:prstGeom prst="rect">
                <a:avLst/>
              </a:prstGeom>
              <a:noFill/>
              <a:ln w="9525">
                <a:noFill/>
                <a:miter lim="800000"/>
                <a:headEnd/>
                <a:tailEnd/>
              </a:ln>
            </p:spPr>
          </p:pic>
          <p:pic>
            <p:nvPicPr>
              <p:cNvPr id="65"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47071" y="3543895"/>
                <a:ext cx="302029" cy="332584"/>
              </a:xfrm>
              <a:prstGeom prst="rect">
                <a:avLst/>
              </a:prstGeom>
              <a:noFill/>
              <a:ln w="9525">
                <a:noFill/>
                <a:miter lim="800000"/>
                <a:headEnd/>
                <a:tailEnd/>
              </a:ln>
            </p:spPr>
          </p:pic>
          <p:grpSp>
            <p:nvGrpSpPr>
              <p:cNvPr id="66" name="그룹 65"/>
              <p:cNvGrpSpPr/>
              <p:nvPr/>
            </p:nvGrpSpPr>
            <p:grpSpPr>
              <a:xfrm>
                <a:off x="1223628" y="3232633"/>
                <a:ext cx="548369" cy="211458"/>
                <a:chOff x="2267744" y="2024844"/>
                <a:chExt cx="792088" cy="246472"/>
              </a:xfrm>
            </p:grpSpPr>
            <p:pic>
              <p:nvPicPr>
                <p:cNvPr id="70" name="Picture 116" descr="alteon"/>
                <p:cNvPicPr>
                  <a:picLocks noChangeAspect="1" noChangeArrowheads="1"/>
                </p:cNvPicPr>
                <p:nvPr/>
              </p:nvPicPr>
              <p:blipFill>
                <a:blip r:embed="rId4" cstate="print"/>
                <a:srcRect/>
                <a:stretch>
                  <a:fillRect/>
                </a:stretch>
              </p:blipFill>
              <p:spPr bwMode="auto">
                <a:xfrm>
                  <a:off x="2267744" y="2024844"/>
                  <a:ext cx="396044" cy="246472"/>
                </a:xfrm>
                <a:prstGeom prst="rect">
                  <a:avLst/>
                </a:prstGeom>
                <a:noFill/>
              </p:spPr>
            </p:pic>
            <p:pic>
              <p:nvPicPr>
                <p:cNvPr id="71" name="Picture 116" descr="alteon"/>
                <p:cNvPicPr>
                  <a:picLocks noChangeAspect="1" noChangeArrowheads="1"/>
                </p:cNvPicPr>
                <p:nvPr/>
              </p:nvPicPr>
              <p:blipFill>
                <a:blip r:embed="rId4" cstate="print"/>
                <a:srcRect/>
                <a:stretch>
                  <a:fillRect/>
                </a:stretch>
              </p:blipFill>
              <p:spPr bwMode="auto">
                <a:xfrm>
                  <a:off x="2663788" y="2024844"/>
                  <a:ext cx="396044" cy="246472"/>
                </a:xfrm>
                <a:prstGeom prst="rect">
                  <a:avLst/>
                </a:prstGeom>
                <a:noFill/>
              </p:spPr>
            </p:pic>
          </p:grpSp>
          <p:cxnSp>
            <p:nvCxnSpPr>
              <p:cNvPr id="67" name="직선 연결선 66"/>
              <p:cNvCxnSpPr/>
              <p:nvPr/>
            </p:nvCxnSpPr>
            <p:spPr>
              <a:xfrm flipV="1">
                <a:off x="1572590" y="3417968"/>
                <a:ext cx="0" cy="247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2886" y="3543895"/>
                <a:ext cx="302029" cy="332584"/>
              </a:xfrm>
              <a:prstGeom prst="rect">
                <a:avLst/>
              </a:prstGeom>
              <a:noFill/>
              <a:ln w="9525">
                <a:noFill/>
                <a:miter lim="800000"/>
                <a:headEnd/>
                <a:tailEnd/>
              </a:ln>
            </p:spPr>
          </p:pic>
          <p:cxnSp>
            <p:nvCxnSpPr>
              <p:cNvPr id="69" name="직선 연결선 68"/>
              <p:cNvCxnSpPr/>
              <p:nvPr/>
            </p:nvCxnSpPr>
            <p:spPr>
              <a:xfrm flipH="1" flipV="1">
                <a:off x="1697219" y="3448857"/>
                <a:ext cx="99703" cy="216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그룹 39"/>
            <p:cNvGrpSpPr/>
            <p:nvPr/>
          </p:nvGrpSpPr>
          <p:grpSpPr>
            <a:xfrm>
              <a:off x="3707904" y="3284984"/>
              <a:ext cx="1149508" cy="636420"/>
              <a:chOff x="899592" y="3232633"/>
              <a:chExt cx="1149508" cy="636420"/>
            </a:xfrm>
          </p:grpSpPr>
          <p:cxnSp>
            <p:nvCxnSpPr>
              <p:cNvPr id="50" name="직선 연결선 49"/>
              <p:cNvCxnSpPr/>
              <p:nvPr/>
            </p:nvCxnSpPr>
            <p:spPr>
              <a:xfrm flipV="1">
                <a:off x="1298406" y="3448857"/>
                <a:ext cx="0" cy="247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직선 연결선 50"/>
              <p:cNvCxnSpPr/>
              <p:nvPr/>
            </p:nvCxnSpPr>
            <p:spPr>
              <a:xfrm flipV="1">
                <a:off x="1049147" y="3448857"/>
                <a:ext cx="199407" cy="1853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99592" y="3536469"/>
                <a:ext cx="302029" cy="332584"/>
              </a:xfrm>
              <a:prstGeom prst="rect">
                <a:avLst/>
              </a:prstGeom>
              <a:noFill/>
              <a:ln w="9525">
                <a:noFill/>
                <a:miter lim="800000"/>
                <a:headEnd/>
                <a:tailEnd/>
              </a:ln>
            </p:spPr>
          </p:pic>
          <p:pic>
            <p:nvPicPr>
              <p:cNvPr id="53"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98702" y="3536469"/>
                <a:ext cx="302029" cy="332584"/>
              </a:xfrm>
              <a:prstGeom prst="rect">
                <a:avLst/>
              </a:prstGeom>
              <a:noFill/>
              <a:ln w="9525">
                <a:noFill/>
                <a:miter lim="800000"/>
                <a:headEnd/>
                <a:tailEnd/>
              </a:ln>
            </p:spPr>
          </p:pic>
          <p:pic>
            <p:nvPicPr>
              <p:cNvPr id="54"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747071" y="3536469"/>
                <a:ext cx="302029" cy="332584"/>
              </a:xfrm>
              <a:prstGeom prst="rect">
                <a:avLst/>
              </a:prstGeom>
              <a:noFill/>
              <a:ln w="9525">
                <a:noFill/>
                <a:miter lim="800000"/>
                <a:headEnd/>
                <a:tailEnd/>
              </a:ln>
            </p:spPr>
          </p:pic>
          <p:grpSp>
            <p:nvGrpSpPr>
              <p:cNvPr id="55" name="그룹 54"/>
              <p:cNvGrpSpPr/>
              <p:nvPr/>
            </p:nvGrpSpPr>
            <p:grpSpPr>
              <a:xfrm>
                <a:off x="1223628" y="3232633"/>
                <a:ext cx="548369" cy="211458"/>
                <a:chOff x="2267744" y="2024844"/>
                <a:chExt cx="792088" cy="246472"/>
              </a:xfrm>
            </p:grpSpPr>
            <p:pic>
              <p:nvPicPr>
                <p:cNvPr id="59" name="Picture 116" descr="alteon"/>
                <p:cNvPicPr>
                  <a:picLocks noChangeAspect="1" noChangeArrowheads="1"/>
                </p:cNvPicPr>
                <p:nvPr/>
              </p:nvPicPr>
              <p:blipFill>
                <a:blip r:embed="rId4" cstate="print"/>
                <a:srcRect/>
                <a:stretch>
                  <a:fillRect/>
                </a:stretch>
              </p:blipFill>
              <p:spPr bwMode="auto">
                <a:xfrm>
                  <a:off x="2267744" y="2024844"/>
                  <a:ext cx="396044" cy="246472"/>
                </a:xfrm>
                <a:prstGeom prst="rect">
                  <a:avLst/>
                </a:prstGeom>
                <a:noFill/>
              </p:spPr>
            </p:pic>
            <p:pic>
              <p:nvPicPr>
                <p:cNvPr id="60" name="Picture 116" descr="alteon"/>
                <p:cNvPicPr>
                  <a:picLocks noChangeAspect="1" noChangeArrowheads="1"/>
                </p:cNvPicPr>
                <p:nvPr/>
              </p:nvPicPr>
              <p:blipFill>
                <a:blip r:embed="rId4" cstate="print"/>
                <a:srcRect/>
                <a:stretch>
                  <a:fillRect/>
                </a:stretch>
              </p:blipFill>
              <p:spPr bwMode="auto">
                <a:xfrm>
                  <a:off x="2663788" y="2024844"/>
                  <a:ext cx="396044" cy="246472"/>
                </a:xfrm>
                <a:prstGeom prst="rect">
                  <a:avLst/>
                </a:prstGeom>
                <a:noFill/>
              </p:spPr>
            </p:pic>
          </p:grpSp>
          <p:cxnSp>
            <p:nvCxnSpPr>
              <p:cNvPr id="56" name="직선 연결선 55"/>
              <p:cNvCxnSpPr/>
              <p:nvPr/>
            </p:nvCxnSpPr>
            <p:spPr>
              <a:xfrm flipV="1">
                <a:off x="1572590" y="3417968"/>
                <a:ext cx="0" cy="247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472886" y="3536469"/>
                <a:ext cx="302029" cy="332584"/>
              </a:xfrm>
              <a:prstGeom prst="rect">
                <a:avLst/>
              </a:prstGeom>
              <a:noFill/>
              <a:ln w="9525">
                <a:noFill/>
                <a:miter lim="800000"/>
                <a:headEnd/>
                <a:tailEnd/>
              </a:ln>
            </p:spPr>
          </p:pic>
          <p:cxnSp>
            <p:nvCxnSpPr>
              <p:cNvPr id="58" name="직선 연결선 57"/>
              <p:cNvCxnSpPr/>
              <p:nvPr/>
            </p:nvCxnSpPr>
            <p:spPr>
              <a:xfrm flipH="1" flipV="1">
                <a:off x="1697219" y="3448857"/>
                <a:ext cx="99703" cy="2162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직선 연결선 41"/>
            <p:cNvCxnSpPr>
              <a:stCxn id="70" idx="0"/>
              <a:endCxn id="13" idx="2"/>
            </p:cNvCxnSpPr>
            <p:nvPr/>
          </p:nvCxnSpPr>
          <p:spPr>
            <a:xfrm flipH="1" flipV="1">
              <a:off x="2694313" y="3200457"/>
              <a:ext cx="70564" cy="84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직선 연결선 42"/>
            <p:cNvCxnSpPr>
              <a:stCxn id="14" idx="2"/>
              <a:endCxn id="71" idx="0"/>
            </p:cNvCxnSpPr>
            <p:nvPr/>
          </p:nvCxnSpPr>
          <p:spPr>
            <a:xfrm>
              <a:off x="2993423" y="3200457"/>
              <a:ext cx="45639" cy="84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직선 연결선 43"/>
            <p:cNvCxnSpPr>
              <a:stCxn id="59" idx="0"/>
            </p:cNvCxnSpPr>
            <p:nvPr/>
          </p:nvCxnSpPr>
          <p:spPr>
            <a:xfrm flipV="1">
              <a:off x="4169033" y="3140969"/>
              <a:ext cx="26310" cy="1440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flipV="1">
              <a:off x="4427984" y="3140968"/>
              <a:ext cx="26310" cy="1440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Picture 1" descr="C:\Users\user\AppData\Local\Microsoft\Windows\Temporary Internet Files\Content.IE5\17Y739W7\MC900424756[1].wmf"/>
            <p:cNvPicPr>
              <a:picLocks noChangeAspect="1" noChangeArrowheads="1"/>
            </p:cNvPicPr>
            <p:nvPr/>
          </p:nvPicPr>
          <p:blipFill>
            <a:blip r:embed="rId7" cstate="print"/>
            <a:srcRect/>
            <a:stretch>
              <a:fillRect/>
            </a:stretch>
          </p:blipFill>
          <p:spPr bwMode="auto">
            <a:xfrm>
              <a:off x="2518429" y="2672916"/>
              <a:ext cx="353318" cy="551841"/>
            </a:xfrm>
            <a:prstGeom prst="rect">
              <a:avLst/>
            </a:prstGeom>
            <a:noFill/>
          </p:spPr>
        </p:pic>
        <p:pic>
          <p:nvPicPr>
            <p:cNvPr id="47" name="Picture 1" descr="C:\Users\user\AppData\Local\Microsoft\Windows\Temporary Internet Files\Content.IE5\17Y739W7\MC900424756[1].wmf"/>
            <p:cNvPicPr>
              <a:picLocks noChangeAspect="1" noChangeArrowheads="1"/>
            </p:cNvPicPr>
            <p:nvPr/>
          </p:nvPicPr>
          <p:blipFill>
            <a:blip r:embed="rId7" cstate="print"/>
            <a:srcRect/>
            <a:stretch>
              <a:fillRect/>
            </a:stretch>
          </p:blipFill>
          <p:spPr bwMode="auto">
            <a:xfrm>
              <a:off x="2807804" y="2672916"/>
              <a:ext cx="353318" cy="551841"/>
            </a:xfrm>
            <a:prstGeom prst="rect">
              <a:avLst/>
            </a:prstGeom>
            <a:noFill/>
          </p:spPr>
        </p:pic>
        <p:pic>
          <p:nvPicPr>
            <p:cNvPr id="48" name="Picture 1" descr="C:\Users\user\AppData\Local\Microsoft\Windows\Temporary Internet Files\Content.IE5\17Y739W7\MC900424756[1].wmf"/>
            <p:cNvPicPr>
              <a:picLocks noChangeAspect="1" noChangeArrowheads="1"/>
            </p:cNvPicPr>
            <p:nvPr/>
          </p:nvPicPr>
          <p:blipFill>
            <a:blip r:embed="rId7" cstate="print"/>
            <a:srcRect/>
            <a:stretch>
              <a:fillRect/>
            </a:stretch>
          </p:blipFill>
          <p:spPr bwMode="auto">
            <a:xfrm>
              <a:off x="3995936" y="2636912"/>
              <a:ext cx="353318" cy="551841"/>
            </a:xfrm>
            <a:prstGeom prst="rect">
              <a:avLst/>
            </a:prstGeom>
            <a:noFill/>
          </p:spPr>
        </p:pic>
        <p:pic>
          <p:nvPicPr>
            <p:cNvPr id="49" name="Picture 1" descr="C:\Users\user\AppData\Local\Microsoft\Windows\Temporary Internet Files\Content.IE5\17Y739W7\MC900424756[1].wmf"/>
            <p:cNvPicPr>
              <a:picLocks noChangeAspect="1" noChangeArrowheads="1"/>
            </p:cNvPicPr>
            <p:nvPr/>
          </p:nvPicPr>
          <p:blipFill>
            <a:blip r:embed="rId7" cstate="print"/>
            <a:srcRect/>
            <a:stretch>
              <a:fillRect/>
            </a:stretch>
          </p:blipFill>
          <p:spPr bwMode="auto">
            <a:xfrm>
              <a:off x="4319972" y="2672916"/>
              <a:ext cx="353318" cy="551841"/>
            </a:xfrm>
            <a:prstGeom prst="rect">
              <a:avLst/>
            </a:prstGeom>
            <a:noFill/>
          </p:spPr>
        </p:pic>
      </p:grpSp>
    </p:spTree>
    <p:extLst>
      <p:ext uri="{BB962C8B-B14F-4D97-AF65-F5344CB8AC3E}">
        <p14:creationId xmlns:p14="http://schemas.microsoft.com/office/powerpoint/2010/main" val="272155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400" dirty="0"/>
              <a:t>Example: Kanazawa General Hospital (</a:t>
            </a:r>
            <a:r>
              <a:rPr lang="en-US" altLang="ko-KR" sz="2000" dirty="0"/>
              <a:t>with NEC solution</a:t>
            </a:r>
            <a:r>
              <a:rPr lang="en-US" altLang="ko-KR" sz="2400" dirty="0"/>
              <a:t>)</a:t>
            </a:r>
            <a:endParaRPr lang="ko-KR" altLang="en-US" sz="2400" dirty="0"/>
          </a:p>
        </p:txBody>
      </p:sp>
      <p:sp>
        <p:nvSpPr>
          <p:cNvPr id="3" name="내용 개체 틀 2"/>
          <p:cNvSpPr>
            <a:spLocks noGrp="1"/>
          </p:cNvSpPr>
          <p:nvPr>
            <p:ph idx="1"/>
          </p:nvPr>
        </p:nvSpPr>
        <p:spPr>
          <a:xfrm>
            <a:off x="315589" y="812360"/>
            <a:ext cx="8512822" cy="2045515"/>
          </a:xfrm>
        </p:spPr>
        <p:txBody>
          <a:bodyPr>
            <a:normAutofit lnSpcReduction="10000"/>
          </a:bodyPr>
          <a:lstStyle/>
          <a:p>
            <a:r>
              <a:rPr lang="en-US" altLang="ko-KR" sz="2400" dirty="0" smtClean="0"/>
              <a:t>Solution</a:t>
            </a:r>
          </a:p>
          <a:p>
            <a:pPr lvl="1"/>
            <a:r>
              <a:rPr lang="en-US" altLang="ko-KR" sz="2000" dirty="0" smtClean="0"/>
              <a:t>16 </a:t>
            </a:r>
            <a:r>
              <a:rPr lang="en-US" altLang="ko-KR" sz="2000" dirty="0" err="1" smtClean="0"/>
              <a:t>OpenFlow</a:t>
            </a:r>
            <a:r>
              <a:rPr lang="en-US" altLang="ko-KR" sz="2000" dirty="0" smtClean="0"/>
              <a:t> switches and 2 controllers</a:t>
            </a:r>
          </a:p>
          <a:p>
            <a:pPr lvl="1"/>
            <a:r>
              <a:rPr lang="en-US" altLang="ko-KR" sz="2000" dirty="0" smtClean="0"/>
              <a:t>Create virtual network/department</a:t>
            </a:r>
          </a:p>
          <a:p>
            <a:pPr lvl="1"/>
            <a:r>
              <a:rPr lang="en-US" altLang="ko-KR" sz="2000" dirty="0" smtClean="0"/>
              <a:t>Flow patch control</a:t>
            </a:r>
          </a:p>
          <a:p>
            <a:pPr lvl="2"/>
            <a:r>
              <a:rPr lang="en-US" altLang="ko-KR" sz="1600" dirty="0" smtClean="0"/>
              <a:t>Save CAPEX and OPEX</a:t>
            </a:r>
          </a:p>
          <a:p>
            <a:pPr lvl="1"/>
            <a:r>
              <a:rPr lang="en-US" altLang="ko-KR" sz="2000" dirty="0" smtClean="0"/>
              <a:t>Fast recovery from failure</a:t>
            </a:r>
            <a:endParaRPr lang="ko-KR" altLang="en-US" sz="2000" dirty="0"/>
          </a:p>
        </p:txBody>
      </p:sp>
      <p:grpSp>
        <p:nvGrpSpPr>
          <p:cNvPr id="81" name="그룹 80"/>
          <p:cNvGrpSpPr/>
          <p:nvPr/>
        </p:nvGrpSpPr>
        <p:grpSpPr>
          <a:xfrm>
            <a:off x="551684" y="3000374"/>
            <a:ext cx="6702871" cy="3578225"/>
            <a:chOff x="71500" y="4077072"/>
            <a:chExt cx="4788532" cy="2556284"/>
          </a:xfrm>
        </p:grpSpPr>
        <p:grpSp>
          <p:nvGrpSpPr>
            <p:cNvPr id="5" name="그룹 139"/>
            <p:cNvGrpSpPr/>
            <p:nvPr/>
          </p:nvGrpSpPr>
          <p:grpSpPr>
            <a:xfrm>
              <a:off x="71500" y="4077072"/>
              <a:ext cx="4788532" cy="2556284"/>
              <a:chOff x="611560" y="1700808"/>
              <a:chExt cx="5800860" cy="3276364"/>
            </a:xfrm>
          </p:grpSpPr>
          <p:cxnSp>
            <p:nvCxnSpPr>
              <p:cNvPr id="6" name="직선 연결선 5"/>
              <p:cNvCxnSpPr>
                <a:endCxn id="17" idx="2"/>
              </p:cNvCxnSpPr>
              <p:nvPr/>
            </p:nvCxnSpPr>
            <p:spPr>
              <a:xfrm flipH="1" flipV="1">
                <a:off x="2843808" y="2600908"/>
                <a:ext cx="1431"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5" descr="Untitled-1"/>
              <p:cNvPicPr>
                <a:picLocks noChangeAspect="1" noChangeArrowheads="1"/>
              </p:cNvPicPr>
              <p:nvPr/>
            </p:nvPicPr>
            <p:blipFill>
              <a:blip r:embed="rId3" cstate="print"/>
              <a:srcRect/>
              <a:stretch>
                <a:fillRect/>
              </a:stretch>
            </p:blipFill>
            <p:spPr bwMode="auto">
              <a:xfrm>
                <a:off x="1115616" y="3645024"/>
                <a:ext cx="453687" cy="324036"/>
              </a:xfrm>
              <a:prstGeom prst="rect">
                <a:avLst/>
              </a:prstGeom>
              <a:noFill/>
            </p:spPr>
          </p:pic>
          <p:pic>
            <p:nvPicPr>
              <p:cNvPr id="8" name="Picture 116" descr="alteon"/>
              <p:cNvPicPr>
                <a:picLocks noChangeAspect="1" noChangeArrowheads="1"/>
              </p:cNvPicPr>
              <p:nvPr/>
            </p:nvPicPr>
            <p:blipFill>
              <a:blip r:embed="rId4" cstate="print"/>
              <a:srcRect/>
              <a:stretch>
                <a:fillRect/>
              </a:stretch>
            </p:blipFill>
            <p:spPr bwMode="auto">
              <a:xfrm>
                <a:off x="2663788" y="2960948"/>
                <a:ext cx="288032" cy="246472"/>
              </a:xfrm>
              <a:prstGeom prst="rect">
                <a:avLst/>
              </a:prstGeom>
              <a:noFill/>
            </p:spPr>
          </p:pic>
          <p:pic>
            <p:nvPicPr>
              <p:cNvPr id="9" name="Picture 5" descr="Untitled-1"/>
              <p:cNvPicPr>
                <a:picLocks noChangeAspect="1" noChangeArrowheads="1"/>
              </p:cNvPicPr>
              <p:nvPr/>
            </p:nvPicPr>
            <p:blipFill>
              <a:blip r:embed="rId3" cstate="print"/>
              <a:srcRect/>
              <a:stretch>
                <a:fillRect/>
              </a:stretch>
            </p:blipFill>
            <p:spPr bwMode="auto">
              <a:xfrm>
                <a:off x="1115616" y="2924944"/>
                <a:ext cx="453687" cy="324036"/>
              </a:xfrm>
              <a:prstGeom prst="rect">
                <a:avLst/>
              </a:prstGeom>
              <a:noFill/>
            </p:spPr>
          </p:pic>
          <p:pic>
            <p:nvPicPr>
              <p:cNvPr id="10" name="Picture 4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1871700" y="3573016"/>
                <a:ext cx="614546" cy="290225"/>
              </a:xfrm>
              <a:prstGeom prst="rect">
                <a:avLst/>
              </a:prstGeom>
              <a:noFill/>
              <a:ln w="3175" algn="ctr">
                <a:noFill/>
                <a:miter lim="800000"/>
                <a:headEnd/>
                <a:tailEnd/>
              </a:ln>
              <a:effectLst/>
            </p:spPr>
          </p:pic>
          <p:pic>
            <p:nvPicPr>
              <p:cNvPr id="11" name="Picture 4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1871700" y="2960948"/>
                <a:ext cx="614546" cy="290225"/>
              </a:xfrm>
              <a:prstGeom prst="rect">
                <a:avLst/>
              </a:prstGeom>
              <a:noFill/>
              <a:ln w="3175" algn="ctr">
                <a:noFill/>
                <a:miter lim="800000"/>
                <a:headEnd/>
                <a:tailEnd/>
              </a:ln>
              <a:effectLst/>
            </p:spPr>
          </p:pic>
          <p:grpSp>
            <p:nvGrpSpPr>
              <p:cNvPr id="12" name="그룹 15"/>
              <p:cNvGrpSpPr/>
              <p:nvPr/>
            </p:nvGrpSpPr>
            <p:grpSpPr>
              <a:xfrm>
                <a:off x="4247964" y="2024844"/>
                <a:ext cx="614546" cy="506249"/>
                <a:chOff x="4247964" y="2024844"/>
                <a:chExt cx="614546" cy="506249"/>
              </a:xfrm>
            </p:grpSpPr>
            <p:pic>
              <p:nvPicPr>
                <p:cNvPr id="76" name="Picture 4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247964" y="2240868"/>
                  <a:ext cx="614546" cy="290225"/>
                </a:xfrm>
                <a:prstGeom prst="rect">
                  <a:avLst/>
                </a:prstGeom>
                <a:noFill/>
                <a:ln w="3175" algn="ctr">
                  <a:noFill/>
                  <a:miter lim="800000"/>
                  <a:headEnd/>
                  <a:tailEnd/>
                </a:ln>
                <a:effectLst/>
              </p:spPr>
            </p:pic>
            <p:pic>
              <p:nvPicPr>
                <p:cNvPr id="77" name="Picture 4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247964" y="2024844"/>
                  <a:ext cx="614546" cy="290225"/>
                </a:xfrm>
                <a:prstGeom prst="rect">
                  <a:avLst/>
                </a:prstGeom>
                <a:noFill/>
                <a:ln w="3175" algn="ctr">
                  <a:noFill/>
                  <a:miter lim="800000"/>
                  <a:headEnd/>
                  <a:tailEnd/>
                </a:ln>
                <a:effectLst/>
              </p:spPr>
            </p:pic>
          </p:grpSp>
          <p:grpSp>
            <p:nvGrpSpPr>
              <p:cNvPr id="13" name="그룹 16"/>
              <p:cNvGrpSpPr/>
              <p:nvPr/>
            </p:nvGrpSpPr>
            <p:grpSpPr>
              <a:xfrm>
                <a:off x="4247964" y="2744924"/>
                <a:ext cx="614546" cy="506249"/>
                <a:chOff x="4247964" y="2024844"/>
                <a:chExt cx="614546" cy="506249"/>
              </a:xfrm>
            </p:grpSpPr>
            <p:pic>
              <p:nvPicPr>
                <p:cNvPr id="74" name="Picture 4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247964" y="2240868"/>
                  <a:ext cx="614546" cy="290225"/>
                </a:xfrm>
                <a:prstGeom prst="rect">
                  <a:avLst/>
                </a:prstGeom>
                <a:noFill/>
                <a:ln w="3175" algn="ctr">
                  <a:noFill/>
                  <a:miter lim="800000"/>
                  <a:headEnd/>
                  <a:tailEnd/>
                </a:ln>
                <a:effectLst/>
              </p:spPr>
            </p:pic>
            <p:pic>
              <p:nvPicPr>
                <p:cNvPr id="75" name="Picture 4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247964" y="2024844"/>
                  <a:ext cx="614546" cy="290225"/>
                </a:xfrm>
                <a:prstGeom prst="rect">
                  <a:avLst/>
                </a:prstGeom>
                <a:noFill/>
                <a:ln w="3175" algn="ctr">
                  <a:noFill/>
                  <a:miter lim="800000"/>
                  <a:headEnd/>
                  <a:tailEnd/>
                </a:ln>
                <a:effectLst/>
              </p:spPr>
            </p:pic>
          </p:grpSp>
          <p:grpSp>
            <p:nvGrpSpPr>
              <p:cNvPr id="14" name="그룹 19"/>
              <p:cNvGrpSpPr/>
              <p:nvPr/>
            </p:nvGrpSpPr>
            <p:grpSpPr>
              <a:xfrm>
                <a:off x="4247964" y="3429000"/>
                <a:ext cx="614546" cy="506249"/>
                <a:chOff x="4247964" y="2024844"/>
                <a:chExt cx="614546" cy="506249"/>
              </a:xfrm>
            </p:grpSpPr>
            <p:pic>
              <p:nvPicPr>
                <p:cNvPr id="72" name="Picture 4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247964" y="2240868"/>
                  <a:ext cx="614546" cy="290225"/>
                </a:xfrm>
                <a:prstGeom prst="rect">
                  <a:avLst/>
                </a:prstGeom>
                <a:noFill/>
                <a:ln w="3175" algn="ctr">
                  <a:noFill/>
                  <a:miter lim="800000"/>
                  <a:headEnd/>
                  <a:tailEnd/>
                </a:ln>
                <a:effectLst/>
              </p:spPr>
            </p:pic>
            <p:pic>
              <p:nvPicPr>
                <p:cNvPr id="73" name="Picture 4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247964" y="2024844"/>
                  <a:ext cx="614546" cy="290225"/>
                </a:xfrm>
                <a:prstGeom prst="rect">
                  <a:avLst/>
                </a:prstGeom>
                <a:noFill/>
                <a:ln w="3175" algn="ctr">
                  <a:noFill/>
                  <a:miter lim="800000"/>
                  <a:headEnd/>
                  <a:tailEnd/>
                </a:ln>
                <a:effectLst/>
              </p:spPr>
            </p:pic>
          </p:grpSp>
          <p:grpSp>
            <p:nvGrpSpPr>
              <p:cNvPr id="15" name="그룹 22"/>
              <p:cNvGrpSpPr/>
              <p:nvPr/>
            </p:nvGrpSpPr>
            <p:grpSpPr>
              <a:xfrm>
                <a:off x="4283968" y="4185084"/>
                <a:ext cx="614546" cy="506249"/>
                <a:chOff x="4247964" y="2024844"/>
                <a:chExt cx="614546" cy="506249"/>
              </a:xfrm>
            </p:grpSpPr>
            <p:pic>
              <p:nvPicPr>
                <p:cNvPr id="70" name="Picture 4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247964" y="2240868"/>
                  <a:ext cx="614546" cy="290225"/>
                </a:xfrm>
                <a:prstGeom prst="rect">
                  <a:avLst/>
                </a:prstGeom>
                <a:noFill/>
                <a:ln w="3175" algn="ctr">
                  <a:noFill/>
                  <a:miter lim="800000"/>
                  <a:headEnd/>
                  <a:tailEnd/>
                </a:ln>
                <a:effectLst/>
              </p:spPr>
            </p:pic>
            <p:pic>
              <p:nvPicPr>
                <p:cNvPr id="71" name="Picture 4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247964" y="2024844"/>
                  <a:ext cx="614546" cy="290225"/>
                </a:xfrm>
                <a:prstGeom prst="rect">
                  <a:avLst/>
                </a:prstGeom>
                <a:noFill/>
                <a:ln w="3175" algn="ctr">
                  <a:noFill/>
                  <a:miter lim="800000"/>
                  <a:headEnd/>
                  <a:tailEnd/>
                </a:ln>
                <a:effectLst/>
              </p:spPr>
            </p:pic>
          </p:grpSp>
          <p:pic>
            <p:nvPicPr>
              <p:cNvPr id="16"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44108" y="2672916"/>
                <a:ext cx="436264" cy="387655"/>
              </a:xfrm>
              <a:prstGeom prst="rect">
                <a:avLst/>
              </a:prstGeom>
              <a:noFill/>
              <a:ln w="9525">
                <a:noFill/>
                <a:miter lim="800000"/>
                <a:headEnd/>
                <a:tailEnd/>
              </a:ln>
            </p:spPr>
          </p:pic>
          <p:pic>
            <p:nvPicPr>
              <p:cNvPr id="17" name="Picture 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784" y="2168860"/>
                <a:ext cx="43204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808" y="2204864"/>
                <a:ext cx="43204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직선 연결선 18"/>
              <p:cNvCxnSpPr>
                <a:stCxn id="8" idx="3"/>
              </p:cNvCxnSpPr>
              <p:nvPr/>
            </p:nvCxnSpPr>
            <p:spPr>
              <a:xfrm>
                <a:off x="2951820" y="3084184"/>
                <a:ext cx="324036" cy="927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직사각형 19"/>
              <p:cNvSpPr/>
              <p:nvPr/>
            </p:nvSpPr>
            <p:spPr>
              <a:xfrm>
                <a:off x="2411760" y="1772816"/>
                <a:ext cx="111612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OpenFlow</a:t>
                </a:r>
                <a:r>
                  <a:rPr lang="ko-KR" altLang="en-US" sz="1400" dirty="0" smtClean="0">
                    <a:solidFill>
                      <a:schemeClr val="tx1"/>
                    </a:solidFill>
                    <a:latin typeface="Arial" panose="020B0604020202020204" pitchFamily="34" charset="0"/>
                    <a:cs typeface="Arial" panose="020B0604020202020204" pitchFamily="34" charset="0"/>
                  </a:rPr>
                  <a:t> </a:t>
                </a:r>
                <a:r>
                  <a:rPr lang="en-US" altLang="ko-KR" sz="1400" dirty="0" smtClean="0">
                    <a:solidFill>
                      <a:schemeClr val="tx1"/>
                    </a:solidFill>
                    <a:latin typeface="Arial" panose="020B0604020202020204" pitchFamily="34" charset="0"/>
                    <a:cs typeface="Arial" panose="020B0604020202020204" pitchFamily="34" charset="0"/>
                  </a:rPr>
                  <a:t>Controller x2</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21" name="직사각형 20"/>
              <p:cNvSpPr/>
              <p:nvPr/>
            </p:nvSpPr>
            <p:spPr>
              <a:xfrm>
                <a:off x="3766422" y="1700808"/>
                <a:ext cx="202934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OpenFlow</a:t>
                </a:r>
                <a:r>
                  <a:rPr lang="ko-KR" altLang="en-US" sz="1400" dirty="0" smtClean="0">
                    <a:solidFill>
                      <a:schemeClr val="tx1"/>
                    </a:solidFill>
                    <a:latin typeface="Arial" panose="020B0604020202020204" pitchFamily="34" charset="0"/>
                    <a:cs typeface="Arial" panose="020B0604020202020204" pitchFamily="34" charset="0"/>
                  </a:rPr>
                  <a:t> </a:t>
                </a:r>
                <a:r>
                  <a:rPr lang="en-US" altLang="ko-KR" sz="1400" dirty="0" smtClean="0">
                    <a:solidFill>
                      <a:schemeClr val="tx1"/>
                    </a:solidFill>
                    <a:latin typeface="Arial" panose="020B0604020202020204" pitchFamily="34" charset="0"/>
                    <a:cs typeface="Arial" panose="020B0604020202020204" pitchFamily="34" charset="0"/>
                  </a:rPr>
                  <a:t>Switch x2 /floor x 7 floor</a:t>
                </a:r>
                <a:endParaRPr lang="ko-KR" altLang="en-US" sz="1400" dirty="0">
                  <a:solidFill>
                    <a:schemeClr val="tx1"/>
                  </a:solidFill>
                  <a:latin typeface="Arial" panose="020B0604020202020204" pitchFamily="34" charset="0"/>
                  <a:cs typeface="Arial" panose="020B0604020202020204" pitchFamily="34" charset="0"/>
                </a:endParaRPr>
              </a:p>
            </p:txBody>
          </p:sp>
          <p:cxnSp>
            <p:nvCxnSpPr>
              <p:cNvPr id="22" name="직선 연결선 21"/>
              <p:cNvCxnSpPr>
                <a:stCxn id="42" idx="3"/>
              </p:cNvCxnSpPr>
              <p:nvPr/>
            </p:nvCxnSpPr>
            <p:spPr>
              <a:xfrm flipV="1">
                <a:off x="3174336" y="3681028"/>
                <a:ext cx="173528" cy="18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직선 연결선 22"/>
              <p:cNvCxnSpPr/>
              <p:nvPr/>
            </p:nvCxnSpPr>
            <p:spPr>
              <a:xfrm flipV="1">
                <a:off x="3851920" y="2169957"/>
                <a:ext cx="396044" cy="6109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직선 연결선 23"/>
              <p:cNvCxnSpPr>
                <a:stCxn id="43" idx="7"/>
              </p:cNvCxnSpPr>
              <p:nvPr/>
            </p:nvCxnSpPr>
            <p:spPr>
              <a:xfrm flipV="1">
                <a:off x="3977404" y="2420889"/>
                <a:ext cx="306564" cy="4725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직선 연결선 24"/>
              <p:cNvCxnSpPr>
                <a:endCxn id="75" idx="3"/>
              </p:cNvCxnSpPr>
              <p:nvPr/>
            </p:nvCxnSpPr>
            <p:spPr>
              <a:xfrm flipV="1">
                <a:off x="4067944" y="2890037"/>
                <a:ext cx="180020" cy="183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직선 연결선 25"/>
              <p:cNvCxnSpPr>
                <a:endCxn id="74" idx="3"/>
              </p:cNvCxnSpPr>
              <p:nvPr/>
            </p:nvCxnSpPr>
            <p:spPr>
              <a:xfrm flipV="1">
                <a:off x="4103948" y="3106061"/>
                <a:ext cx="144016" cy="743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직선 연결선 26"/>
              <p:cNvCxnSpPr>
                <a:endCxn id="73" idx="3"/>
              </p:cNvCxnSpPr>
              <p:nvPr/>
            </p:nvCxnSpPr>
            <p:spPr>
              <a:xfrm>
                <a:off x="4103948" y="3503338"/>
                <a:ext cx="144016" cy="70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직선 연결선 27"/>
              <p:cNvCxnSpPr>
                <a:endCxn id="72" idx="3"/>
              </p:cNvCxnSpPr>
              <p:nvPr/>
            </p:nvCxnSpPr>
            <p:spPr>
              <a:xfrm>
                <a:off x="4067944" y="3645024"/>
                <a:ext cx="180020" cy="1451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직선 연결선 28"/>
              <p:cNvCxnSpPr/>
              <p:nvPr/>
            </p:nvCxnSpPr>
            <p:spPr>
              <a:xfrm>
                <a:off x="3995936" y="3825044"/>
                <a:ext cx="432048"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직선 연결선 29"/>
              <p:cNvCxnSpPr/>
              <p:nvPr/>
            </p:nvCxnSpPr>
            <p:spPr>
              <a:xfrm>
                <a:off x="3887924" y="3897052"/>
                <a:ext cx="468052" cy="6120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직선 연결선 30"/>
              <p:cNvCxnSpPr/>
              <p:nvPr/>
            </p:nvCxnSpPr>
            <p:spPr>
              <a:xfrm flipH="1" flipV="1">
                <a:off x="3023829" y="2600908"/>
                <a:ext cx="1430" cy="1008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직선 연결선 31"/>
              <p:cNvCxnSpPr>
                <a:stCxn id="11" idx="1"/>
              </p:cNvCxnSpPr>
              <p:nvPr/>
            </p:nvCxnSpPr>
            <p:spPr>
              <a:xfrm>
                <a:off x="2486246" y="3106061"/>
                <a:ext cx="213546" cy="35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10" idx="1"/>
              </p:cNvCxnSpPr>
              <p:nvPr/>
            </p:nvCxnSpPr>
            <p:spPr>
              <a:xfrm flipV="1">
                <a:off x="2486246" y="3717678"/>
                <a:ext cx="393566" cy="4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p:nvPr/>
            </p:nvCxnSpPr>
            <p:spPr>
              <a:xfrm flipV="1">
                <a:off x="2447764" y="3141614"/>
                <a:ext cx="252028" cy="4314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a:endCxn id="11" idx="1"/>
              </p:cNvCxnSpPr>
              <p:nvPr/>
            </p:nvCxnSpPr>
            <p:spPr>
              <a:xfrm flipH="1" flipV="1">
                <a:off x="2486246" y="3106061"/>
                <a:ext cx="393566" cy="6116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p:nvPr/>
            </p:nvCxnSpPr>
            <p:spPr>
              <a:xfrm flipH="1" flipV="1">
                <a:off x="1511660" y="3212976"/>
                <a:ext cx="468052" cy="4680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직선 연결선 36"/>
              <p:cNvCxnSpPr>
                <a:stCxn id="11" idx="3"/>
                <a:endCxn id="9" idx="3"/>
              </p:cNvCxnSpPr>
              <p:nvPr/>
            </p:nvCxnSpPr>
            <p:spPr>
              <a:xfrm flipH="1" flipV="1">
                <a:off x="1569303" y="3086962"/>
                <a:ext cx="302397" cy="190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10" idx="3"/>
              </p:cNvCxnSpPr>
              <p:nvPr/>
            </p:nvCxnSpPr>
            <p:spPr>
              <a:xfrm flipH="1">
                <a:off x="1583669" y="3718129"/>
                <a:ext cx="288031" cy="709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a:stCxn id="7" idx="3"/>
                <a:endCxn id="11" idx="3"/>
              </p:cNvCxnSpPr>
              <p:nvPr/>
            </p:nvCxnSpPr>
            <p:spPr>
              <a:xfrm flipV="1">
                <a:off x="1569303" y="3106061"/>
                <a:ext cx="302397" cy="700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직사각형 39"/>
              <p:cNvSpPr/>
              <p:nvPr/>
            </p:nvSpPr>
            <p:spPr>
              <a:xfrm>
                <a:off x="611560" y="3284984"/>
                <a:ext cx="111612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L3 Core switch</a:t>
                </a:r>
                <a:endParaRPr lang="ko-KR" altLang="en-US" sz="1400" dirty="0">
                  <a:solidFill>
                    <a:schemeClr val="tx1"/>
                  </a:solidFill>
                  <a:latin typeface="Arial" panose="020B0604020202020204" pitchFamily="34" charset="0"/>
                  <a:cs typeface="Arial" panose="020B0604020202020204" pitchFamily="34" charset="0"/>
                </a:endParaRPr>
              </a:p>
            </p:txBody>
          </p:sp>
          <p:cxnSp>
            <p:nvCxnSpPr>
              <p:cNvPr id="41" name="직선 연결선 40"/>
              <p:cNvCxnSpPr/>
              <p:nvPr/>
            </p:nvCxnSpPr>
            <p:spPr>
              <a:xfrm flipV="1">
                <a:off x="4860032" y="2168860"/>
                <a:ext cx="720080" cy="45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Picture 116" descr="alteon"/>
              <p:cNvPicPr>
                <a:picLocks noChangeAspect="1" noChangeArrowheads="1"/>
              </p:cNvPicPr>
              <p:nvPr/>
            </p:nvPicPr>
            <p:blipFill>
              <a:blip r:embed="rId4" cstate="print"/>
              <a:srcRect/>
              <a:stretch>
                <a:fillRect/>
              </a:stretch>
            </p:blipFill>
            <p:spPr bwMode="auto">
              <a:xfrm>
                <a:off x="2879811" y="3573016"/>
                <a:ext cx="294525" cy="252028"/>
              </a:xfrm>
              <a:prstGeom prst="rect">
                <a:avLst/>
              </a:prstGeom>
              <a:noFill/>
            </p:spPr>
          </p:pic>
          <p:sp>
            <p:nvSpPr>
              <p:cNvPr id="43" name="타원 42"/>
              <p:cNvSpPr/>
              <p:nvPr/>
            </p:nvSpPr>
            <p:spPr>
              <a:xfrm>
                <a:off x="3239852" y="2708920"/>
                <a:ext cx="864096" cy="1260140"/>
              </a:xfrm>
              <a:prstGeom prst="ellipse">
                <a:avLst/>
              </a:prstGeom>
              <a:solidFill>
                <a:schemeClr val="bg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smtClean="0">
                    <a:solidFill>
                      <a:schemeClr val="tx1"/>
                    </a:solidFill>
                    <a:latin typeface="Arial" panose="020B0604020202020204" pitchFamily="34" charset="0"/>
                    <a:cs typeface="Arial" panose="020B0604020202020204" pitchFamily="34" charset="0"/>
                  </a:rPr>
                  <a:t>Full </a:t>
                </a:r>
                <a:r>
                  <a:rPr lang="en-US" altLang="ko-KR" sz="1200" dirty="0" err="1" smtClean="0">
                    <a:solidFill>
                      <a:schemeClr val="tx1"/>
                    </a:solidFill>
                    <a:latin typeface="Arial" panose="020B0604020202020204" pitchFamily="34" charset="0"/>
                    <a:cs typeface="Arial" panose="020B0604020202020204" pitchFamily="34" charset="0"/>
                  </a:rPr>
                  <a:t>nesh</a:t>
                </a:r>
                <a:r>
                  <a:rPr lang="en-US" altLang="ko-KR" sz="1200" dirty="0" smtClean="0">
                    <a:solidFill>
                      <a:schemeClr val="tx1"/>
                    </a:solidFill>
                    <a:latin typeface="Arial" panose="020B0604020202020204" pitchFamily="34" charset="0"/>
                    <a:cs typeface="Arial" panose="020B0604020202020204" pitchFamily="34" charset="0"/>
                  </a:rPr>
                  <a:t> N/W</a:t>
                </a:r>
                <a:endParaRPr lang="ko-KR" altLang="en-US" sz="1200" dirty="0">
                  <a:solidFill>
                    <a:schemeClr val="tx1"/>
                  </a:solidFill>
                  <a:latin typeface="Arial" panose="020B0604020202020204" pitchFamily="34" charset="0"/>
                  <a:cs typeface="Arial" panose="020B0604020202020204" pitchFamily="34" charset="0"/>
                </a:endParaRPr>
              </a:p>
            </p:txBody>
          </p:sp>
          <p:pic>
            <p:nvPicPr>
              <p:cNvPr id="44" name="Picture 116" descr="alteon"/>
              <p:cNvPicPr>
                <a:picLocks noChangeAspect="1" noChangeArrowheads="1"/>
              </p:cNvPicPr>
              <p:nvPr/>
            </p:nvPicPr>
            <p:blipFill>
              <a:blip r:embed="rId4" cstate="print"/>
              <a:srcRect/>
              <a:stretch>
                <a:fillRect/>
              </a:stretch>
            </p:blipFill>
            <p:spPr bwMode="auto">
              <a:xfrm>
                <a:off x="5112060" y="2024844"/>
                <a:ext cx="294525" cy="252028"/>
              </a:xfrm>
              <a:prstGeom prst="rect">
                <a:avLst/>
              </a:prstGeom>
              <a:noFill/>
            </p:spPr>
          </p:pic>
          <p:cxnSp>
            <p:nvCxnSpPr>
              <p:cNvPr id="45" name="직선 연결선 44"/>
              <p:cNvCxnSpPr>
                <a:stCxn id="75" idx="1"/>
                <a:endCxn id="16" idx="1"/>
              </p:cNvCxnSpPr>
              <p:nvPr/>
            </p:nvCxnSpPr>
            <p:spPr>
              <a:xfrm flipV="1">
                <a:off x="4862510" y="2866744"/>
                <a:ext cx="681598" cy="232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Picture 116" descr="alteon"/>
              <p:cNvPicPr>
                <a:picLocks noChangeAspect="1" noChangeArrowheads="1"/>
              </p:cNvPicPr>
              <p:nvPr/>
            </p:nvPicPr>
            <p:blipFill>
              <a:blip r:embed="rId4" cstate="print"/>
              <a:srcRect/>
              <a:stretch>
                <a:fillRect/>
              </a:stretch>
            </p:blipFill>
            <p:spPr bwMode="auto">
              <a:xfrm>
                <a:off x="5112060" y="2708920"/>
                <a:ext cx="294525" cy="252028"/>
              </a:xfrm>
              <a:prstGeom prst="rect">
                <a:avLst/>
              </a:prstGeom>
              <a:noFill/>
            </p:spPr>
          </p:pic>
          <p:pic>
            <p:nvPicPr>
              <p:cNvPr id="47"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41630" y="3365381"/>
                <a:ext cx="436264" cy="387655"/>
              </a:xfrm>
              <a:prstGeom prst="rect">
                <a:avLst/>
              </a:prstGeom>
              <a:noFill/>
              <a:ln w="9525">
                <a:noFill/>
                <a:miter lim="800000"/>
                <a:headEnd/>
                <a:tailEnd/>
              </a:ln>
            </p:spPr>
          </p:pic>
          <p:cxnSp>
            <p:nvCxnSpPr>
              <p:cNvPr id="48" name="직선 연결선 47"/>
              <p:cNvCxnSpPr>
                <a:endCxn id="47" idx="1"/>
              </p:cNvCxnSpPr>
              <p:nvPr/>
            </p:nvCxnSpPr>
            <p:spPr>
              <a:xfrm flipV="1">
                <a:off x="4860032" y="3559209"/>
                <a:ext cx="681598" cy="232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116" descr="alteon"/>
              <p:cNvPicPr>
                <a:picLocks noChangeAspect="1" noChangeArrowheads="1"/>
              </p:cNvPicPr>
              <p:nvPr/>
            </p:nvPicPr>
            <p:blipFill>
              <a:blip r:embed="rId4" cstate="print"/>
              <a:srcRect/>
              <a:stretch>
                <a:fillRect/>
              </a:stretch>
            </p:blipFill>
            <p:spPr bwMode="auto">
              <a:xfrm>
                <a:off x="5109582" y="3401385"/>
                <a:ext cx="294525" cy="252028"/>
              </a:xfrm>
              <a:prstGeom prst="rect">
                <a:avLst/>
              </a:prstGeom>
              <a:noFill/>
            </p:spPr>
          </p:pic>
          <p:pic>
            <p:nvPicPr>
              <p:cNvPr id="50"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77634" y="4121465"/>
                <a:ext cx="436264" cy="387655"/>
              </a:xfrm>
              <a:prstGeom prst="rect">
                <a:avLst/>
              </a:prstGeom>
              <a:noFill/>
              <a:ln w="9525">
                <a:noFill/>
                <a:miter lim="800000"/>
                <a:headEnd/>
                <a:tailEnd/>
              </a:ln>
            </p:spPr>
          </p:pic>
          <p:cxnSp>
            <p:nvCxnSpPr>
              <p:cNvPr id="51" name="직선 연결선 50"/>
              <p:cNvCxnSpPr>
                <a:endCxn id="50" idx="1"/>
              </p:cNvCxnSpPr>
              <p:nvPr/>
            </p:nvCxnSpPr>
            <p:spPr>
              <a:xfrm flipV="1">
                <a:off x="4896036" y="4315293"/>
                <a:ext cx="681598" cy="232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116" descr="alteon"/>
              <p:cNvPicPr>
                <a:picLocks noChangeAspect="1" noChangeArrowheads="1"/>
              </p:cNvPicPr>
              <p:nvPr/>
            </p:nvPicPr>
            <p:blipFill>
              <a:blip r:embed="rId4" cstate="print"/>
              <a:srcRect/>
              <a:stretch>
                <a:fillRect/>
              </a:stretch>
            </p:blipFill>
            <p:spPr bwMode="auto">
              <a:xfrm>
                <a:off x="5145586" y="4157469"/>
                <a:ext cx="294525" cy="252028"/>
              </a:xfrm>
              <a:prstGeom prst="rect">
                <a:avLst/>
              </a:prstGeom>
              <a:noFill/>
            </p:spPr>
          </p:pic>
          <p:pic>
            <p:nvPicPr>
              <p:cNvPr id="53"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08104" y="1988840"/>
                <a:ext cx="436264" cy="387655"/>
              </a:xfrm>
              <a:prstGeom prst="rect">
                <a:avLst/>
              </a:prstGeom>
              <a:noFill/>
              <a:ln w="9525">
                <a:noFill/>
                <a:miter lim="800000"/>
                <a:headEnd/>
                <a:tailEnd/>
              </a:ln>
            </p:spPr>
          </p:pic>
          <p:pic>
            <p:nvPicPr>
              <p:cNvPr id="54"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40152" y="1988840"/>
                <a:ext cx="436264" cy="387655"/>
              </a:xfrm>
              <a:prstGeom prst="rect">
                <a:avLst/>
              </a:prstGeom>
              <a:noFill/>
              <a:ln w="9525">
                <a:noFill/>
                <a:miter lim="800000"/>
                <a:headEnd/>
                <a:tailEnd/>
              </a:ln>
            </p:spPr>
          </p:pic>
          <p:pic>
            <p:nvPicPr>
              <p:cNvPr id="55"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40152" y="2672916"/>
                <a:ext cx="436264" cy="387655"/>
              </a:xfrm>
              <a:prstGeom prst="rect">
                <a:avLst/>
              </a:prstGeom>
              <a:noFill/>
              <a:ln w="9525">
                <a:noFill/>
                <a:miter lim="800000"/>
                <a:headEnd/>
                <a:tailEnd/>
              </a:ln>
            </p:spPr>
          </p:pic>
          <p:pic>
            <p:nvPicPr>
              <p:cNvPr id="56"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76156" y="3356992"/>
                <a:ext cx="436264" cy="387655"/>
              </a:xfrm>
              <a:prstGeom prst="rect">
                <a:avLst/>
              </a:prstGeom>
              <a:noFill/>
              <a:ln w="9525">
                <a:noFill/>
                <a:miter lim="800000"/>
                <a:headEnd/>
                <a:tailEnd/>
              </a:ln>
            </p:spPr>
          </p:pic>
          <p:pic>
            <p:nvPicPr>
              <p:cNvPr id="57" name="Picture 22" descr="NOTEBOOK"/>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976156" y="4113076"/>
                <a:ext cx="436264" cy="387655"/>
              </a:xfrm>
              <a:prstGeom prst="rect">
                <a:avLst/>
              </a:prstGeom>
              <a:noFill/>
              <a:ln w="9525">
                <a:noFill/>
                <a:miter lim="800000"/>
                <a:headEnd/>
                <a:tailEnd/>
              </a:ln>
            </p:spPr>
          </p:pic>
          <p:grpSp>
            <p:nvGrpSpPr>
              <p:cNvPr id="58" name="그룹 122"/>
              <p:cNvGrpSpPr/>
              <p:nvPr/>
            </p:nvGrpSpPr>
            <p:grpSpPr>
              <a:xfrm>
                <a:off x="1583668" y="4041068"/>
                <a:ext cx="1116124" cy="648072"/>
                <a:chOff x="1259632" y="4113076"/>
                <a:chExt cx="1116124" cy="648072"/>
              </a:xfrm>
            </p:grpSpPr>
            <p:sp>
              <p:nvSpPr>
                <p:cNvPr id="67" name="모서리가 둥근 직사각형 66"/>
                <p:cNvSpPr/>
                <p:nvPr/>
              </p:nvSpPr>
              <p:spPr>
                <a:xfrm>
                  <a:off x="1259632" y="4113076"/>
                  <a:ext cx="1116124"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latin typeface="Arial" panose="020B0604020202020204" pitchFamily="34" charset="0"/>
                    <a:cs typeface="Arial" panose="020B0604020202020204" pitchFamily="34" charset="0"/>
                  </a:endParaRPr>
                </a:p>
              </p:txBody>
            </p:sp>
            <p:pic>
              <p:nvPicPr>
                <p:cNvPr id="68" name="Picture 5" descr="C:\Users\Kang Dong Ki\AppData\Local\Microsoft\Windows\Temporary Internet Files\Content.IE5\WES9LTSD\MC900434845[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7684" y="4257092"/>
                  <a:ext cx="624816" cy="38704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C:\Users\Kang Dong Ki\AppData\Local\Microsoft\Windows\Temporary Internet Files\Content.IE5\WES9LTSD\MC900434845[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95636" y="4257092"/>
                  <a:ext cx="624816" cy="3870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그룹 127"/>
              <p:cNvGrpSpPr/>
              <p:nvPr/>
            </p:nvGrpSpPr>
            <p:grpSpPr>
              <a:xfrm>
                <a:off x="1619672" y="2132856"/>
                <a:ext cx="900100" cy="540060"/>
                <a:chOff x="1259632" y="4113076"/>
                <a:chExt cx="1116124" cy="648072"/>
              </a:xfrm>
            </p:grpSpPr>
            <p:sp>
              <p:nvSpPr>
                <p:cNvPr id="64" name="모서리가 둥근 직사각형 63"/>
                <p:cNvSpPr/>
                <p:nvPr/>
              </p:nvSpPr>
              <p:spPr>
                <a:xfrm>
                  <a:off x="1259632" y="4113076"/>
                  <a:ext cx="1116124" cy="6480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latin typeface="Arial" panose="020B0604020202020204" pitchFamily="34" charset="0"/>
                    <a:cs typeface="Arial" panose="020B0604020202020204" pitchFamily="34" charset="0"/>
                  </a:endParaRPr>
                </a:p>
              </p:txBody>
            </p:sp>
            <p:pic>
              <p:nvPicPr>
                <p:cNvPr id="65" name="Picture 5" descr="C:\Users\Kang Dong Ki\AppData\Local\Microsoft\Windows\Temporary Internet Files\Content.IE5\WES9LTSD\MC900434845[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27684" y="4257092"/>
                  <a:ext cx="624816" cy="3870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5" descr="C:\Users\Kang Dong Ki\AppData\Local\Microsoft\Windows\Temporary Internet Files\Content.IE5\WES9LTSD\MC900434845[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5636" y="4257092"/>
                  <a:ext cx="624816" cy="387043"/>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직사각형 59"/>
              <p:cNvSpPr/>
              <p:nvPr/>
            </p:nvSpPr>
            <p:spPr>
              <a:xfrm>
                <a:off x="1439652" y="1844824"/>
                <a:ext cx="111612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F/W pool</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61" name="직사각형 60"/>
              <p:cNvSpPr/>
              <p:nvPr/>
            </p:nvSpPr>
            <p:spPr>
              <a:xfrm>
                <a:off x="1583668" y="4689140"/>
                <a:ext cx="111612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dirty="0" smtClean="0">
                    <a:solidFill>
                      <a:schemeClr val="tx1"/>
                    </a:solidFill>
                    <a:latin typeface="Arial" panose="020B0604020202020204" pitchFamily="34" charset="0"/>
                    <a:cs typeface="Arial" panose="020B0604020202020204" pitchFamily="34" charset="0"/>
                  </a:rPr>
                  <a:t>Server pool</a:t>
                </a:r>
                <a:endParaRPr lang="ko-KR" altLang="en-US" sz="1400" dirty="0">
                  <a:solidFill>
                    <a:schemeClr val="tx1"/>
                  </a:solidFill>
                  <a:latin typeface="Arial" panose="020B0604020202020204" pitchFamily="34" charset="0"/>
                  <a:cs typeface="Arial" panose="020B0604020202020204" pitchFamily="34" charset="0"/>
                </a:endParaRPr>
              </a:p>
            </p:txBody>
          </p:sp>
          <p:cxnSp>
            <p:nvCxnSpPr>
              <p:cNvPr id="62" name="직선 연결선 61"/>
              <p:cNvCxnSpPr>
                <a:stCxn id="67" idx="0"/>
                <a:endCxn id="10" idx="2"/>
              </p:cNvCxnSpPr>
              <p:nvPr/>
            </p:nvCxnSpPr>
            <p:spPr>
              <a:xfrm flipV="1">
                <a:off x="2141730" y="3863241"/>
                <a:ext cx="37243" cy="1778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직선 연결선 62"/>
              <p:cNvCxnSpPr>
                <a:stCxn id="11" idx="0"/>
                <a:endCxn id="64" idx="2"/>
              </p:cNvCxnSpPr>
              <p:nvPr/>
            </p:nvCxnSpPr>
            <p:spPr>
              <a:xfrm flipH="1" flipV="1">
                <a:off x="2069722" y="2672916"/>
                <a:ext cx="109251"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8" name="Picture 1" descr="C:\Users\user\AppData\Local\Microsoft\Windows\Temporary Internet Files\Content.IE5\17Y739W7\MC900424756[1].wmf"/>
            <p:cNvPicPr>
              <a:picLocks noChangeAspect="1" noChangeArrowheads="1"/>
            </p:cNvPicPr>
            <p:nvPr/>
          </p:nvPicPr>
          <p:blipFill>
            <a:blip r:embed="rId10" cstate="print"/>
            <a:srcRect/>
            <a:stretch>
              <a:fillRect/>
            </a:stretch>
          </p:blipFill>
          <p:spPr bwMode="auto">
            <a:xfrm>
              <a:off x="945449" y="4299030"/>
              <a:ext cx="353318" cy="551841"/>
            </a:xfrm>
            <a:prstGeom prst="rect">
              <a:avLst/>
            </a:prstGeom>
            <a:noFill/>
          </p:spPr>
        </p:pic>
        <p:pic>
          <p:nvPicPr>
            <p:cNvPr id="79" name="Picture 1" descr="C:\Users\user\AppData\Local\Microsoft\Windows\Temporary Internet Files\Content.IE5\17Y739W7\MC900424756[1].wmf"/>
            <p:cNvPicPr>
              <a:picLocks noChangeAspect="1" noChangeArrowheads="1"/>
            </p:cNvPicPr>
            <p:nvPr/>
          </p:nvPicPr>
          <p:blipFill>
            <a:blip r:embed="rId10" cstate="print"/>
            <a:srcRect/>
            <a:stretch>
              <a:fillRect/>
            </a:stretch>
          </p:blipFill>
          <p:spPr bwMode="auto">
            <a:xfrm>
              <a:off x="1256435" y="4271408"/>
              <a:ext cx="353318" cy="551841"/>
            </a:xfrm>
            <a:prstGeom prst="rect">
              <a:avLst/>
            </a:prstGeom>
            <a:noFill/>
          </p:spPr>
        </p:pic>
        <p:sp>
          <p:nvSpPr>
            <p:cNvPr id="80" name="자유형 79"/>
            <p:cNvSpPr/>
            <p:nvPr/>
          </p:nvSpPr>
          <p:spPr>
            <a:xfrm>
              <a:off x="1216550" y="4770783"/>
              <a:ext cx="2934031" cy="1248354"/>
            </a:xfrm>
            <a:custGeom>
              <a:avLst/>
              <a:gdLst>
                <a:gd name="connsiteX0" fmla="*/ 2934031 w 2934031"/>
                <a:gd name="connsiteY0" fmla="*/ 755374 h 1248354"/>
                <a:gd name="connsiteX1" fmla="*/ 1717481 w 2934031"/>
                <a:gd name="connsiteY1" fmla="*/ 755374 h 1248354"/>
                <a:gd name="connsiteX2" fmla="*/ 1065474 w 2934031"/>
                <a:gd name="connsiteY2" fmla="*/ 492980 h 1248354"/>
                <a:gd name="connsiteX3" fmla="*/ 214685 w 2934031"/>
                <a:gd name="connsiteY3" fmla="*/ 405516 h 1248354"/>
                <a:gd name="connsiteX4" fmla="*/ 87464 w 2934031"/>
                <a:gd name="connsiteY4" fmla="*/ 31805 h 1248354"/>
                <a:gd name="connsiteX5" fmla="*/ 0 w 2934031"/>
                <a:gd name="connsiteY5" fmla="*/ 0 h 1248354"/>
                <a:gd name="connsiteX6" fmla="*/ 111318 w 2934031"/>
                <a:gd name="connsiteY6" fmla="*/ 349857 h 1248354"/>
                <a:gd name="connsiteX7" fmla="*/ 190831 w 2934031"/>
                <a:gd name="connsiteY7" fmla="*/ 485029 h 1248354"/>
                <a:gd name="connsiteX8" fmla="*/ 413467 w 2934031"/>
                <a:gd name="connsiteY8" fmla="*/ 492980 h 1248354"/>
                <a:gd name="connsiteX9" fmla="*/ 636104 w 2934031"/>
                <a:gd name="connsiteY9" fmla="*/ 842838 h 1248354"/>
                <a:gd name="connsiteX10" fmla="*/ 262393 w 2934031"/>
                <a:gd name="connsiteY10" fmla="*/ 842838 h 1248354"/>
                <a:gd name="connsiteX11" fmla="*/ 135172 w 2934031"/>
                <a:gd name="connsiteY11" fmla="*/ 1184744 h 1248354"/>
                <a:gd name="connsiteX12" fmla="*/ 166977 w 2934031"/>
                <a:gd name="connsiteY12" fmla="*/ 1248354 h 124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34031" h="1248354">
                  <a:moveTo>
                    <a:pt x="2934031" y="755374"/>
                  </a:moveTo>
                  <a:lnTo>
                    <a:pt x="1717481" y="755374"/>
                  </a:lnTo>
                  <a:lnTo>
                    <a:pt x="1065474" y="492980"/>
                  </a:lnTo>
                  <a:lnTo>
                    <a:pt x="214685" y="405516"/>
                  </a:lnTo>
                  <a:lnTo>
                    <a:pt x="87464" y="31805"/>
                  </a:lnTo>
                  <a:lnTo>
                    <a:pt x="0" y="0"/>
                  </a:lnTo>
                  <a:lnTo>
                    <a:pt x="111318" y="349857"/>
                  </a:lnTo>
                  <a:lnTo>
                    <a:pt x="190831" y="485029"/>
                  </a:lnTo>
                  <a:lnTo>
                    <a:pt x="413467" y="492980"/>
                  </a:lnTo>
                  <a:lnTo>
                    <a:pt x="636104" y="842838"/>
                  </a:lnTo>
                  <a:lnTo>
                    <a:pt x="262393" y="842838"/>
                  </a:lnTo>
                  <a:lnTo>
                    <a:pt x="135172" y="1184744"/>
                  </a:lnTo>
                  <a:lnTo>
                    <a:pt x="166977" y="1248354"/>
                  </a:ln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3600">
                <a:latin typeface="Arial" panose="020B0604020202020204" pitchFamily="34" charset="0"/>
                <a:cs typeface="Arial" panose="020B0604020202020204" pitchFamily="34" charset="0"/>
              </a:endParaRPr>
            </a:p>
          </p:txBody>
        </p:sp>
      </p:grpSp>
      <p:pic>
        <p:nvPicPr>
          <p:cNvPr id="82" name="그림 81" descr="1.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6039808" y="737896"/>
            <a:ext cx="2997313" cy="2200527"/>
          </a:xfrm>
          <a:prstGeom prst="rect">
            <a:avLst/>
          </a:prstGeom>
        </p:spPr>
      </p:pic>
    </p:spTree>
    <p:extLst>
      <p:ext uri="{BB962C8B-B14F-4D97-AF65-F5344CB8AC3E}">
        <p14:creationId xmlns:p14="http://schemas.microsoft.com/office/powerpoint/2010/main" val="218162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Q&amp;A</a:t>
            </a:r>
            <a:endParaRPr lang="ko-KR" altLang="en-US" dirty="0"/>
          </a:p>
        </p:txBody>
      </p:sp>
      <p:pic>
        <p:nvPicPr>
          <p:cNvPr id="4" name="Picture 2" descr="http://www.donotwait.com/wp-content/uploads/2011/03/questions-answered.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4544"/>
          <a:stretch/>
        </p:blipFill>
        <p:spPr bwMode="auto">
          <a:xfrm>
            <a:off x="2390494" y="715667"/>
            <a:ext cx="4443163" cy="565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SDN Background</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Rapid Development of </a:t>
            </a:r>
            <a:r>
              <a:rPr lang="en-US" altLang="ko-KR" sz="2400" dirty="0" err="1" smtClean="0"/>
              <a:t>OpenFlow</a:t>
            </a:r>
            <a:r>
              <a:rPr lang="en-US" altLang="ko-KR" sz="2400" dirty="0" smtClean="0"/>
              <a:t> Technologies</a:t>
            </a:r>
          </a:p>
          <a:p>
            <a:pPr lvl="1"/>
            <a:r>
              <a:rPr lang="en-US" altLang="ko-KR" sz="2000" dirty="0" smtClean="0"/>
              <a:t>2012 ONF meeting, Google announced that…</a:t>
            </a:r>
          </a:p>
          <a:p>
            <a:pPr lvl="2"/>
            <a:r>
              <a:rPr lang="en-US" altLang="ko-KR" sz="1600" dirty="0"/>
              <a:t>Google’s G-Scale network is </a:t>
            </a:r>
            <a:r>
              <a:rPr lang="en-US" altLang="ko-KR" sz="1600" dirty="0" smtClean="0"/>
              <a:t>operating </a:t>
            </a:r>
            <a:r>
              <a:rPr lang="en-US" altLang="ko-KR" sz="1600" dirty="0"/>
              <a:t>using </a:t>
            </a:r>
            <a:r>
              <a:rPr lang="en-US" altLang="ko-KR" sz="1600" dirty="0" err="1"/>
              <a:t>OpenFlow</a:t>
            </a:r>
            <a:endParaRPr lang="en-US" altLang="ko-KR" sz="1600" dirty="0"/>
          </a:p>
          <a:p>
            <a:pPr lvl="2"/>
            <a:r>
              <a:rPr lang="en-US" altLang="ko-KR" sz="1600" dirty="0"/>
              <a:t>Developed for 2 years (2010~2012.1)</a:t>
            </a:r>
          </a:p>
          <a:p>
            <a:pPr lvl="2"/>
            <a:r>
              <a:rPr lang="en-US" altLang="ko-KR" sz="1600" dirty="0"/>
              <a:t>Saved CAPEX and </a:t>
            </a:r>
            <a:r>
              <a:rPr lang="en-US" altLang="ko-KR" sz="1600" dirty="0" smtClean="0"/>
              <a:t>OPEX</a:t>
            </a:r>
          </a:p>
          <a:p>
            <a:pPr lvl="2"/>
            <a:endParaRPr lang="en-US" altLang="ko-KR" sz="1600" dirty="0"/>
          </a:p>
          <a:p>
            <a:pPr lvl="2"/>
            <a:endParaRPr lang="en-US" altLang="ko-KR" sz="1600" dirty="0" smtClean="0"/>
          </a:p>
          <a:p>
            <a:pPr lvl="2"/>
            <a:endParaRPr lang="en-US" altLang="ko-KR" sz="1600" dirty="0"/>
          </a:p>
          <a:p>
            <a:pPr lvl="2"/>
            <a:endParaRPr lang="en-US" altLang="ko-KR" sz="1600" dirty="0" smtClean="0"/>
          </a:p>
          <a:p>
            <a:pPr lvl="2"/>
            <a:endParaRPr lang="en-US" altLang="ko-KR" sz="1600" dirty="0"/>
          </a:p>
          <a:p>
            <a:pPr lvl="2"/>
            <a:endParaRPr lang="en-US" altLang="ko-KR" sz="1600" dirty="0" smtClean="0"/>
          </a:p>
          <a:p>
            <a:pPr lvl="2"/>
            <a:endParaRPr lang="en-US" altLang="ko-KR" sz="1600" dirty="0"/>
          </a:p>
          <a:p>
            <a:pPr lvl="1"/>
            <a:r>
              <a:rPr lang="en-US" altLang="ko-KR" sz="2000" dirty="0" err="1" smtClean="0"/>
              <a:t>OpenFlow</a:t>
            </a:r>
            <a:r>
              <a:rPr lang="en-US" altLang="ko-KR" sz="2000" dirty="0" smtClean="0"/>
              <a:t> was known as an open standard to test </a:t>
            </a:r>
            <a:r>
              <a:rPr lang="en-US" altLang="ko-KR" sz="2000" dirty="0" smtClean="0">
                <a:solidFill>
                  <a:srgbClr val="FF0000"/>
                </a:solidFill>
              </a:rPr>
              <a:t>experimental protocols </a:t>
            </a:r>
            <a:r>
              <a:rPr lang="en-US" altLang="ko-KR" sz="2000" dirty="0" smtClean="0"/>
              <a:t>in the campus networks</a:t>
            </a:r>
          </a:p>
          <a:p>
            <a:pPr lvl="1"/>
            <a:r>
              <a:rPr lang="en-US" altLang="ko-KR" sz="2000" dirty="0" err="1" smtClean="0"/>
              <a:t>OpenFlow</a:t>
            </a:r>
            <a:r>
              <a:rPr lang="en-US" altLang="ko-KR" sz="2000" dirty="0" smtClean="0"/>
              <a:t> </a:t>
            </a:r>
            <a:r>
              <a:rPr lang="en-US" altLang="ko-KR" sz="2000" dirty="0" smtClean="0">
                <a:sym typeface="Wingdings" panose="05000000000000000000" pitchFamily="2" charset="2"/>
              </a:rPr>
              <a:t> now evolving to Enterprise and Carrier grade SDN technologies</a:t>
            </a:r>
          </a:p>
          <a:p>
            <a:pPr lvl="2"/>
            <a:r>
              <a:rPr lang="en-US" altLang="ko-KR" sz="1600" dirty="0"/>
              <a:t>Commercial </a:t>
            </a:r>
            <a:r>
              <a:rPr lang="en-US" altLang="ko-KR" sz="1600" dirty="0" err="1"/>
              <a:t>OpenFlow</a:t>
            </a:r>
            <a:r>
              <a:rPr lang="en-US" altLang="ko-KR" sz="1600" dirty="0"/>
              <a:t> switches and controllers</a:t>
            </a:r>
          </a:p>
          <a:p>
            <a:pPr lvl="2"/>
            <a:r>
              <a:rPr lang="en-US" altLang="ko-KR" sz="1600" dirty="0"/>
              <a:t>NEC, NTT Data, </a:t>
            </a:r>
            <a:r>
              <a:rPr lang="en-US" altLang="ko-KR" sz="1600" dirty="0" err="1"/>
              <a:t>Nicira</a:t>
            </a:r>
            <a:r>
              <a:rPr lang="en-US" altLang="ko-KR" sz="1600" dirty="0"/>
              <a:t> , HP, IBM, </a:t>
            </a:r>
            <a:r>
              <a:rPr lang="en-US" altLang="ko-KR" sz="1600" dirty="0" err="1"/>
              <a:t>BigSwitch</a:t>
            </a:r>
            <a:r>
              <a:rPr lang="en-US" altLang="ko-KR" sz="1600" dirty="0"/>
              <a:t>, Brocade</a:t>
            </a:r>
            <a:r>
              <a:rPr lang="en-US" altLang="ko-KR" sz="1600" dirty="0" smtClean="0"/>
              <a:t>……</a:t>
            </a:r>
            <a:endParaRPr lang="en-US" altLang="ko-KR" sz="1600" dirty="0"/>
          </a:p>
          <a:p>
            <a:pPr lvl="1"/>
            <a:endParaRPr lang="ko-KR" altLang="en-US" sz="2000" dirty="0"/>
          </a:p>
        </p:txBody>
      </p:sp>
      <p:pic>
        <p:nvPicPr>
          <p:cNvPr id="4" name="그림 3" descr="1.jpg"/>
          <p:cNvPicPr>
            <a:picLocks noChangeAspect="1"/>
          </p:cNvPicPr>
          <p:nvPr/>
        </p:nvPicPr>
        <p:blipFill>
          <a:blip r:embed="rId2" cstate="print"/>
          <a:stretch>
            <a:fillRect/>
          </a:stretch>
        </p:blipFill>
        <p:spPr>
          <a:xfrm>
            <a:off x="4296242" y="2332906"/>
            <a:ext cx="4320480" cy="2097187"/>
          </a:xfrm>
          <a:prstGeom prst="rect">
            <a:avLst/>
          </a:prstGeom>
        </p:spPr>
      </p:pic>
    </p:spTree>
    <p:extLst>
      <p:ext uri="{BB962C8B-B14F-4D97-AF65-F5344CB8AC3E}">
        <p14:creationId xmlns:p14="http://schemas.microsoft.com/office/powerpoint/2010/main" val="326242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Traditional Network Node</a:t>
            </a:r>
            <a:endParaRPr lang="ko-KR" altLang="en-US" dirty="0"/>
          </a:p>
        </p:txBody>
      </p:sp>
      <p:sp>
        <p:nvSpPr>
          <p:cNvPr id="3" name="내용 개체 틀 2"/>
          <p:cNvSpPr>
            <a:spLocks noGrp="1"/>
          </p:cNvSpPr>
          <p:nvPr>
            <p:ph idx="1"/>
          </p:nvPr>
        </p:nvSpPr>
        <p:spPr>
          <a:xfrm>
            <a:off x="315589" y="788610"/>
            <a:ext cx="8512822" cy="1784681"/>
          </a:xfrm>
          <a:effectLst/>
        </p:spPr>
        <p:txBody>
          <a:bodyPr>
            <a:normAutofit/>
          </a:bodyPr>
          <a:lstStyle/>
          <a:p>
            <a:r>
              <a:rPr lang="en-US" altLang="ko-KR" sz="2400" dirty="0" smtClean="0"/>
              <a:t>Router</a:t>
            </a:r>
          </a:p>
          <a:p>
            <a:pPr lvl="1"/>
            <a:r>
              <a:rPr lang="en-US" altLang="ko-KR" sz="2000" dirty="0" smtClean="0"/>
              <a:t>Router can be partitioned into three planes</a:t>
            </a:r>
          </a:p>
          <a:p>
            <a:pPr marL="1103313" lvl="2" indent="-342900">
              <a:buFont typeface="+mj-lt"/>
              <a:buAutoNum type="arabicPeriod"/>
            </a:pPr>
            <a:r>
              <a:rPr lang="en-US" altLang="ko-KR" sz="1800" dirty="0" smtClean="0"/>
              <a:t>Management plane </a:t>
            </a:r>
            <a:r>
              <a:rPr lang="en-US" altLang="ko-KR" sz="1800" dirty="0" smtClean="0">
                <a:sym typeface="Wingdings" panose="05000000000000000000" pitchFamily="2" charset="2"/>
              </a:rPr>
              <a:t> configuration</a:t>
            </a:r>
          </a:p>
          <a:p>
            <a:pPr marL="1103313" lvl="2" indent="-342900">
              <a:buFont typeface="+mj-lt"/>
              <a:buAutoNum type="arabicPeriod"/>
            </a:pPr>
            <a:r>
              <a:rPr lang="en-US" altLang="ko-KR" sz="1800" dirty="0" smtClean="0">
                <a:sym typeface="Wingdings" panose="05000000000000000000" pitchFamily="2" charset="2"/>
              </a:rPr>
              <a:t>Control plane  make decision for the route</a:t>
            </a:r>
          </a:p>
          <a:p>
            <a:pPr marL="1103313" lvl="2" indent="-342900">
              <a:buFont typeface="+mj-lt"/>
              <a:buAutoNum type="arabicPeriod"/>
            </a:pPr>
            <a:r>
              <a:rPr lang="en-US" altLang="ko-KR" sz="1800" dirty="0" smtClean="0">
                <a:sym typeface="Wingdings" panose="05000000000000000000" pitchFamily="2" charset="2"/>
              </a:rPr>
              <a:t>Data plane  data forwarding</a:t>
            </a:r>
            <a:endParaRPr lang="ko-KR" altLang="en-US" sz="1800" dirty="0"/>
          </a:p>
        </p:txBody>
      </p:sp>
      <p:grpSp>
        <p:nvGrpSpPr>
          <p:cNvPr id="50" name="그룹 49"/>
          <p:cNvGrpSpPr/>
          <p:nvPr/>
        </p:nvGrpSpPr>
        <p:grpSpPr>
          <a:xfrm>
            <a:off x="136744" y="2763217"/>
            <a:ext cx="8856662" cy="3208337"/>
            <a:chOff x="103188" y="2962145"/>
            <a:chExt cx="8856662" cy="3208337"/>
          </a:xfrm>
        </p:grpSpPr>
        <p:sp>
          <p:nvSpPr>
            <p:cNvPr id="5" name="矩形 4"/>
            <p:cNvSpPr/>
            <p:nvPr/>
          </p:nvSpPr>
          <p:spPr bwMode="auto">
            <a:xfrm>
              <a:off x="103188" y="2966907"/>
              <a:ext cx="1985962" cy="3203575"/>
            </a:xfrm>
            <a:prstGeom prst="rect">
              <a:avLst/>
            </a:prstGeom>
            <a:ln w="28575"/>
            <a:effectLst/>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kumimoji="0" lang="zh-TW" altLang="en-US" sz="1600" dirty="0">
                <a:latin typeface="Arial" panose="020B0604020202020204" pitchFamily="34" charset="0"/>
                <a:cs typeface="Arial" panose="020B0604020202020204" pitchFamily="34" charset="0"/>
              </a:endParaRPr>
            </a:p>
          </p:txBody>
        </p:sp>
        <p:sp>
          <p:nvSpPr>
            <p:cNvPr id="6" name="矩形 5"/>
            <p:cNvSpPr/>
            <p:nvPr/>
          </p:nvSpPr>
          <p:spPr bwMode="auto">
            <a:xfrm>
              <a:off x="2373313" y="2970082"/>
              <a:ext cx="4397375" cy="3200400"/>
            </a:xfrm>
            <a:prstGeom prst="rect">
              <a:avLst/>
            </a:prstGeom>
            <a:ln w="28575"/>
            <a:effectLst/>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7" name="圓角矩形 6"/>
            <p:cNvSpPr/>
            <p:nvPr/>
          </p:nvSpPr>
          <p:spPr bwMode="auto">
            <a:xfrm>
              <a:off x="2582863" y="3262182"/>
              <a:ext cx="3900487" cy="647700"/>
            </a:xfrm>
            <a:prstGeom prst="roundRect">
              <a:avLst/>
            </a:prstGeom>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8" name="圓角矩形 7"/>
            <p:cNvSpPr/>
            <p:nvPr/>
          </p:nvSpPr>
          <p:spPr bwMode="auto">
            <a:xfrm>
              <a:off x="2620963" y="4124195"/>
              <a:ext cx="3900487" cy="1193800"/>
            </a:xfrm>
            <a:prstGeom prst="roundRect">
              <a:avLst/>
            </a:prstGeom>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9" name="文字方塊 8"/>
            <p:cNvSpPr txBox="1">
              <a:spLocks noChangeArrowheads="1"/>
            </p:cNvSpPr>
            <p:nvPr/>
          </p:nvSpPr>
          <p:spPr bwMode="auto">
            <a:xfrm>
              <a:off x="103188" y="2970668"/>
              <a:ext cx="16546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dirty="0">
                  <a:cs typeface="Arial" panose="020B0604020202020204" pitchFamily="34" charset="0"/>
                </a:rPr>
                <a:t>Adjacent Router</a:t>
              </a:r>
              <a:endParaRPr kumimoji="0" lang="zh-TW" altLang="en-US" sz="1600" dirty="0">
                <a:cs typeface="Arial" panose="020B0604020202020204" pitchFamily="34" charset="0"/>
              </a:endParaRPr>
            </a:p>
          </p:txBody>
        </p:sp>
        <p:sp>
          <p:nvSpPr>
            <p:cNvPr id="10" name="文字方塊 9"/>
            <p:cNvSpPr txBox="1">
              <a:spLocks noChangeArrowheads="1"/>
            </p:cNvSpPr>
            <p:nvPr/>
          </p:nvSpPr>
          <p:spPr bwMode="auto">
            <a:xfrm>
              <a:off x="2378294" y="2986331"/>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a:cs typeface="Arial" panose="020B0604020202020204" pitchFamily="34" charset="0"/>
                </a:rPr>
                <a:t>Router</a:t>
              </a:r>
              <a:endParaRPr kumimoji="0" lang="zh-TW" altLang="en-US" sz="1600">
                <a:cs typeface="Arial" panose="020B0604020202020204" pitchFamily="34" charset="0"/>
              </a:endParaRPr>
            </a:p>
          </p:txBody>
        </p:sp>
        <p:sp>
          <p:nvSpPr>
            <p:cNvPr id="11" name="文字方塊 10"/>
            <p:cNvSpPr txBox="1">
              <a:spLocks noChangeArrowheads="1"/>
            </p:cNvSpPr>
            <p:nvPr/>
          </p:nvSpPr>
          <p:spPr bwMode="auto">
            <a:xfrm>
              <a:off x="2621011" y="3262947"/>
              <a:ext cx="254268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dirty="0">
                  <a:cs typeface="Arial" panose="020B0604020202020204" pitchFamily="34" charset="0"/>
                </a:rPr>
                <a:t>Management/Policy plane</a:t>
              </a:r>
              <a:endParaRPr kumimoji="0" lang="zh-TW" altLang="en-US" sz="1600" dirty="0">
                <a:cs typeface="Arial" panose="020B0604020202020204" pitchFamily="34" charset="0"/>
              </a:endParaRPr>
            </a:p>
          </p:txBody>
        </p:sp>
        <p:sp>
          <p:nvSpPr>
            <p:cNvPr id="12" name="圓角矩形 11"/>
            <p:cNvSpPr/>
            <p:nvPr/>
          </p:nvSpPr>
          <p:spPr bwMode="auto">
            <a:xfrm>
              <a:off x="2781300" y="3586032"/>
              <a:ext cx="3492500" cy="241300"/>
            </a:xfrm>
            <a:prstGeom prst="roundRect">
              <a:avLst/>
            </a:prstGeom>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kumimoji="0" lang="en-US" altLang="zh-TW" sz="1600" dirty="0">
                  <a:latin typeface="Arial" panose="020B0604020202020204" pitchFamily="34" charset="0"/>
                  <a:cs typeface="Arial" panose="020B0604020202020204" pitchFamily="34" charset="0"/>
                </a:rPr>
                <a:t>Configuration / CLI / GUI</a:t>
              </a:r>
              <a:endParaRPr kumimoji="0" lang="zh-TW" altLang="en-US" sz="1600" dirty="0">
                <a:latin typeface="Arial" panose="020B0604020202020204" pitchFamily="34" charset="0"/>
                <a:cs typeface="Arial" panose="020B0604020202020204" pitchFamily="34" charset="0"/>
              </a:endParaRPr>
            </a:p>
          </p:txBody>
        </p:sp>
        <p:sp>
          <p:nvSpPr>
            <p:cNvPr id="13" name="圓角矩形 12"/>
            <p:cNvSpPr/>
            <p:nvPr/>
          </p:nvSpPr>
          <p:spPr bwMode="auto">
            <a:xfrm>
              <a:off x="4676775" y="4173407"/>
              <a:ext cx="1597025" cy="241300"/>
            </a:xfrm>
            <a:prstGeom prst="roundRect">
              <a:avLst/>
            </a:prstGeom>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kumimoji="0" lang="en-US" altLang="zh-TW" sz="1600" dirty="0">
                  <a:latin typeface="Arial" panose="020B0604020202020204" pitchFamily="34" charset="0"/>
                  <a:cs typeface="Arial" panose="020B0604020202020204" pitchFamily="34" charset="0"/>
                </a:rPr>
                <a:t>Static routes</a:t>
              </a:r>
              <a:endParaRPr kumimoji="0" lang="zh-TW" altLang="en-US" sz="1600" dirty="0">
                <a:latin typeface="Arial" panose="020B0604020202020204" pitchFamily="34" charset="0"/>
                <a:cs typeface="Arial" panose="020B0604020202020204" pitchFamily="34" charset="0"/>
              </a:endParaRPr>
            </a:p>
          </p:txBody>
        </p:sp>
        <p:sp>
          <p:nvSpPr>
            <p:cNvPr id="14" name="文字方塊 13"/>
            <p:cNvSpPr txBox="1">
              <a:spLocks noChangeArrowheads="1"/>
            </p:cNvSpPr>
            <p:nvPr/>
          </p:nvSpPr>
          <p:spPr bwMode="auto">
            <a:xfrm>
              <a:off x="2621011" y="4127271"/>
              <a:ext cx="140294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a:cs typeface="Arial" panose="020B0604020202020204" pitchFamily="34" charset="0"/>
                </a:rPr>
                <a:t>Control plane</a:t>
              </a:r>
              <a:endParaRPr kumimoji="0" lang="zh-TW" altLang="en-US" sz="1600">
                <a:cs typeface="Arial" panose="020B0604020202020204" pitchFamily="34" charset="0"/>
              </a:endParaRPr>
            </a:p>
          </p:txBody>
        </p:sp>
        <p:sp>
          <p:nvSpPr>
            <p:cNvPr id="15" name="圓角矩形 14"/>
            <p:cNvSpPr/>
            <p:nvPr/>
          </p:nvSpPr>
          <p:spPr bwMode="auto">
            <a:xfrm>
              <a:off x="2789238" y="4490907"/>
              <a:ext cx="2986087" cy="241300"/>
            </a:xfrm>
            <a:prstGeom prst="roundRect">
              <a:avLst/>
            </a:prstGeom>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kumimoji="0" lang="en-US" altLang="zh-TW" sz="1600" dirty="0">
                  <a:latin typeface="Arial" panose="020B0604020202020204" pitchFamily="34" charset="0"/>
                  <a:cs typeface="Arial" panose="020B0604020202020204" pitchFamily="34" charset="0"/>
                </a:rPr>
                <a:t>OSPF</a:t>
              </a:r>
              <a:endParaRPr kumimoji="0" lang="zh-TW" altLang="en-US" sz="1600" dirty="0">
                <a:latin typeface="Arial" panose="020B0604020202020204" pitchFamily="34" charset="0"/>
                <a:cs typeface="Arial" panose="020B0604020202020204" pitchFamily="34" charset="0"/>
              </a:endParaRPr>
            </a:p>
          </p:txBody>
        </p:sp>
        <p:sp>
          <p:nvSpPr>
            <p:cNvPr id="16" name="圓角矩形 15"/>
            <p:cNvSpPr/>
            <p:nvPr/>
          </p:nvSpPr>
          <p:spPr bwMode="auto">
            <a:xfrm>
              <a:off x="2789238" y="4919532"/>
              <a:ext cx="1138237" cy="347663"/>
            </a:xfrm>
            <a:prstGeom prst="roundRect">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1200" dirty="0">
                  <a:latin typeface="Arial" panose="020B0604020202020204" pitchFamily="34" charset="0"/>
                  <a:cs typeface="Arial" panose="020B0604020202020204" pitchFamily="34" charset="0"/>
                </a:rPr>
                <a:t>Neighbor </a:t>
              </a:r>
              <a:r>
                <a:rPr kumimoji="0" lang="en-US" altLang="zh-TW" sz="1200" dirty="0" smtClean="0">
                  <a:latin typeface="Arial" panose="020B0604020202020204" pitchFamily="34" charset="0"/>
                  <a:cs typeface="Arial" panose="020B0604020202020204" pitchFamily="34" charset="0"/>
                </a:rPr>
                <a:t/>
              </a:r>
              <a:br>
                <a:rPr kumimoji="0" lang="en-US" altLang="zh-TW" sz="1200" dirty="0" smtClean="0">
                  <a:latin typeface="Arial" panose="020B0604020202020204" pitchFamily="34" charset="0"/>
                  <a:cs typeface="Arial" panose="020B0604020202020204" pitchFamily="34" charset="0"/>
                </a:rPr>
              </a:br>
              <a:r>
                <a:rPr kumimoji="0" lang="en-US" altLang="zh-TW" sz="1200" dirty="0" smtClean="0">
                  <a:latin typeface="Arial" panose="020B0604020202020204" pitchFamily="34" charset="0"/>
                  <a:cs typeface="Arial" panose="020B0604020202020204" pitchFamily="34" charset="0"/>
                </a:rPr>
                <a:t>table</a:t>
              </a:r>
              <a:endParaRPr kumimoji="0" lang="zh-TW" altLang="en-US" sz="1200" dirty="0">
                <a:latin typeface="Arial" panose="020B0604020202020204" pitchFamily="34" charset="0"/>
                <a:cs typeface="Arial" panose="020B0604020202020204" pitchFamily="34" charset="0"/>
              </a:endParaRPr>
            </a:p>
          </p:txBody>
        </p:sp>
        <p:sp>
          <p:nvSpPr>
            <p:cNvPr id="17" name="圓角矩形 16"/>
            <p:cNvSpPr/>
            <p:nvPr/>
          </p:nvSpPr>
          <p:spPr bwMode="auto">
            <a:xfrm>
              <a:off x="4073525" y="4919532"/>
              <a:ext cx="995363" cy="347663"/>
            </a:xfrm>
            <a:prstGeom prst="roundRect">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1200" dirty="0">
                  <a:latin typeface="Arial" panose="020B0604020202020204" pitchFamily="34" charset="0"/>
                  <a:cs typeface="Arial" panose="020B0604020202020204" pitchFamily="34" charset="0"/>
                </a:rPr>
                <a:t>Link state </a:t>
              </a:r>
              <a:r>
                <a:rPr kumimoji="0" lang="en-US" altLang="zh-TW" sz="1200" dirty="0" smtClean="0">
                  <a:latin typeface="Arial" panose="020B0604020202020204" pitchFamily="34" charset="0"/>
                  <a:cs typeface="Arial" panose="020B0604020202020204" pitchFamily="34" charset="0"/>
                </a:rPr>
                <a:t/>
              </a:r>
              <a:br>
                <a:rPr kumimoji="0" lang="en-US" altLang="zh-TW" sz="1200" dirty="0" smtClean="0">
                  <a:latin typeface="Arial" panose="020B0604020202020204" pitchFamily="34" charset="0"/>
                  <a:cs typeface="Arial" panose="020B0604020202020204" pitchFamily="34" charset="0"/>
                </a:rPr>
              </a:br>
              <a:r>
                <a:rPr kumimoji="0" lang="en-US" altLang="zh-TW" sz="1200" dirty="0" smtClean="0">
                  <a:latin typeface="Arial" panose="020B0604020202020204" pitchFamily="34" charset="0"/>
                  <a:cs typeface="Arial" panose="020B0604020202020204" pitchFamily="34" charset="0"/>
                </a:rPr>
                <a:t>database</a:t>
              </a:r>
              <a:endParaRPr kumimoji="0" lang="zh-TW" altLang="en-US" sz="1200" dirty="0">
                <a:latin typeface="Arial" panose="020B0604020202020204" pitchFamily="34" charset="0"/>
                <a:cs typeface="Arial" panose="020B0604020202020204" pitchFamily="34" charset="0"/>
              </a:endParaRPr>
            </a:p>
          </p:txBody>
        </p:sp>
        <p:sp>
          <p:nvSpPr>
            <p:cNvPr id="18" name="圓角矩形 17"/>
            <p:cNvSpPr/>
            <p:nvPr/>
          </p:nvSpPr>
          <p:spPr bwMode="auto">
            <a:xfrm>
              <a:off x="5276850" y="4919532"/>
              <a:ext cx="996950" cy="347663"/>
            </a:xfrm>
            <a:prstGeom prst="roundRect">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1200" dirty="0">
                  <a:latin typeface="Arial" panose="020B0604020202020204" pitchFamily="34" charset="0"/>
                  <a:cs typeface="Arial" panose="020B0604020202020204" pitchFamily="34" charset="0"/>
                </a:rPr>
                <a:t>IP routing </a:t>
              </a:r>
              <a:r>
                <a:rPr kumimoji="0" lang="en-US" altLang="zh-TW" sz="1200" dirty="0" smtClean="0">
                  <a:latin typeface="Arial" panose="020B0604020202020204" pitchFamily="34" charset="0"/>
                  <a:cs typeface="Arial" panose="020B0604020202020204" pitchFamily="34" charset="0"/>
                </a:rPr>
                <a:t/>
              </a:r>
              <a:br>
                <a:rPr kumimoji="0" lang="en-US" altLang="zh-TW" sz="1200" dirty="0" smtClean="0">
                  <a:latin typeface="Arial" panose="020B0604020202020204" pitchFamily="34" charset="0"/>
                  <a:cs typeface="Arial" panose="020B0604020202020204" pitchFamily="34" charset="0"/>
                </a:rPr>
              </a:br>
              <a:r>
                <a:rPr kumimoji="0" lang="en-US" altLang="zh-TW" sz="1200" dirty="0" smtClean="0">
                  <a:latin typeface="Arial" panose="020B0604020202020204" pitchFamily="34" charset="0"/>
                  <a:cs typeface="Arial" panose="020B0604020202020204" pitchFamily="34" charset="0"/>
                </a:rPr>
                <a:t>table</a:t>
              </a:r>
              <a:endParaRPr kumimoji="0" lang="zh-TW" altLang="en-US" sz="1200" dirty="0">
                <a:latin typeface="Arial" panose="020B0604020202020204" pitchFamily="34" charset="0"/>
                <a:cs typeface="Arial" panose="020B0604020202020204" pitchFamily="34" charset="0"/>
              </a:endParaRPr>
            </a:p>
          </p:txBody>
        </p:sp>
        <p:sp>
          <p:nvSpPr>
            <p:cNvPr id="19" name="圓角矩形 18"/>
            <p:cNvSpPr/>
            <p:nvPr/>
          </p:nvSpPr>
          <p:spPr bwMode="auto">
            <a:xfrm>
              <a:off x="2620963" y="5441820"/>
              <a:ext cx="3900487" cy="579437"/>
            </a:xfrm>
            <a:prstGeom prst="roundRect">
              <a:avLst/>
            </a:prstGeom>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20" name="圓角矩形 19"/>
            <p:cNvSpPr/>
            <p:nvPr/>
          </p:nvSpPr>
          <p:spPr bwMode="auto">
            <a:xfrm>
              <a:off x="3879850" y="5635495"/>
              <a:ext cx="2393950" cy="303212"/>
            </a:xfrm>
            <a:prstGeom prst="roundRect">
              <a:avLst/>
            </a:prstGeom>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1600" dirty="0">
                  <a:latin typeface="Arial" panose="020B0604020202020204" pitchFamily="34" charset="0"/>
                  <a:cs typeface="Arial" panose="020B0604020202020204" pitchFamily="34" charset="0"/>
                </a:rPr>
                <a:t>Forwarding table</a:t>
              </a:r>
              <a:endParaRPr kumimoji="0" lang="zh-TW" altLang="en-US" sz="1600" dirty="0">
                <a:latin typeface="Arial" panose="020B0604020202020204" pitchFamily="34" charset="0"/>
                <a:cs typeface="Arial" panose="020B0604020202020204" pitchFamily="34" charset="0"/>
              </a:endParaRPr>
            </a:p>
          </p:txBody>
        </p:sp>
        <p:sp>
          <p:nvSpPr>
            <p:cNvPr id="21" name="文字方塊 20"/>
            <p:cNvSpPr txBox="1">
              <a:spLocks noChangeArrowheads="1"/>
            </p:cNvSpPr>
            <p:nvPr/>
          </p:nvSpPr>
          <p:spPr bwMode="auto">
            <a:xfrm>
              <a:off x="2601932" y="5452233"/>
              <a:ext cx="117532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a:cs typeface="Arial" panose="020B0604020202020204" pitchFamily="34" charset="0"/>
                </a:rPr>
                <a:t>Data plane</a:t>
              </a:r>
              <a:endParaRPr kumimoji="0" lang="zh-TW" altLang="en-US" sz="1600">
                <a:cs typeface="Arial" panose="020B0604020202020204" pitchFamily="34" charset="0"/>
              </a:endParaRPr>
            </a:p>
          </p:txBody>
        </p:sp>
        <p:sp>
          <p:nvSpPr>
            <p:cNvPr id="22" name="圓角矩形 21"/>
            <p:cNvSpPr/>
            <p:nvPr/>
          </p:nvSpPr>
          <p:spPr bwMode="auto">
            <a:xfrm>
              <a:off x="306388" y="4124195"/>
              <a:ext cx="1579562" cy="1193800"/>
            </a:xfrm>
            <a:prstGeom prst="roundRect">
              <a:avLst/>
            </a:prstGeom>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23" name="圓角矩形 22"/>
            <p:cNvSpPr/>
            <p:nvPr/>
          </p:nvSpPr>
          <p:spPr bwMode="auto">
            <a:xfrm>
              <a:off x="325438" y="5441820"/>
              <a:ext cx="1579562" cy="579437"/>
            </a:xfrm>
            <a:prstGeom prst="roundRect">
              <a:avLst/>
            </a:prstGeom>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24" name="文字方塊 23"/>
            <p:cNvSpPr txBox="1">
              <a:spLocks noChangeArrowheads="1"/>
            </p:cNvSpPr>
            <p:nvPr/>
          </p:nvSpPr>
          <p:spPr bwMode="auto">
            <a:xfrm>
              <a:off x="352034" y="5453703"/>
              <a:ext cx="117532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a:cs typeface="Arial" panose="020B0604020202020204" pitchFamily="34" charset="0"/>
                </a:rPr>
                <a:t>Data plane</a:t>
              </a:r>
              <a:endParaRPr kumimoji="0" lang="zh-TW" altLang="en-US" sz="1600">
                <a:cs typeface="Arial" panose="020B0604020202020204" pitchFamily="34" charset="0"/>
              </a:endParaRPr>
            </a:p>
          </p:txBody>
        </p:sp>
        <p:sp>
          <p:nvSpPr>
            <p:cNvPr id="25" name="文字方塊 24"/>
            <p:cNvSpPr txBox="1">
              <a:spLocks noChangeArrowheads="1"/>
            </p:cNvSpPr>
            <p:nvPr/>
          </p:nvSpPr>
          <p:spPr bwMode="auto">
            <a:xfrm>
              <a:off x="306297" y="4127271"/>
              <a:ext cx="140294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a:cs typeface="Arial" panose="020B0604020202020204" pitchFamily="34" charset="0"/>
                </a:rPr>
                <a:t>Control plane</a:t>
              </a:r>
              <a:endParaRPr kumimoji="0" lang="zh-TW" altLang="en-US" sz="1600">
                <a:cs typeface="Arial" panose="020B0604020202020204" pitchFamily="34" charset="0"/>
              </a:endParaRPr>
            </a:p>
          </p:txBody>
        </p:sp>
        <p:sp>
          <p:nvSpPr>
            <p:cNvPr id="26" name="圓角矩形 25"/>
            <p:cNvSpPr/>
            <p:nvPr/>
          </p:nvSpPr>
          <p:spPr bwMode="auto">
            <a:xfrm>
              <a:off x="527050" y="4494082"/>
              <a:ext cx="1209675" cy="241300"/>
            </a:xfrm>
            <a:prstGeom prst="roundRect">
              <a:avLst/>
            </a:prstGeom>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kumimoji="0" lang="en-US" altLang="zh-TW" sz="1600" dirty="0">
                  <a:latin typeface="Arial" panose="020B0604020202020204" pitchFamily="34" charset="0"/>
                  <a:cs typeface="Arial" panose="020B0604020202020204" pitchFamily="34" charset="0"/>
                </a:rPr>
                <a:t>OSPF</a:t>
              </a:r>
              <a:endParaRPr kumimoji="0" lang="zh-TW" altLang="en-US" sz="1600" dirty="0">
                <a:latin typeface="Arial" panose="020B0604020202020204" pitchFamily="34" charset="0"/>
                <a:cs typeface="Arial" panose="020B0604020202020204" pitchFamily="34" charset="0"/>
              </a:endParaRPr>
            </a:p>
          </p:txBody>
        </p:sp>
        <p:sp>
          <p:nvSpPr>
            <p:cNvPr id="27" name="矩形 26"/>
            <p:cNvSpPr/>
            <p:nvPr/>
          </p:nvSpPr>
          <p:spPr bwMode="auto">
            <a:xfrm>
              <a:off x="6973888" y="2962145"/>
              <a:ext cx="1985962" cy="3203575"/>
            </a:xfrm>
            <a:prstGeom prst="rect">
              <a:avLst/>
            </a:prstGeom>
            <a:ln w="28575"/>
            <a:effectLst/>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kumimoji="0" lang="zh-TW" altLang="en-US" sz="1600" dirty="0">
                <a:latin typeface="Arial" panose="020B0604020202020204" pitchFamily="34" charset="0"/>
                <a:cs typeface="Arial" panose="020B0604020202020204" pitchFamily="34" charset="0"/>
              </a:endParaRPr>
            </a:p>
          </p:txBody>
        </p:sp>
        <p:sp>
          <p:nvSpPr>
            <p:cNvPr id="28" name="文字方塊 27"/>
            <p:cNvSpPr txBox="1">
              <a:spLocks noChangeArrowheads="1"/>
            </p:cNvSpPr>
            <p:nvPr/>
          </p:nvSpPr>
          <p:spPr bwMode="auto">
            <a:xfrm>
              <a:off x="6974092" y="2966406"/>
              <a:ext cx="16546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a:cs typeface="Arial" panose="020B0604020202020204" pitchFamily="34" charset="0"/>
                </a:rPr>
                <a:t>Adjacent Router</a:t>
              </a:r>
              <a:endParaRPr kumimoji="0" lang="zh-TW" altLang="en-US" sz="1600">
                <a:cs typeface="Arial" panose="020B0604020202020204" pitchFamily="34" charset="0"/>
              </a:endParaRPr>
            </a:p>
          </p:txBody>
        </p:sp>
        <p:sp>
          <p:nvSpPr>
            <p:cNvPr id="29" name="圓角矩形 28"/>
            <p:cNvSpPr/>
            <p:nvPr/>
          </p:nvSpPr>
          <p:spPr bwMode="auto">
            <a:xfrm>
              <a:off x="7177088" y="4121020"/>
              <a:ext cx="1579562" cy="1192212"/>
            </a:xfrm>
            <a:prstGeom prst="roundRect">
              <a:avLst/>
            </a:prstGeom>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30" name="圓角矩形 29"/>
            <p:cNvSpPr/>
            <p:nvPr/>
          </p:nvSpPr>
          <p:spPr bwMode="auto">
            <a:xfrm>
              <a:off x="7196138" y="5437057"/>
              <a:ext cx="1579562" cy="579438"/>
            </a:xfrm>
            <a:prstGeom prst="roundRect">
              <a:avLst/>
            </a:prstGeom>
            <a:effectLst/>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31" name="文字方塊 30"/>
            <p:cNvSpPr txBox="1">
              <a:spLocks noChangeArrowheads="1"/>
            </p:cNvSpPr>
            <p:nvPr/>
          </p:nvSpPr>
          <p:spPr bwMode="auto">
            <a:xfrm>
              <a:off x="7222938" y="5449442"/>
              <a:ext cx="117532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a:cs typeface="Arial" panose="020B0604020202020204" pitchFamily="34" charset="0"/>
                </a:rPr>
                <a:t>Data plane</a:t>
              </a:r>
              <a:endParaRPr kumimoji="0" lang="zh-TW" altLang="en-US" sz="1600">
                <a:cs typeface="Arial" panose="020B0604020202020204" pitchFamily="34" charset="0"/>
              </a:endParaRPr>
            </a:p>
          </p:txBody>
        </p:sp>
        <p:sp>
          <p:nvSpPr>
            <p:cNvPr id="32" name="文字方塊 31"/>
            <p:cNvSpPr txBox="1">
              <a:spLocks noChangeArrowheads="1"/>
            </p:cNvSpPr>
            <p:nvPr/>
          </p:nvSpPr>
          <p:spPr bwMode="auto">
            <a:xfrm>
              <a:off x="7177201" y="4123009"/>
              <a:ext cx="140294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a:cs typeface="Arial" panose="020B0604020202020204" pitchFamily="34" charset="0"/>
                </a:rPr>
                <a:t>Control plane</a:t>
              </a:r>
              <a:endParaRPr kumimoji="0" lang="zh-TW" altLang="en-US" sz="1600">
                <a:cs typeface="Arial" panose="020B0604020202020204" pitchFamily="34" charset="0"/>
              </a:endParaRPr>
            </a:p>
          </p:txBody>
        </p:sp>
        <p:sp>
          <p:nvSpPr>
            <p:cNvPr id="33" name="圓角矩形 32"/>
            <p:cNvSpPr/>
            <p:nvPr/>
          </p:nvSpPr>
          <p:spPr bwMode="auto">
            <a:xfrm>
              <a:off x="7381875" y="4490907"/>
              <a:ext cx="1208088" cy="241300"/>
            </a:xfrm>
            <a:prstGeom prst="roundRect">
              <a:avLst/>
            </a:prstGeom>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kumimoji="0" lang="en-US" altLang="zh-TW" sz="1600" dirty="0">
                  <a:latin typeface="Arial" panose="020B0604020202020204" pitchFamily="34" charset="0"/>
                  <a:cs typeface="Arial" panose="020B0604020202020204" pitchFamily="34" charset="0"/>
                </a:rPr>
                <a:t>OSPF</a:t>
              </a:r>
              <a:endParaRPr kumimoji="0" lang="zh-TW" altLang="en-US" sz="1600" dirty="0">
                <a:latin typeface="Arial" panose="020B0604020202020204" pitchFamily="34" charset="0"/>
                <a:cs typeface="Arial" panose="020B0604020202020204" pitchFamily="34" charset="0"/>
              </a:endParaRPr>
            </a:p>
          </p:txBody>
        </p:sp>
        <p:cxnSp>
          <p:nvCxnSpPr>
            <p:cNvPr id="34" name="直線單箭頭接點 33"/>
            <p:cNvCxnSpPr>
              <a:stCxn id="26" idx="3"/>
              <a:endCxn id="15" idx="1"/>
            </p:cNvCxnSpPr>
            <p:nvPr/>
          </p:nvCxnSpPr>
          <p:spPr bwMode="auto">
            <a:xfrm flipV="1">
              <a:off x="1736725" y="4611557"/>
              <a:ext cx="1052513" cy="3175"/>
            </a:xfrm>
            <a:prstGeom prst="straightConnector1">
              <a:avLst/>
            </a:prstGeom>
            <a:ln>
              <a:headEnd type="arrow"/>
              <a:tailEnd type="arrow"/>
            </a:ln>
            <a:effectLst/>
          </p:spPr>
          <p:style>
            <a:lnRef idx="3">
              <a:schemeClr val="accent2"/>
            </a:lnRef>
            <a:fillRef idx="0">
              <a:schemeClr val="accent2"/>
            </a:fillRef>
            <a:effectRef idx="2">
              <a:schemeClr val="accent2"/>
            </a:effectRef>
            <a:fontRef idx="minor">
              <a:schemeClr val="tx1"/>
            </a:fontRef>
          </p:style>
        </p:cxnSp>
        <p:cxnSp>
          <p:nvCxnSpPr>
            <p:cNvPr id="35" name="直線單箭頭接點 34"/>
            <p:cNvCxnSpPr>
              <a:stCxn id="15" idx="3"/>
              <a:endCxn id="33" idx="1"/>
            </p:cNvCxnSpPr>
            <p:nvPr/>
          </p:nvCxnSpPr>
          <p:spPr bwMode="auto">
            <a:xfrm>
              <a:off x="5775325" y="4611557"/>
              <a:ext cx="1606550" cy="0"/>
            </a:xfrm>
            <a:prstGeom prst="straightConnector1">
              <a:avLst/>
            </a:prstGeom>
            <a:ln>
              <a:headEnd type="arrow"/>
              <a:tailEnd type="arrow"/>
            </a:ln>
            <a:effectLst/>
          </p:spPr>
          <p:style>
            <a:lnRef idx="3">
              <a:schemeClr val="accent2"/>
            </a:lnRef>
            <a:fillRef idx="0">
              <a:schemeClr val="accent2"/>
            </a:fillRef>
            <a:effectRef idx="2">
              <a:schemeClr val="accent2"/>
            </a:effectRef>
            <a:fontRef idx="minor">
              <a:schemeClr val="tx1"/>
            </a:fontRef>
          </p:style>
        </p:cxnSp>
        <p:cxnSp>
          <p:nvCxnSpPr>
            <p:cNvPr id="36" name="直線單箭頭接點 35"/>
            <p:cNvCxnSpPr>
              <a:stCxn id="23" idx="3"/>
              <a:endCxn id="19" idx="1"/>
            </p:cNvCxnSpPr>
            <p:nvPr/>
          </p:nvCxnSpPr>
          <p:spPr bwMode="auto">
            <a:xfrm>
              <a:off x="1905000" y="5730745"/>
              <a:ext cx="715963" cy="0"/>
            </a:xfrm>
            <a:prstGeom prst="straightConnector1">
              <a:avLst/>
            </a:prstGeom>
            <a:ln>
              <a:headEnd type="arrow"/>
              <a:tailEnd type="arrow"/>
            </a:ln>
            <a:effectLst/>
          </p:spPr>
          <p:style>
            <a:lnRef idx="3">
              <a:schemeClr val="accent2"/>
            </a:lnRef>
            <a:fillRef idx="0">
              <a:schemeClr val="accent2"/>
            </a:fillRef>
            <a:effectRef idx="2">
              <a:schemeClr val="accent2"/>
            </a:effectRef>
            <a:fontRef idx="minor">
              <a:schemeClr val="tx1"/>
            </a:fontRef>
          </p:style>
        </p:cxnSp>
        <p:cxnSp>
          <p:nvCxnSpPr>
            <p:cNvPr id="37" name="直線單箭頭接點 36"/>
            <p:cNvCxnSpPr>
              <a:stCxn id="19" idx="3"/>
              <a:endCxn id="30" idx="1"/>
            </p:cNvCxnSpPr>
            <p:nvPr/>
          </p:nvCxnSpPr>
          <p:spPr bwMode="auto">
            <a:xfrm flipV="1">
              <a:off x="6521450" y="5727570"/>
              <a:ext cx="674688" cy="3175"/>
            </a:xfrm>
            <a:prstGeom prst="straightConnector1">
              <a:avLst/>
            </a:prstGeom>
            <a:ln>
              <a:headEnd type="arrow"/>
              <a:tailEnd type="arrow"/>
            </a:ln>
            <a:effectLst/>
          </p:spPr>
          <p:style>
            <a:lnRef idx="3">
              <a:schemeClr val="accent2"/>
            </a:lnRef>
            <a:fillRef idx="0">
              <a:schemeClr val="accent2"/>
            </a:fillRef>
            <a:effectRef idx="2">
              <a:schemeClr val="accent2"/>
            </a:effectRef>
            <a:fontRef idx="minor">
              <a:schemeClr val="tx1"/>
            </a:fontRef>
          </p:style>
        </p:cxnSp>
        <p:cxnSp>
          <p:nvCxnSpPr>
            <p:cNvPr id="38" name="直線單箭頭接點 37"/>
            <p:cNvCxnSpPr/>
            <p:nvPr/>
          </p:nvCxnSpPr>
          <p:spPr bwMode="auto">
            <a:xfrm>
              <a:off x="5635625" y="3827332"/>
              <a:ext cx="0" cy="346075"/>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cxnSp>
          <p:nvCxnSpPr>
            <p:cNvPr id="39" name="直線單箭頭接點 38"/>
            <p:cNvCxnSpPr/>
            <p:nvPr/>
          </p:nvCxnSpPr>
          <p:spPr bwMode="auto">
            <a:xfrm>
              <a:off x="4078288" y="3820982"/>
              <a:ext cx="0" cy="704850"/>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cxnSp>
          <p:nvCxnSpPr>
            <p:cNvPr id="40" name="直線單箭頭接點 39"/>
            <p:cNvCxnSpPr/>
            <p:nvPr/>
          </p:nvCxnSpPr>
          <p:spPr bwMode="auto">
            <a:xfrm>
              <a:off x="3216275" y="4735382"/>
              <a:ext cx="0" cy="180975"/>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cxnSp>
          <p:nvCxnSpPr>
            <p:cNvPr id="41" name="直線單箭頭接點 40"/>
            <p:cNvCxnSpPr/>
            <p:nvPr/>
          </p:nvCxnSpPr>
          <p:spPr bwMode="auto">
            <a:xfrm>
              <a:off x="4257675" y="4740145"/>
              <a:ext cx="0" cy="179387"/>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cxnSp>
          <p:nvCxnSpPr>
            <p:cNvPr id="42" name="直線單箭頭接點 41"/>
            <p:cNvCxnSpPr/>
            <p:nvPr/>
          </p:nvCxnSpPr>
          <p:spPr bwMode="auto">
            <a:xfrm>
              <a:off x="5588000" y="4740145"/>
              <a:ext cx="0" cy="187325"/>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cxnSp>
          <p:nvCxnSpPr>
            <p:cNvPr id="43" name="直線單箭頭接點 42"/>
            <p:cNvCxnSpPr/>
            <p:nvPr/>
          </p:nvCxnSpPr>
          <p:spPr bwMode="auto">
            <a:xfrm>
              <a:off x="5491163" y="5267195"/>
              <a:ext cx="0" cy="368300"/>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sp>
          <p:nvSpPr>
            <p:cNvPr id="44" name="矩形 43"/>
            <p:cNvSpPr/>
            <p:nvPr/>
          </p:nvSpPr>
          <p:spPr bwMode="auto">
            <a:xfrm>
              <a:off x="1161953" y="3945015"/>
              <a:ext cx="1321365" cy="210175"/>
            </a:xfrm>
            <a:prstGeom prst="rect">
              <a:avLst/>
            </a:prstGeom>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kumimoji="0" lang="en-US" altLang="zh-TW" sz="1400" dirty="0">
                  <a:latin typeface="Arial" panose="020B0604020202020204" pitchFamily="34" charset="0"/>
                  <a:cs typeface="Arial" panose="020B0604020202020204" pitchFamily="34" charset="0"/>
                </a:rPr>
                <a:t>Routing</a:t>
              </a:r>
              <a:endParaRPr kumimoji="0" lang="zh-TW" altLang="en-US" sz="1400" dirty="0">
                <a:latin typeface="Arial" panose="020B0604020202020204" pitchFamily="34" charset="0"/>
                <a:cs typeface="Arial" panose="020B0604020202020204" pitchFamily="34" charset="0"/>
              </a:endParaRPr>
            </a:p>
          </p:txBody>
        </p:sp>
        <p:cxnSp>
          <p:nvCxnSpPr>
            <p:cNvPr id="45" name="直線單箭頭接點 44"/>
            <p:cNvCxnSpPr/>
            <p:nvPr/>
          </p:nvCxnSpPr>
          <p:spPr bwMode="auto">
            <a:xfrm>
              <a:off x="6130925" y="4438520"/>
              <a:ext cx="0" cy="481012"/>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sp>
          <p:nvSpPr>
            <p:cNvPr id="46" name="矩形 45"/>
            <p:cNvSpPr/>
            <p:nvPr/>
          </p:nvSpPr>
          <p:spPr bwMode="auto">
            <a:xfrm>
              <a:off x="1131611" y="5174521"/>
              <a:ext cx="1321365" cy="210175"/>
            </a:xfrm>
            <a:prstGeom prst="rect">
              <a:avLst/>
            </a:prstGeom>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kumimoji="0" lang="en-US" altLang="zh-TW" sz="1400" dirty="0">
                  <a:latin typeface="Arial" panose="020B0604020202020204" pitchFamily="34" charset="0"/>
                  <a:cs typeface="Arial" panose="020B0604020202020204" pitchFamily="34" charset="0"/>
                </a:rPr>
                <a:t>Switching</a:t>
              </a:r>
              <a:endParaRPr kumimoji="0" lang="zh-TW" altLang="en-US" sz="1400" dirty="0">
                <a:latin typeface="Arial" panose="020B0604020202020204" pitchFamily="34" charset="0"/>
                <a:cs typeface="Arial" panose="020B0604020202020204" pitchFamily="34" charset="0"/>
              </a:endParaRPr>
            </a:p>
          </p:txBody>
        </p:sp>
        <p:cxnSp>
          <p:nvCxnSpPr>
            <p:cNvPr id="47" name="弧形接點 46"/>
            <p:cNvCxnSpPr/>
            <p:nvPr/>
          </p:nvCxnSpPr>
          <p:spPr bwMode="auto">
            <a:xfrm rot="16200000" flipH="1">
              <a:off x="1852613" y="4188861"/>
              <a:ext cx="442912" cy="376238"/>
            </a:xfrm>
            <a:prstGeom prst="curvedConnector3">
              <a:avLst/>
            </a:prstGeom>
            <a:ln w="19050">
              <a:solidFill>
                <a:schemeClr val="tx2"/>
              </a:solidFill>
              <a:tailEnd type="triangle" w="med" len="lg"/>
            </a:ln>
            <a:effectLst/>
          </p:spPr>
          <p:style>
            <a:lnRef idx="1">
              <a:schemeClr val="accent1"/>
            </a:lnRef>
            <a:fillRef idx="0">
              <a:schemeClr val="accent1"/>
            </a:fillRef>
            <a:effectRef idx="0">
              <a:schemeClr val="accent1"/>
            </a:effectRef>
            <a:fontRef idx="minor">
              <a:schemeClr val="tx1"/>
            </a:fontRef>
          </p:style>
        </p:cxnSp>
        <p:cxnSp>
          <p:nvCxnSpPr>
            <p:cNvPr id="48" name="弧形接點 47"/>
            <p:cNvCxnSpPr/>
            <p:nvPr/>
          </p:nvCxnSpPr>
          <p:spPr bwMode="auto">
            <a:xfrm rot="16200000" flipH="1">
              <a:off x="1860550" y="5315660"/>
              <a:ext cx="333375" cy="469900"/>
            </a:xfrm>
            <a:prstGeom prst="curvedConnector3">
              <a:avLst>
                <a:gd name="adj1" fmla="val 50000"/>
              </a:avLst>
            </a:prstGeom>
            <a:ln w="19050">
              <a:solidFill>
                <a:schemeClr val="tx2"/>
              </a:solidFill>
              <a:tailEnd type="triangle" w="med" len="lg"/>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331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SDN </a:t>
            </a:r>
            <a:r>
              <a:rPr lang="en-US" altLang="ko-KR" dirty="0" smtClean="0"/>
              <a:t>Concept</a:t>
            </a:r>
            <a:endParaRPr lang="ko-KR" altLang="en-US" dirty="0"/>
          </a:p>
        </p:txBody>
      </p:sp>
      <p:sp>
        <p:nvSpPr>
          <p:cNvPr id="3" name="내용 개체 틀 2"/>
          <p:cNvSpPr>
            <a:spLocks noGrp="1"/>
          </p:cNvSpPr>
          <p:nvPr>
            <p:ph idx="1"/>
          </p:nvPr>
        </p:nvSpPr>
        <p:spPr/>
        <p:txBody>
          <a:bodyPr>
            <a:normAutofit/>
          </a:bodyPr>
          <a:lstStyle/>
          <a:p>
            <a:r>
              <a:rPr lang="en-US" altLang="ko-KR" sz="2400" dirty="0"/>
              <a:t>SDN separates Control and Data plane </a:t>
            </a:r>
            <a:r>
              <a:rPr lang="en-US" altLang="ko-KR" sz="2400" dirty="0" smtClean="0"/>
              <a:t>functions</a:t>
            </a:r>
            <a:endParaRPr lang="ko-KR" altLang="en-US" sz="2400" dirty="0"/>
          </a:p>
          <a:p>
            <a:endParaRPr lang="ko-KR" altLang="en-US" sz="2400" dirty="0"/>
          </a:p>
        </p:txBody>
      </p:sp>
      <p:pic>
        <p:nvPicPr>
          <p:cNvPr id="4" name="그림 3" descr="plane.jpg"/>
          <p:cNvPicPr>
            <a:picLocks noChangeAspect="1"/>
          </p:cNvPicPr>
          <p:nvPr/>
        </p:nvPicPr>
        <p:blipFill>
          <a:blip r:embed="rId2" cstate="print">
            <a:clrChange>
              <a:clrFrom>
                <a:srgbClr val="FFFFFF"/>
              </a:clrFrom>
              <a:clrTo>
                <a:srgbClr val="FFFFFF">
                  <a:alpha val="0"/>
                </a:srgbClr>
              </a:clrTo>
            </a:clrChange>
          </a:blip>
          <a:stretch>
            <a:fillRect/>
          </a:stretch>
        </p:blipFill>
        <p:spPr>
          <a:xfrm>
            <a:off x="647564" y="1772816"/>
            <a:ext cx="2447363" cy="1548172"/>
          </a:xfrm>
          <a:prstGeom prst="rect">
            <a:avLst/>
          </a:prstGeom>
        </p:spPr>
      </p:pic>
      <p:pic>
        <p:nvPicPr>
          <p:cNvPr id="5" name="그림 4" descr="control_plane.jpg"/>
          <p:cNvPicPr>
            <a:picLocks noChangeAspect="1"/>
          </p:cNvPicPr>
          <p:nvPr/>
        </p:nvPicPr>
        <p:blipFill>
          <a:blip r:embed="rId3" cstate="print">
            <a:clrChange>
              <a:clrFrom>
                <a:srgbClr val="F9FFF8"/>
              </a:clrFrom>
              <a:clrTo>
                <a:srgbClr val="F9FFF8">
                  <a:alpha val="0"/>
                </a:srgbClr>
              </a:clrTo>
            </a:clrChange>
          </a:blip>
          <a:stretch>
            <a:fillRect/>
          </a:stretch>
        </p:blipFill>
        <p:spPr>
          <a:xfrm>
            <a:off x="3455876" y="1916832"/>
            <a:ext cx="5068280" cy="1381125"/>
          </a:xfrm>
          <a:prstGeom prst="rect">
            <a:avLst/>
          </a:prstGeom>
        </p:spPr>
      </p:pic>
      <p:pic>
        <p:nvPicPr>
          <p:cNvPr id="6" name="그림 5" descr="data_plane.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763688" y="3609020"/>
            <a:ext cx="7181850" cy="2705100"/>
          </a:xfrm>
          <a:prstGeom prst="rect">
            <a:avLst/>
          </a:prstGeom>
        </p:spPr>
      </p:pic>
      <p:pic>
        <p:nvPicPr>
          <p:cNvPr id="7" name="Picture 2" descr="H3C S7502E_FL_0611_nEO_IM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3568" y="3392996"/>
            <a:ext cx="1476164" cy="982352"/>
          </a:xfrm>
          <a:prstGeom prst="rect">
            <a:avLst/>
          </a:prstGeom>
          <a:noFill/>
          <a:ln w="9525">
            <a:noFill/>
            <a:miter lim="800000"/>
            <a:headEnd/>
            <a:tailEnd/>
          </a:ln>
        </p:spPr>
      </p:pic>
      <p:sp>
        <p:nvSpPr>
          <p:cNvPr id="8" name="TextBox 7"/>
          <p:cNvSpPr txBox="1"/>
          <p:nvPr/>
        </p:nvSpPr>
        <p:spPr>
          <a:xfrm>
            <a:off x="4319972" y="6345324"/>
            <a:ext cx="4608512" cy="253916"/>
          </a:xfrm>
          <a:prstGeom prst="rect">
            <a:avLst/>
          </a:prstGeom>
          <a:noFill/>
        </p:spPr>
        <p:txBody>
          <a:bodyPr wrap="square" rtlCol="0">
            <a:spAutoFit/>
          </a:bodyPr>
          <a:lstStyle/>
          <a:p>
            <a:r>
              <a:rPr lang="en-US" altLang="ko-KR" sz="1050" dirty="0" smtClean="0">
                <a:latin typeface="Arial" panose="020B0604020202020204" pitchFamily="34" charset="0"/>
                <a:cs typeface="Arial" panose="020B0604020202020204" pitchFamily="34" charset="0"/>
              </a:rPr>
              <a:t>(source “</a:t>
            </a:r>
            <a:r>
              <a:rPr lang="en-US" altLang="ko-KR" sz="1050" dirty="0">
                <a:latin typeface="Arial" panose="020B0604020202020204" pitchFamily="34" charset="0"/>
                <a:cs typeface="Arial" panose="020B0604020202020204" pitchFamily="34" charset="0"/>
              </a:rPr>
              <a:t>U</a:t>
            </a:r>
            <a:r>
              <a:rPr lang="en-US" altLang="ko-KR" sz="1050" dirty="0" smtClean="0">
                <a:latin typeface="Arial" panose="020B0604020202020204" pitchFamily="34" charset="0"/>
                <a:cs typeface="Arial" panose="020B0604020202020204" pitchFamily="34" charset="0"/>
              </a:rPr>
              <a:t>nderstanding L3 Switch”,</a:t>
            </a:r>
            <a:r>
              <a:rPr lang="ko-KR" altLang="en-US" sz="1050" dirty="0" smtClean="0">
                <a:latin typeface="Arial" panose="020B0604020202020204" pitchFamily="34" charset="0"/>
                <a:cs typeface="Arial" panose="020B0604020202020204" pitchFamily="34" charset="0"/>
              </a:rPr>
              <a:t> </a:t>
            </a:r>
            <a:r>
              <a:rPr lang="en-US" altLang="ko-KR" sz="1050" dirty="0" err="1" smtClean="0">
                <a:latin typeface="Arial" panose="020B0604020202020204" pitchFamily="34" charset="0"/>
                <a:cs typeface="Arial" panose="020B0604020202020204" pitchFamily="34" charset="0"/>
                <a:hlinkClick r:id="rId6" action="ppaction://hlinkfile"/>
              </a:rPr>
              <a:t>Netmanias</a:t>
            </a:r>
            <a:r>
              <a:rPr lang="en-US" altLang="ko-KR" sz="1050" dirty="0" smtClean="0">
                <a:latin typeface="Arial" panose="020B0604020202020204" pitchFamily="34" charset="0"/>
                <a:cs typeface="Arial" panose="020B0604020202020204" pitchFamily="34" charset="0"/>
                <a:hlinkClick r:id="rId6" action="ppaction://hlinkfile"/>
              </a:rPr>
              <a:t> Talk</a:t>
            </a:r>
            <a:r>
              <a:rPr lang="en-US" altLang="ko-KR" sz="1050" dirty="0" smtClean="0">
                <a:latin typeface="Arial" panose="020B0604020202020204" pitchFamily="34" charset="0"/>
                <a:cs typeface="Arial" panose="020B0604020202020204" pitchFamily="34" charset="0"/>
              </a:rPr>
              <a:t>, 2011/11/09)</a:t>
            </a:r>
          </a:p>
        </p:txBody>
      </p:sp>
      <p:sp>
        <p:nvSpPr>
          <p:cNvPr id="9" name="TextBox 8"/>
          <p:cNvSpPr txBox="1"/>
          <p:nvPr/>
        </p:nvSpPr>
        <p:spPr>
          <a:xfrm>
            <a:off x="5148064" y="1772816"/>
            <a:ext cx="3708412" cy="369332"/>
          </a:xfrm>
          <a:prstGeom prst="rect">
            <a:avLst/>
          </a:prstGeom>
          <a:noFill/>
        </p:spPr>
        <p:txBody>
          <a:bodyPr wrap="square" rtlCol="0">
            <a:spAutoFit/>
          </a:bodyPr>
          <a:lstStyle/>
          <a:p>
            <a:r>
              <a:rPr lang="en-US" altLang="ko-KR" dirty="0" smtClean="0">
                <a:latin typeface="Arial" panose="020B0604020202020204" pitchFamily="34" charset="0"/>
                <a:ea typeface="맑은 고딕" pitchFamily="50" charset="-127"/>
                <a:cs typeface="Arial" panose="020B0604020202020204" pitchFamily="34" charset="0"/>
              </a:rPr>
              <a:t>Control</a:t>
            </a:r>
            <a:r>
              <a:rPr lang="ko-KR" altLang="en-US" dirty="0" smtClean="0">
                <a:latin typeface="Arial" panose="020B0604020202020204" pitchFamily="34" charset="0"/>
                <a:ea typeface="맑은 고딕" pitchFamily="50" charset="-127"/>
                <a:cs typeface="Arial" panose="020B0604020202020204" pitchFamily="34" charset="0"/>
              </a:rPr>
              <a:t> </a:t>
            </a:r>
            <a:r>
              <a:rPr lang="en-US" altLang="ko-KR" dirty="0" smtClean="0">
                <a:latin typeface="Arial" panose="020B0604020202020204" pitchFamily="34" charset="0"/>
                <a:ea typeface="맑은 고딕" pitchFamily="50" charset="-127"/>
                <a:cs typeface="Arial" panose="020B0604020202020204" pitchFamily="34" charset="0"/>
              </a:rPr>
              <a:t>&amp; Management Plane</a:t>
            </a:r>
            <a:endParaRPr lang="ko-KR" altLang="en-US" dirty="0">
              <a:latin typeface="Arial" panose="020B0604020202020204" pitchFamily="34" charset="0"/>
              <a:ea typeface="맑은 고딕" pitchFamily="50" charset="-127"/>
              <a:cs typeface="Arial" panose="020B0604020202020204" pitchFamily="34" charset="0"/>
            </a:endParaRPr>
          </a:p>
        </p:txBody>
      </p:sp>
      <p:sp>
        <p:nvSpPr>
          <p:cNvPr id="10" name="TextBox 9"/>
          <p:cNvSpPr txBox="1"/>
          <p:nvPr/>
        </p:nvSpPr>
        <p:spPr>
          <a:xfrm>
            <a:off x="5256076" y="3573016"/>
            <a:ext cx="2844316" cy="369332"/>
          </a:xfrm>
          <a:prstGeom prst="rect">
            <a:avLst/>
          </a:prstGeom>
          <a:noFill/>
        </p:spPr>
        <p:txBody>
          <a:bodyPr wrap="square" rtlCol="0">
            <a:spAutoFit/>
          </a:bodyPr>
          <a:lstStyle/>
          <a:p>
            <a:r>
              <a:rPr lang="en-US" altLang="ko-KR" dirty="0" smtClean="0">
                <a:latin typeface="Arial" panose="020B0604020202020204" pitchFamily="34" charset="0"/>
                <a:ea typeface="맑은 고딕" pitchFamily="50" charset="-127"/>
                <a:cs typeface="Arial" panose="020B0604020202020204" pitchFamily="34" charset="0"/>
              </a:rPr>
              <a:t>Data Plane</a:t>
            </a:r>
            <a:endParaRPr lang="ko-KR" altLang="en-US" dirty="0">
              <a:latin typeface="Arial" panose="020B0604020202020204" pitchFamily="34" charset="0"/>
              <a:ea typeface="맑은 고딕" pitchFamily="50" charset="-127"/>
              <a:cs typeface="Arial" panose="020B0604020202020204" pitchFamily="34" charset="0"/>
            </a:endParaRPr>
          </a:p>
        </p:txBody>
      </p:sp>
      <p:cxnSp>
        <p:nvCxnSpPr>
          <p:cNvPr id="11" name="직선 연결선 10"/>
          <p:cNvCxnSpPr/>
          <p:nvPr/>
        </p:nvCxnSpPr>
        <p:spPr>
          <a:xfrm>
            <a:off x="647564" y="3320988"/>
            <a:ext cx="252028" cy="4320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직선 연결선 11"/>
          <p:cNvCxnSpPr>
            <a:stCxn id="7" idx="3"/>
          </p:cNvCxnSpPr>
          <p:nvPr/>
        </p:nvCxnSpPr>
        <p:spPr>
          <a:xfrm flipV="1">
            <a:off x="2159732" y="3320988"/>
            <a:ext cx="756084" cy="56318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모서리가 둥근 직사각형 12"/>
          <p:cNvSpPr/>
          <p:nvPr/>
        </p:nvSpPr>
        <p:spPr>
          <a:xfrm>
            <a:off x="3383868" y="4833156"/>
            <a:ext cx="4572508" cy="1224136"/>
          </a:xfrm>
          <a:prstGeom prst="roundRect">
            <a:avLst/>
          </a:prstGeom>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ko-KR" dirty="0" smtClean="0">
                <a:solidFill>
                  <a:schemeClr val="tx1"/>
                </a:solidFill>
                <a:latin typeface="Arial" panose="020B0604020202020204" pitchFamily="34" charset="0"/>
                <a:cs typeface="Arial" panose="020B0604020202020204" pitchFamily="34" charset="0"/>
              </a:rPr>
              <a:t>SDN Switch (H/W)</a:t>
            </a:r>
            <a:endParaRPr lang="ko-KR" altLang="en-US" dirty="0">
              <a:solidFill>
                <a:schemeClr val="tx1"/>
              </a:solidFill>
              <a:latin typeface="Arial" panose="020B0604020202020204" pitchFamily="34" charset="0"/>
              <a:cs typeface="Arial" panose="020B0604020202020204" pitchFamily="34" charset="0"/>
            </a:endParaRPr>
          </a:p>
        </p:txBody>
      </p:sp>
      <p:sp>
        <p:nvSpPr>
          <p:cNvPr id="14" name="TextBox 13"/>
          <p:cNvSpPr txBox="1"/>
          <p:nvPr/>
        </p:nvSpPr>
        <p:spPr>
          <a:xfrm>
            <a:off x="827584" y="4257092"/>
            <a:ext cx="1440160" cy="307777"/>
          </a:xfrm>
          <a:prstGeom prst="rect">
            <a:avLst/>
          </a:prstGeom>
          <a:noFill/>
        </p:spPr>
        <p:txBody>
          <a:bodyPr wrap="square" rtlCol="0">
            <a:spAutoFit/>
          </a:bodyPr>
          <a:lstStyle/>
          <a:p>
            <a:r>
              <a:rPr lang="en-US" altLang="ko-KR" sz="1400" dirty="0" smtClean="0">
                <a:latin typeface="Arial" panose="020B0604020202020204" pitchFamily="34" charset="0"/>
                <a:ea typeface="맑은 고딕" pitchFamily="50" charset="-127"/>
                <a:cs typeface="Arial" panose="020B0604020202020204" pitchFamily="34" charset="0"/>
              </a:rPr>
              <a:t>Router/Switch</a:t>
            </a:r>
            <a:endParaRPr lang="ko-KR" altLang="en-US" sz="1400" dirty="0">
              <a:latin typeface="Arial" panose="020B0604020202020204" pitchFamily="34" charset="0"/>
              <a:ea typeface="맑은 고딕" pitchFamily="50" charset="-127"/>
              <a:cs typeface="Arial" panose="020B0604020202020204" pitchFamily="34" charset="0"/>
            </a:endParaRPr>
          </a:p>
        </p:txBody>
      </p:sp>
      <p:grpSp>
        <p:nvGrpSpPr>
          <p:cNvPr id="15" name="그룹 14"/>
          <p:cNvGrpSpPr/>
          <p:nvPr/>
        </p:nvGrpSpPr>
        <p:grpSpPr>
          <a:xfrm>
            <a:off x="3599892" y="2060848"/>
            <a:ext cx="4140460" cy="2772308"/>
            <a:chOff x="3599892" y="2060848"/>
            <a:chExt cx="4140460" cy="2772308"/>
          </a:xfrm>
          <a:effectLst/>
        </p:grpSpPr>
        <p:grpSp>
          <p:nvGrpSpPr>
            <p:cNvPr id="16" name="그룹 15"/>
            <p:cNvGrpSpPr/>
            <p:nvPr/>
          </p:nvGrpSpPr>
          <p:grpSpPr>
            <a:xfrm>
              <a:off x="3599892" y="2060848"/>
              <a:ext cx="4140460" cy="2772308"/>
              <a:chOff x="3599892" y="2060848"/>
              <a:chExt cx="4140460" cy="2772308"/>
            </a:xfrm>
          </p:grpSpPr>
          <p:sp>
            <p:nvSpPr>
              <p:cNvPr id="18" name="모서리가 둥근 직사각형 17"/>
              <p:cNvSpPr/>
              <p:nvPr/>
            </p:nvSpPr>
            <p:spPr>
              <a:xfrm>
                <a:off x="3599892" y="2060848"/>
                <a:ext cx="4140460" cy="1224136"/>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ko-KR" dirty="0" smtClean="0">
                    <a:solidFill>
                      <a:schemeClr val="tx1"/>
                    </a:solidFill>
                    <a:latin typeface="Arial" panose="020B0604020202020204" pitchFamily="34" charset="0"/>
                    <a:cs typeface="Arial" panose="020B0604020202020204" pitchFamily="34" charset="0"/>
                  </a:rPr>
                  <a:t>SDN Controller</a:t>
                </a:r>
              </a:p>
              <a:p>
                <a:pPr algn="ctr"/>
                <a:r>
                  <a:rPr lang="en-US" altLang="ko-KR" dirty="0" smtClean="0">
                    <a:solidFill>
                      <a:schemeClr val="tx1"/>
                    </a:solidFill>
                    <a:latin typeface="Arial" panose="020B0604020202020204" pitchFamily="34" charset="0"/>
                    <a:cs typeface="Arial" panose="020B0604020202020204" pitchFamily="34" charset="0"/>
                  </a:rPr>
                  <a:t>(S/W)</a:t>
                </a:r>
                <a:endParaRPr lang="ko-KR" altLang="en-US" dirty="0">
                  <a:solidFill>
                    <a:schemeClr val="tx1"/>
                  </a:solidFill>
                  <a:latin typeface="Arial" panose="020B0604020202020204" pitchFamily="34" charset="0"/>
                  <a:cs typeface="Arial" panose="020B0604020202020204" pitchFamily="34" charset="0"/>
                </a:endParaRPr>
              </a:p>
            </p:txBody>
          </p:sp>
          <p:cxnSp>
            <p:nvCxnSpPr>
              <p:cNvPr id="19" name="직선 연결선 18"/>
              <p:cNvCxnSpPr>
                <a:stCxn id="18" idx="2"/>
                <a:endCxn id="13" idx="0"/>
              </p:cNvCxnSpPr>
              <p:nvPr/>
            </p:nvCxnSpPr>
            <p:spPr>
              <a:xfrm>
                <a:off x="5670122" y="3284984"/>
                <a:ext cx="0" cy="15481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 name="직사각형 16"/>
            <p:cNvSpPr/>
            <p:nvPr/>
          </p:nvSpPr>
          <p:spPr>
            <a:xfrm>
              <a:off x="4802258" y="3602580"/>
              <a:ext cx="1735728" cy="27629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rgbClr val="FF0000"/>
                  </a:solidFill>
                  <a:latin typeface="Arial" panose="020B0604020202020204" pitchFamily="34" charset="0"/>
                  <a:cs typeface="Arial" panose="020B0604020202020204" pitchFamily="34" charset="0"/>
                </a:rPr>
                <a:t>   </a:t>
              </a:r>
              <a:r>
                <a:rPr lang="en-US" altLang="ko-KR" dirty="0" err="1" smtClean="0">
                  <a:solidFill>
                    <a:srgbClr val="FF0000"/>
                  </a:solidFill>
                  <a:latin typeface="Arial" panose="020B0604020202020204" pitchFamily="34" charset="0"/>
                  <a:cs typeface="Arial" panose="020B0604020202020204" pitchFamily="34" charset="0"/>
                </a:rPr>
                <a:t>OpenFlow</a:t>
              </a:r>
              <a:endParaRPr lang="ko-KR" altLang="en-US"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2208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SDN Concept</a:t>
            </a:r>
            <a:endParaRPr lang="ko-KR" altLang="en-US" dirty="0"/>
          </a:p>
        </p:txBody>
      </p:sp>
      <p:sp>
        <p:nvSpPr>
          <p:cNvPr id="3" name="내용 개체 틀 2"/>
          <p:cNvSpPr>
            <a:spLocks noGrp="1"/>
          </p:cNvSpPr>
          <p:nvPr>
            <p:ph idx="1"/>
          </p:nvPr>
        </p:nvSpPr>
        <p:spPr/>
        <p:txBody>
          <a:bodyPr>
            <a:normAutofit/>
          </a:bodyPr>
          <a:lstStyle/>
          <a:p>
            <a:r>
              <a:rPr lang="en-US" altLang="ko-KR" sz="2400" dirty="0" smtClean="0"/>
              <a:t>SDN Concept</a:t>
            </a:r>
          </a:p>
          <a:p>
            <a:pPr lvl="1"/>
            <a:r>
              <a:rPr lang="en-US" altLang="ko-KR" sz="2000" dirty="0" smtClean="0"/>
              <a:t>Separates control plane and data plane entities</a:t>
            </a:r>
          </a:p>
          <a:p>
            <a:pPr lvl="2"/>
            <a:r>
              <a:rPr lang="en-US" altLang="ko-KR" sz="1800" dirty="0" smtClean="0"/>
              <a:t>Network intelligence and state are logically centralized</a:t>
            </a:r>
          </a:p>
          <a:p>
            <a:pPr lvl="2"/>
            <a:r>
              <a:rPr lang="en-US" altLang="ko-KR" sz="1800" dirty="0" smtClean="0"/>
              <a:t>The underlying network infrastructure is abstracted from the applications</a:t>
            </a:r>
          </a:p>
          <a:p>
            <a:pPr lvl="1"/>
            <a:r>
              <a:rPr lang="en-US" altLang="ko-KR" sz="2000" dirty="0" smtClean="0"/>
              <a:t>Execute or run control plane software on general purpose hardware</a:t>
            </a:r>
          </a:p>
          <a:p>
            <a:pPr lvl="2"/>
            <a:r>
              <a:rPr lang="en-US" altLang="ko-KR" sz="1600" dirty="0" smtClean="0"/>
              <a:t>De-couple from specific networking hardware</a:t>
            </a:r>
          </a:p>
          <a:p>
            <a:pPr lvl="2"/>
            <a:r>
              <a:rPr lang="en-US" altLang="ko-KR" sz="1600" dirty="0" smtClean="0"/>
              <a:t>Use commodity computers</a:t>
            </a:r>
          </a:p>
          <a:p>
            <a:pPr lvl="1"/>
            <a:r>
              <a:rPr lang="en-US" altLang="ko-KR" sz="2000" dirty="0" smtClean="0"/>
              <a:t>Have programmable data planes</a:t>
            </a:r>
          </a:p>
          <a:p>
            <a:pPr lvl="2"/>
            <a:r>
              <a:rPr lang="en-US" altLang="ko-KR" sz="1600" dirty="0" smtClean="0"/>
              <a:t>Maintain, control and program data plane state from a central entity</a:t>
            </a:r>
          </a:p>
          <a:p>
            <a:pPr lvl="1"/>
            <a:r>
              <a:rPr lang="en-US" altLang="ko-KR" sz="2000" dirty="0" smtClean="0"/>
              <a:t>An architecture to control not only a networking device but an entire network</a:t>
            </a:r>
          </a:p>
          <a:p>
            <a:pPr lvl="2"/>
            <a:r>
              <a:rPr lang="en-US" altLang="ko-KR" sz="1600" dirty="0" smtClean="0"/>
              <a:t>Similar to existing Network Management System (NMS), but more powerful</a:t>
            </a:r>
          </a:p>
          <a:p>
            <a:r>
              <a:rPr lang="en-US" altLang="ko-KR" sz="2400" dirty="0" smtClean="0"/>
              <a:t>Control Software (SW)</a:t>
            </a:r>
          </a:p>
          <a:p>
            <a:pPr lvl="1"/>
            <a:r>
              <a:rPr lang="en-US" altLang="ko-KR" sz="2000" dirty="0" smtClean="0"/>
              <a:t>Control SW operates on view of network</a:t>
            </a:r>
          </a:p>
          <a:p>
            <a:pPr lvl="1"/>
            <a:r>
              <a:rPr lang="en-US" altLang="ko-KR" sz="2000" dirty="0" smtClean="0"/>
              <a:t>Control SW is not a distributed system</a:t>
            </a:r>
          </a:p>
          <a:p>
            <a:pPr lvl="2"/>
            <a:r>
              <a:rPr lang="en-US" altLang="ko-KR" sz="1600" dirty="0" smtClean="0"/>
              <a:t>Abstraction hides details of distributed states</a:t>
            </a:r>
          </a:p>
          <a:p>
            <a:pPr lvl="1"/>
            <a:endParaRPr lang="en-US" altLang="ko-KR" sz="2000" dirty="0" smtClean="0"/>
          </a:p>
          <a:p>
            <a:pPr lvl="1"/>
            <a:endParaRPr lang="ko-KR" altLang="en-US" sz="2000" dirty="0"/>
          </a:p>
        </p:txBody>
      </p:sp>
    </p:spTree>
    <p:extLst>
      <p:ext uri="{BB962C8B-B14F-4D97-AF65-F5344CB8AC3E}">
        <p14:creationId xmlns:p14="http://schemas.microsoft.com/office/powerpoint/2010/main" val="355682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2800" dirty="0" smtClean="0"/>
              <a:t>SDN with Key Abstraction in the Control Plane</a:t>
            </a:r>
            <a:endParaRPr lang="ko-KR" altLang="en-US" sz="2800" dirty="0"/>
          </a:p>
        </p:txBody>
      </p:sp>
      <p:sp>
        <p:nvSpPr>
          <p:cNvPr id="4" name="圓角矩形 3"/>
          <p:cNvSpPr/>
          <p:nvPr/>
        </p:nvSpPr>
        <p:spPr>
          <a:xfrm>
            <a:off x="615437" y="2471228"/>
            <a:ext cx="6577012" cy="457200"/>
          </a:xfrm>
          <a:prstGeom prst="roundRect">
            <a:avLst/>
          </a:prstGeom>
          <a:effectLst/>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kumimoji="0" lang="en-US" altLang="zh-TW" sz="1600" dirty="0">
                <a:latin typeface="Arial" panose="020B0604020202020204" pitchFamily="34" charset="0"/>
                <a:cs typeface="Arial" panose="020B0604020202020204" pitchFamily="34" charset="0"/>
              </a:rPr>
              <a:t>Network Operating System</a:t>
            </a:r>
            <a:endParaRPr kumimoji="0" lang="zh-TW" altLang="en-US" sz="1600" dirty="0">
              <a:latin typeface="Arial" panose="020B0604020202020204" pitchFamily="34" charset="0"/>
              <a:cs typeface="Arial" panose="020B0604020202020204" pitchFamily="34" charset="0"/>
            </a:endParaRPr>
          </a:p>
        </p:txBody>
      </p:sp>
      <p:sp>
        <p:nvSpPr>
          <p:cNvPr id="5" name="圓角矩形 4"/>
          <p:cNvSpPr/>
          <p:nvPr/>
        </p:nvSpPr>
        <p:spPr>
          <a:xfrm>
            <a:off x="2933187" y="1785428"/>
            <a:ext cx="1152525" cy="457200"/>
          </a:xfrm>
          <a:prstGeom prst="roundRect">
            <a:avLst/>
          </a:prstGeom>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kumimoji="0" lang="en-US" altLang="zh-TW" sz="1600" dirty="0">
                <a:latin typeface="Arial" panose="020B0604020202020204" pitchFamily="34" charset="0"/>
                <a:cs typeface="Arial" panose="020B0604020202020204" pitchFamily="34" charset="0"/>
              </a:rPr>
              <a:t>Routing</a:t>
            </a:r>
            <a:endParaRPr kumimoji="0" lang="zh-TW" altLang="en-US" sz="1600" dirty="0">
              <a:latin typeface="Arial" panose="020B0604020202020204" pitchFamily="34" charset="0"/>
              <a:cs typeface="Arial" panose="020B0604020202020204" pitchFamily="34" charset="0"/>
            </a:endParaRPr>
          </a:p>
        </p:txBody>
      </p:sp>
      <p:sp>
        <p:nvSpPr>
          <p:cNvPr id="6" name="圓角矩形 5"/>
          <p:cNvSpPr/>
          <p:nvPr/>
        </p:nvSpPr>
        <p:spPr>
          <a:xfrm>
            <a:off x="4384162" y="1801303"/>
            <a:ext cx="1127125" cy="457200"/>
          </a:xfrm>
          <a:prstGeom prst="roundRect">
            <a:avLst/>
          </a:prstGeom>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kumimoji="0" lang="en-US" altLang="zh-TW" sz="1200" dirty="0">
                <a:latin typeface="Arial" panose="020B0604020202020204" pitchFamily="34" charset="0"/>
                <a:cs typeface="Arial" panose="020B0604020202020204" pitchFamily="34" charset="0"/>
              </a:rPr>
              <a:t>Traffic </a:t>
            </a:r>
            <a:r>
              <a:rPr kumimoji="0" lang="en-US" altLang="zh-TW" sz="1200" dirty="0" smtClean="0">
                <a:latin typeface="Arial" panose="020B0604020202020204" pitchFamily="34" charset="0"/>
                <a:cs typeface="Arial" panose="020B0604020202020204" pitchFamily="34" charset="0"/>
              </a:rPr>
              <a:t/>
            </a:r>
            <a:br>
              <a:rPr kumimoji="0" lang="en-US" altLang="zh-TW" sz="1200" dirty="0" smtClean="0">
                <a:latin typeface="Arial" panose="020B0604020202020204" pitchFamily="34" charset="0"/>
                <a:cs typeface="Arial" panose="020B0604020202020204" pitchFamily="34" charset="0"/>
              </a:rPr>
            </a:br>
            <a:r>
              <a:rPr kumimoji="0" lang="en-US" altLang="zh-TW" sz="1200" dirty="0" smtClean="0">
                <a:latin typeface="Arial" panose="020B0604020202020204" pitchFamily="34" charset="0"/>
                <a:cs typeface="Arial" panose="020B0604020202020204" pitchFamily="34" charset="0"/>
              </a:rPr>
              <a:t>Engineering</a:t>
            </a:r>
            <a:endParaRPr kumimoji="0" lang="zh-TW" altLang="en-US" sz="1200" dirty="0">
              <a:latin typeface="Arial" panose="020B0604020202020204" pitchFamily="34" charset="0"/>
              <a:cs typeface="Arial" panose="020B0604020202020204" pitchFamily="34" charset="0"/>
            </a:endParaRPr>
          </a:p>
        </p:txBody>
      </p:sp>
      <p:sp>
        <p:nvSpPr>
          <p:cNvPr id="7" name="圓角矩形 6"/>
          <p:cNvSpPr/>
          <p:nvPr/>
        </p:nvSpPr>
        <p:spPr>
          <a:xfrm>
            <a:off x="5824024" y="1785428"/>
            <a:ext cx="1152525" cy="457200"/>
          </a:xfrm>
          <a:prstGeom prst="roundRect">
            <a:avLst/>
          </a:prstGeom>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kumimoji="0" lang="en-US" altLang="zh-TW" sz="1200" dirty="0">
                <a:latin typeface="Arial" panose="020B0604020202020204" pitchFamily="34" charset="0"/>
                <a:cs typeface="Arial" panose="020B0604020202020204" pitchFamily="34" charset="0"/>
              </a:rPr>
              <a:t>Other </a:t>
            </a:r>
            <a:r>
              <a:rPr kumimoji="0" lang="en-US" altLang="zh-TW" sz="1200" dirty="0" smtClean="0">
                <a:latin typeface="Arial" panose="020B0604020202020204" pitchFamily="34" charset="0"/>
                <a:cs typeface="Arial" panose="020B0604020202020204" pitchFamily="34" charset="0"/>
              </a:rPr>
              <a:t/>
            </a:r>
            <a:br>
              <a:rPr kumimoji="0" lang="en-US" altLang="zh-TW" sz="1200" dirty="0" smtClean="0">
                <a:latin typeface="Arial" panose="020B0604020202020204" pitchFamily="34" charset="0"/>
                <a:cs typeface="Arial" panose="020B0604020202020204" pitchFamily="34" charset="0"/>
              </a:rPr>
            </a:br>
            <a:r>
              <a:rPr kumimoji="0" lang="en-US" altLang="zh-TW" sz="1200" dirty="0" smtClean="0">
                <a:latin typeface="Arial" panose="020B0604020202020204" pitchFamily="34" charset="0"/>
                <a:cs typeface="Arial" panose="020B0604020202020204" pitchFamily="34" charset="0"/>
              </a:rPr>
              <a:t>Applications</a:t>
            </a:r>
            <a:endParaRPr kumimoji="0" lang="zh-TW" altLang="en-US" sz="1200" dirty="0">
              <a:latin typeface="Arial" panose="020B0604020202020204" pitchFamily="34" charset="0"/>
              <a:cs typeface="Arial" panose="020B0604020202020204" pitchFamily="34" charset="0"/>
            </a:endParaRPr>
          </a:p>
        </p:txBody>
      </p:sp>
      <p:sp>
        <p:nvSpPr>
          <p:cNvPr id="8" name="文字方塊 7"/>
          <p:cNvSpPr txBox="1">
            <a:spLocks noChangeArrowheads="1"/>
          </p:cNvSpPr>
          <p:nvPr/>
        </p:nvSpPr>
        <p:spPr bwMode="auto">
          <a:xfrm>
            <a:off x="615437" y="1431416"/>
            <a:ext cx="179395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kumimoji="0" lang="en-US" altLang="zh-TW" sz="1600" b="1" dirty="0">
                <a:cs typeface="Arial" panose="020B0604020202020204" pitchFamily="34" charset="0"/>
              </a:rPr>
              <a:t>Well-defined API</a:t>
            </a:r>
            <a:endParaRPr kumimoji="0" lang="zh-TW" altLang="en-US" sz="1600" b="1" dirty="0">
              <a:cs typeface="Arial" panose="020B0604020202020204" pitchFamily="34" charset="0"/>
            </a:endParaRPr>
          </a:p>
        </p:txBody>
      </p:sp>
      <p:cxnSp>
        <p:nvCxnSpPr>
          <p:cNvPr id="9" name="直線接點 9"/>
          <p:cNvCxnSpPr/>
          <p:nvPr/>
        </p:nvCxnSpPr>
        <p:spPr>
          <a:xfrm>
            <a:off x="1563174" y="1845753"/>
            <a:ext cx="804863" cy="504825"/>
          </a:xfrm>
          <a:prstGeom prst="line">
            <a:avLst/>
          </a:prstGeom>
          <a:ln>
            <a:prstDash val="sysDot"/>
          </a:ln>
          <a:effectLst/>
        </p:spPr>
        <p:style>
          <a:lnRef idx="3">
            <a:schemeClr val="dk1"/>
          </a:lnRef>
          <a:fillRef idx="0">
            <a:schemeClr val="dk1"/>
          </a:fillRef>
          <a:effectRef idx="2">
            <a:schemeClr val="dk1"/>
          </a:effectRef>
          <a:fontRef idx="minor">
            <a:schemeClr val="tx1"/>
          </a:fontRef>
        </p:style>
      </p:cxnSp>
      <p:cxnSp>
        <p:nvCxnSpPr>
          <p:cNvPr id="10" name="直線接點 12"/>
          <p:cNvCxnSpPr/>
          <p:nvPr/>
        </p:nvCxnSpPr>
        <p:spPr>
          <a:xfrm>
            <a:off x="2368037" y="2352166"/>
            <a:ext cx="5184775" cy="0"/>
          </a:xfrm>
          <a:prstGeom prst="line">
            <a:avLst/>
          </a:prstGeom>
          <a:ln>
            <a:prstDash val="sysDot"/>
          </a:ln>
          <a:effectLst/>
        </p:spPr>
        <p:style>
          <a:lnRef idx="3">
            <a:schemeClr val="dk1"/>
          </a:lnRef>
          <a:fillRef idx="0">
            <a:schemeClr val="dk1"/>
          </a:fillRef>
          <a:effectRef idx="2">
            <a:schemeClr val="dk1"/>
          </a:effectRef>
          <a:fontRef idx="minor">
            <a:schemeClr val="tx1"/>
          </a:fontRef>
        </p:style>
      </p:cxnSp>
      <p:sp>
        <p:nvSpPr>
          <p:cNvPr id="11" name="文字方塊 17"/>
          <p:cNvSpPr txBox="1">
            <a:spLocks noChangeArrowheads="1"/>
          </p:cNvSpPr>
          <p:nvPr/>
        </p:nvSpPr>
        <p:spPr bwMode="auto">
          <a:xfrm>
            <a:off x="7520236" y="2021966"/>
            <a:ext cx="145103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kumimoji="0" lang="en-US" altLang="zh-TW" sz="1600">
                <a:cs typeface="Arial" panose="020B0604020202020204" pitchFamily="34" charset="0"/>
              </a:rPr>
              <a:t>Network Map </a:t>
            </a:r>
          </a:p>
          <a:p>
            <a:pPr algn="ctr" eaLnBrk="1" hangingPunct="1"/>
            <a:r>
              <a:rPr kumimoji="0" lang="en-US" altLang="zh-TW" sz="1600">
                <a:cs typeface="Arial" panose="020B0604020202020204" pitchFamily="34" charset="0"/>
              </a:rPr>
              <a:t>Abstraction</a:t>
            </a:r>
            <a:endParaRPr kumimoji="0" lang="zh-TW" altLang="en-US" sz="1600">
              <a:cs typeface="Arial" panose="020B0604020202020204" pitchFamily="34" charset="0"/>
            </a:endParaRPr>
          </a:p>
        </p:txBody>
      </p:sp>
      <p:sp>
        <p:nvSpPr>
          <p:cNvPr id="12" name="圓角矩形 21"/>
          <p:cNvSpPr/>
          <p:nvPr/>
        </p:nvSpPr>
        <p:spPr>
          <a:xfrm>
            <a:off x="195562" y="4668225"/>
            <a:ext cx="1296144" cy="576064"/>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TW" sz="1600" dirty="0">
                <a:latin typeface="Arial" panose="020B0604020202020204" pitchFamily="34" charset="0"/>
                <a:cs typeface="Arial" panose="020B0604020202020204" pitchFamily="34" charset="0"/>
              </a:rPr>
              <a:t>Forwarding</a:t>
            </a:r>
            <a:endParaRPr kumimoji="0" lang="zh-TW" altLang="en-US" sz="1600" dirty="0">
              <a:latin typeface="Arial" panose="020B0604020202020204" pitchFamily="34" charset="0"/>
              <a:cs typeface="Arial" panose="020B0604020202020204" pitchFamily="34" charset="0"/>
            </a:endParaRPr>
          </a:p>
        </p:txBody>
      </p:sp>
      <p:sp>
        <p:nvSpPr>
          <p:cNvPr id="13" name="圓角矩形 22"/>
          <p:cNvSpPr/>
          <p:nvPr/>
        </p:nvSpPr>
        <p:spPr>
          <a:xfrm>
            <a:off x="2368260" y="3804129"/>
            <a:ext cx="1296144" cy="576064"/>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TW" sz="1600" dirty="0">
                <a:latin typeface="Arial" panose="020B0604020202020204" pitchFamily="34" charset="0"/>
                <a:cs typeface="Arial" panose="020B0604020202020204" pitchFamily="34" charset="0"/>
              </a:rPr>
              <a:t>Forwarding</a:t>
            </a:r>
            <a:endParaRPr kumimoji="0" lang="zh-TW" altLang="en-US" sz="1600" dirty="0">
              <a:latin typeface="Arial" panose="020B0604020202020204" pitchFamily="34" charset="0"/>
              <a:cs typeface="Arial" panose="020B0604020202020204" pitchFamily="34" charset="0"/>
            </a:endParaRPr>
          </a:p>
        </p:txBody>
      </p:sp>
      <p:sp>
        <p:nvSpPr>
          <p:cNvPr id="14" name="圓角矩形 23"/>
          <p:cNvSpPr/>
          <p:nvPr/>
        </p:nvSpPr>
        <p:spPr>
          <a:xfrm>
            <a:off x="3294330" y="5706476"/>
            <a:ext cx="1296144" cy="576064"/>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TW" sz="1600" dirty="0">
                <a:latin typeface="Arial" panose="020B0604020202020204" pitchFamily="34" charset="0"/>
                <a:cs typeface="Arial" panose="020B0604020202020204" pitchFamily="34" charset="0"/>
              </a:rPr>
              <a:t>Forwarding</a:t>
            </a:r>
            <a:endParaRPr kumimoji="0" lang="zh-TW" altLang="en-US" sz="1600" dirty="0">
              <a:latin typeface="Arial" panose="020B0604020202020204" pitchFamily="34" charset="0"/>
              <a:cs typeface="Arial" panose="020B0604020202020204" pitchFamily="34" charset="0"/>
            </a:endParaRPr>
          </a:p>
        </p:txBody>
      </p:sp>
      <p:sp>
        <p:nvSpPr>
          <p:cNvPr id="15" name="圓角矩形 24"/>
          <p:cNvSpPr/>
          <p:nvPr/>
        </p:nvSpPr>
        <p:spPr>
          <a:xfrm>
            <a:off x="5392596" y="4380193"/>
            <a:ext cx="1296144" cy="576064"/>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en-US" altLang="zh-TW" sz="1600" dirty="0">
                <a:latin typeface="Arial" panose="020B0604020202020204" pitchFamily="34" charset="0"/>
                <a:cs typeface="Arial" panose="020B0604020202020204" pitchFamily="34" charset="0"/>
              </a:rPr>
              <a:t>Forwarding</a:t>
            </a:r>
            <a:endParaRPr kumimoji="0" lang="zh-TW" altLang="en-US" sz="1600" dirty="0">
              <a:latin typeface="Arial" panose="020B0604020202020204" pitchFamily="34" charset="0"/>
              <a:cs typeface="Arial" panose="020B0604020202020204" pitchFamily="34" charset="0"/>
            </a:endParaRPr>
          </a:p>
        </p:txBody>
      </p:sp>
      <p:cxnSp>
        <p:nvCxnSpPr>
          <p:cNvPr id="18" name="直線接點 27"/>
          <p:cNvCxnSpPr/>
          <p:nvPr/>
        </p:nvCxnSpPr>
        <p:spPr>
          <a:xfrm>
            <a:off x="999612" y="2928428"/>
            <a:ext cx="0" cy="1782763"/>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19" name="直線接點 30"/>
          <p:cNvCxnSpPr/>
          <p:nvPr/>
        </p:nvCxnSpPr>
        <p:spPr>
          <a:xfrm>
            <a:off x="3015737" y="2928428"/>
            <a:ext cx="0" cy="87630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20" name="直線接點 32"/>
          <p:cNvCxnSpPr/>
          <p:nvPr/>
        </p:nvCxnSpPr>
        <p:spPr>
          <a:xfrm>
            <a:off x="3942837" y="2928428"/>
            <a:ext cx="0" cy="2778125"/>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21" name="直線接點 34"/>
          <p:cNvCxnSpPr/>
          <p:nvPr/>
        </p:nvCxnSpPr>
        <p:spPr>
          <a:xfrm>
            <a:off x="6039924" y="2928428"/>
            <a:ext cx="22225" cy="1519238"/>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22" name="直線接點 38"/>
          <p:cNvCxnSpPr/>
          <p:nvPr/>
        </p:nvCxnSpPr>
        <p:spPr>
          <a:xfrm>
            <a:off x="844037" y="5244591"/>
            <a:ext cx="2449512" cy="749300"/>
          </a:xfrm>
          <a:prstGeom prst="line">
            <a:avLst/>
          </a:prstGeom>
          <a:ln>
            <a:solidFill>
              <a:schemeClr val="tx2">
                <a:lumMod val="75000"/>
              </a:schemeClr>
            </a:solidFill>
          </a:ln>
          <a:effectLst/>
        </p:spPr>
        <p:style>
          <a:lnRef idx="3">
            <a:schemeClr val="dk1"/>
          </a:lnRef>
          <a:fillRef idx="0">
            <a:schemeClr val="dk1"/>
          </a:fillRef>
          <a:effectRef idx="2">
            <a:schemeClr val="dk1"/>
          </a:effectRef>
          <a:fontRef idx="minor">
            <a:schemeClr val="tx1"/>
          </a:fontRef>
        </p:style>
      </p:cxnSp>
      <p:cxnSp>
        <p:nvCxnSpPr>
          <p:cNvPr id="23" name="直線接點 40"/>
          <p:cNvCxnSpPr/>
          <p:nvPr/>
        </p:nvCxnSpPr>
        <p:spPr>
          <a:xfrm flipV="1">
            <a:off x="4590537" y="4955666"/>
            <a:ext cx="1449387" cy="1038225"/>
          </a:xfrm>
          <a:prstGeom prst="line">
            <a:avLst/>
          </a:prstGeom>
          <a:ln>
            <a:solidFill>
              <a:schemeClr val="tx2">
                <a:lumMod val="75000"/>
              </a:schemeClr>
            </a:solidFill>
          </a:ln>
          <a:effectLst/>
        </p:spPr>
        <p:style>
          <a:lnRef idx="3">
            <a:schemeClr val="dk1"/>
          </a:lnRef>
          <a:fillRef idx="0">
            <a:schemeClr val="dk1"/>
          </a:fillRef>
          <a:effectRef idx="2">
            <a:schemeClr val="dk1"/>
          </a:effectRef>
          <a:fontRef idx="minor">
            <a:schemeClr val="tx1"/>
          </a:fontRef>
        </p:style>
      </p:cxnSp>
      <p:cxnSp>
        <p:nvCxnSpPr>
          <p:cNvPr id="24" name="直線接點 45"/>
          <p:cNvCxnSpPr/>
          <p:nvPr/>
        </p:nvCxnSpPr>
        <p:spPr>
          <a:xfrm>
            <a:off x="3665024" y="4092066"/>
            <a:ext cx="1727200" cy="576262"/>
          </a:xfrm>
          <a:prstGeom prst="line">
            <a:avLst/>
          </a:prstGeom>
          <a:ln>
            <a:solidFill>
              <a:schemeClr val="tx2">
                <a:lumMod val="75000"/>
              </a:schemeClr>
            </a:solidFill>
          </a:ln>
          <a:effectLst/>
        </p:spPr>
        <p:style>
          <a:lnRef idx="3">
            <a:schemeClr val="dk1"/>
          </a:lnRef>
          <a:fillRef idx="0">
            <a:schemeClr val="dk1"/>
          </a:fillRef>
          <a:effectRef idx="2">
            <a:schemeClr val="dk1"/>
          </a:effectRef>
          <a:fontRef idx="minor">
            <a:schemeClr val="tx1"/>
          </a:fontRef>
        </p:style>
      </p:cxnSp>
      <p:cxnSp>
        <p:nvCxnSpPr>
          <p:cNvPr id="25" name="直線接點 49"/>
          <p:cNvCxnSpPr/>
          <p:nvPr/>
        </p:nvCxnSpPr>
        <p:spPr>
          <a:xfrm flipV="1">
            <a:off x="1491737" y="4092066"/>
            <a:ext cx="876300" cy="863600"/>
          </a:xfrm>
          <a:prstGeom prst="line">
            <a:avLst/>
          </a:prstGeom>
          <a:ln>
            <a:solidFill>
              <a:schemeClr val="tx2">
                <a:lumMod val="75000"/>
              </a:schemeClr>
            </a:solidFill>
          </a:ln>
          <a:effectLst/>
        </p:spPr>
        <p:style>
          <a:lnRef idx="3">
            <a:schemeClr val="dk1"/>
          </a:lnRef>
          <a:fillRef idx="0">
            <a:schemeClr val="dk1"/>
          </a:fillRef>
          <a:effectRef idx="2">
            <a:schemeClr val="dk1"/>
          </a:effectRef>
          <a:fontRef idx="minor">
            <a:schemeClr val="tx1"/>
          </a:fontRef>
        </p:style>
      </p:cxnSp>
      <p:cxnSp>
        <p:nvCxnSpPr>
          <p:cNvPr id="26" name="直線接點 61"/>
          <p:cNvCxnSpPr/>
          <p:nvPr/>
        </p:nvCxnSpPr>
        <p:spPr>
          <a:xfrm flipH="1" flipV="1">
            <a:off x="3015737" y="4379403"/>
            <a:ext cx="927100" cy="1327150"/>
          </a:xfrm>
          <a:prstGeom prst="line">
            <a:avLst/>
          </a:prstGeom>
          <a:ln>
            <a:solidFill>
              <a:schemeClr val="tx2">
                <a:lumMod val="75000"/>
              </a:schemeClr>
            </a:solidFill>
          </a:ln>
          <a:effectLst/>
        </p:spPr>
        <p:style>
          <a:lnRef idx="3">
            <a:schemeClr val="dk1"/>
          </a:lnRef>
          <a:fillRef idx="0">
            <a:schemeClr val="dk1"/>
          </a:fillRef>
          <a:effectRef idx="2">
            <a:schemeClr val="dk1"/>
          </a:effectRef>
          <a:fontRef idx="minor">
            <a:schemeClr val="tx1"/>
          </a:fontRef>
        </p:style>
      </p:cxnSp>
      <p:sp>
        <p:nvSpPr>
          <p:cNvPr id="27" name="橢圓 72"/>
          <p:cNvSpPr/>
          <p:nvPr/>
        </p:nvSpPr>
        <p:spPr>
          <a:xfrm>
            <a:off x="3285612" y="1107566"/>
            <a:ext cx="193675" cy="173037"/>
          </a:xfrm>
          <a:prstGeom prst="ellipse">
            <a:avLst/>
          </a:prstGeom>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28" name="橢圓 73"/>
          <p:cNvSpPr/>
          <p:nvPr/>
        </p:nvSpPr>
        <p:spPr>
          <a:xfrm>
            <a:off x="2974462" y="1375853"/>
            <a:ext cx="193675" cy="173038"/>
          </a:xfrm>
          <a:prstGeom prst="ellipse">
            <a:avLst/>
          </a:prstGeom>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29" name="橢圓 74"/>
          <p:cNvSpPr/>
          <p:nvPr/>
        </p:nvSpPr>
        <p:spPr>
          <a:xfrm>
            <a:off x="3509449" y="1529841"/>
            <a:ext cx="193675" cy="173037"/>
          </a:xfrm>
          <a:prstGeom prst="ellipse">
            <a:avLst/>
          </a:prstGeom>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cxnSp>
        <p:nvCxnSpPr>
          <p:cNvPr id="30" name="直線接點 76"/>
          <p:cNvCxnSpPr>
            <a:stCxn id="27" idx="2"/>
            <a:endCxn id="28" idx="7"/>
          </p:cNvCxnSpPr>
          <p:nvPr/>
        </p:nvCxnSpPr>
        <p:spPr>
          <a:xfrm flipH="1">
            <a:off x="3139562" y="1194878"/>
            <a:ext cx="146050" cy="206375"/>
          </a:xfrm>
          <a:prstGeom prst="line">
            <a:avLst/>
          </a:prstGeom>
          <a:ln w="19050">
            <a:solidFill>
              <a:schemeClr val="accent3">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直線接點 78"/>
          <p:cNvCxnSpPr>
            <a:stCxn id="27" idx="5"/>
            <a:endCxn id="29" idx="0"/>
          </p:cNvCxnSpPr>
          <p:nvPr/>
        </p:nvCxnSpPr>
        <p:spPr>
          <a:xfrm>
            <a:off x="3450712" y="1255203"/>
            <a:ext cx="155575" cy="274638"/>
          </a:xfrm>
          <a:prstGeom prst="line">
            <a:avLst/>
          </a:prstGeom>
          <a:ln w="19050">
            <a:solidFill>
              <a:schemeClr val="accent3">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直線接點 81"/>
          <p:cNvCxnSpPr>
            <a:stCxn id="28" idx="5"/>
            <a:endCxn id="29" idx="2"/>
          </p:cNvCxnSpPr>
          <p:nvPr/>
        </p:nvCxnSpPr>
        <p:spPr>
          <a:xfrm>
            <a:off x="3139562" y="1523491"/>
            <a:ext cx="369887" cy="92075"/>
          </a:xfrm>
          <a:prstGeom prst="line">
            <a:avLst/>
          </a:prstGeom>
          <a:ln w="19050">
            <a:solidFill>
              <a:schemeClr val="accent3">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33" name="橢圓 89"/>
          <p:cNvSpPr/>
          <p:nvPr/>
        </p:nvSpPr>
        <p:spPr>
          <a:xfrm>
            <a:off x="5317612" y="1313941"/>
            <a:ext cx="193675" cy="174625"/>
          </a:xfrm>
          <a:prstGeom prst="ellipse">
            <a:avLst/>
          </a:prstGeom>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34" name="橢圓 90"/>
          <p:cNvSpPr/>
          <p:nvPr/>
        </p:nvSpPr>
        <p:spPr>
          <a:xfrm>
            <a:off x="4279387" y="1393316"/>
            <a:ext cx="195262" cy="173037"/>
          </a:xfrm>
          <a:prstGeom prst="ellipse">
            <a:avLst/>
          </a:prstGeom>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35" name="橢圓 91"/>
          <p:cNvSpPr/>
          <p:nvPr/>
        </p:nvSpPr>
        <p:spPr>
          <a:xfrm>
            <a:off x="4960424" y="1560003"/>
            <a:ext cx="193675" cy="173038"/>
          </a:xfrm>
          <a:prstGeom prst="ellipse">
            <a:avLst/>
          </a:prstGeom>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cxnSp>
        <p:nvCxnSpPr>
          <p:cNvPr id="36" name="直線接點 92"/>
          <p:cNvCxnSpPr>
            <a:stCxn id="33" idx="2"/>
            <a:endCxn id="34" idx="7"/>
          </p:cNvCxnSpPr>
          <p:nvPr/>
        </p:nvCxnSpPr>
        <p:spPr>
          <a:xfrm flipH="1">
            <a:off x="4446074" y="1401253"/>
            <a:ext cx="871538" cy="17463"/>
          </a:xfrm>
          <a:prstGeom prst="line">
            <a:avLst/>
          </a:prstGeom>
          <a:ln w="19050">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37" name="直線接點 93"/>
          <p:cNvCxnSpPr>
            <a:stCxn id="33" idx="5"/>
            <a:endCxn id="35" idx="6"/>
          </p:cNvCxnSpPr>
          <p:nvPr/>
        </p:nvCxnSpPr>
        <p:spPr>
          <a:xfrm flipH="1">
            <a:off x="5154099" y="1463166"/>
            <a:ext cx="328613" cy="182562"/>
          </a:xfrm>
          <a:prstGeom prst="line">
            <a:avLst/>
          </a:prstGeom>
          <a:ln w="19050">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38" name="直線接點 94"/>
          <p:cNvCxnSpPr>
            <a:stCxn id="34" idx="5"/>
            <a:endCxn id="35" idx="2"/>
          </p:cNvCxnSpPr>
          <p:nvPr/>
        </p:nvCxnSpPr>
        <p:spPr>
          <a:xfrm>
            <a:off x="4446074" y="1540953"/>
            <a:ext cx="514350" cy="104775"/>
          </a:xfrm>
          <a:prstGeom prst="line">
            <a:avLst/>
          </a:prstGeom>
          <a:ln w="19050">
            <a:solidFill>
              <a:schemeClr val="accent6">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39" name="直線接點 100"/>
          <p:cNvCxnSpPr/>
          <p:nvPr/>
        </p:nvCxnSpPr>
        <p:spPr>
          <a:xfrm flipV="1">
            <a:off x="1491737" y="4668328"/>
            <a:ext cx="3900487" cy="287338"/>
          </a:xfrm>
          <a:prstGeom prst="line">
            <a:avLst/>
          </a:prstGeom>
          <a:ln>
            <a:solidFill>
              <a:schemeClr val="tx2">
                <a:lumMod val="75000"/>
              </a:schemeClr>
            </a:solidFill>
          </a:ln>
          <a:effectLst/>
        </p:spPr>
        <p:style>
          <a:lnRef idx="3">
            <a:schemeClr val="dk1"/>
          </a:lnRef>
          <a:fillRef idx="0">
            <a:schemeClr val="dk1"/>
          </a:fillRef>
          <a:effectRef idx="2">
            <a:schemeClr val="dk1"/>
          </a:effectRef>
          <a:fontRef idx="minor">
            <a:schemeClr val="tx1"/>
          </a:fontRef>
        </p:style>
      </p:cxnSp>
      <p:sp>
        <p:nvSpPr>
          <p:cNvPr id="40" name="橢圓 111"/>
          <p:cNvSpPr/>
          <p:nvPr/>
        </p:nvSpPr>
        <p:spPr>
          <a:xfrm>
            <a:off x="6879712" y="1280603"/>
            <a:ext cx="193675" cy="173038"/>
          </a:xfrm>
          <a:prstGeom prst="ellipse">
            <a:avLst/>
          </a:prstGeom>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41" name="橢圓 112"/>
          <p:cNvSpPr/>
          <p:nvPr/>
        </p:nvSpPr>
        <p:spPr>
          <a:xfrm>
            <a:off x="5841487" y="1358391"/>
            <a:ext cx="195262" cy="173037"/>
          </a:xfrm>
          <a:prstGeom prst="ellipse">
            <a:avLst/>
          </a:prstGeom>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42" name="橢圓 113"/>
          <p:cNvSpPr/>
          <p:nvPr/>
        </p:nvSpPr>
        <p:spPr>
          <a:xfrm>
            <a:off x="6522524" y="1525078"/>
            <a:ext cx="195263" cy="174625"/>
          </a:xfrm>
          <a:prstGeom prst="ellipse">
            <a:avLst/>
          </a:prstGeom>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cxnSp>
        <p:nvCxnSpPr>
          <p:cNvPr id="43" name="直線接點 114"/>
          <p:cNvCxnSpPr>
            <a:stCxn id="40" idx="0"/>
            <a:endCxn id="46" idx="6"/>
          </p:cNvCxnSpPr>
          <p:nvPr/>
        </p:nvCxnSpPr>
        <p:spPr>
          <a:xfrm flipH="1" flipV="1">
            <a:off x="6362187" y="1169478"/>
            <a:ext cx="614362" cy="111125"/>
          </a:xfrm>
          <a:prstGeom prst="line">
            <a:avLst/>
          </a:prstGeom>
          <a:ln w="19050">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44" name="直線接點 115"/>
          <p:cNvCxnSpPr>
            <a:stCxn id="40" idx="4"/>
            <a:endCxn id="42" idx="6"/>
          </p:cNvCxnSpPr>
          <p:nvPr/>
        </p:nvCxnSpPr>
        <p:spPr>
          <a:xfrm flipH="1">
            <a:off x="6717787" y="1453641"/>
            <a:ext cx="258762" cy="158750"/>
          </a:xfrm>
          <a:prstGeom prst="line">
            <a:avLst/>
          </a:prstGeom>
          <a:ln w="19050">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45" name="直線接點 116"/>
          <p:cNvCxnSpPr>
            <a:stCxn id="41" idx="5"/>
            <a:endCxn id="42" idx="2"/>
          </p:cNvCxnSpPr>
          <p:nvPr/>
        </p:nvCxnSpPr>
        <p:spPr>
          <a:xfrm>
            <a:off x="6008174" y="1506028"/>
            <a:ext cx="514350" cy="106363"/>
          </a:xfrm>
          <a:prstGeom prst="line">
            <a:avLst/>
          </a:prstGeom>
          <a:ln w="19050">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46" name="橢圓 117"/>
          <p:cNvSpPr/>
          <p:nvPr/>
        </p:nvSpPr>
        <p:spPr>
          <a:xfrm>
            <a:off x="6168512" y="1082166"/>
            <a:ext cx="193675" cy="173037"/>
          </a:xfrm>
          <a:prstGeom prst="ellipse">
            <a:avLst/>
          </a:prstGeom>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cxnSp>
        <p:nvCxnSpPr>
          <p:cNvPr id="47" name="直線接點 120"/>
          <p:cNvCxnSpPr>
            <a:stCxn id="41" idx="1"/>
            <a:endCxn id="46" idx="2"/>
          </p:cNvCxnSpPr>
          <p:nvPr/>
        </p:nvCxnSpPr>
        <p:spPr>
          <a:xfrm flipV="1">
            <a:off x="5870062" y="1169478"/>
            <a:ext cx="298450" cy="214313"/>
          </a:xfrm>
          <a:prstGeom prst="line">
            <a:avLst/>
          </a:prstGeom>
          <a:ln w="19050">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48" name="文字方塊 125"/>
          <p:cNvSpPr txBox="1">
            <a:spLocks noChangeArrowheads="1"/>
          </p:cNvSpPr>
          <p:nvPr/>
        </p:nvSpPr>
        <p:spPr bwMode="auto">
          <a:xfrm>
            <a:off x="7457686" y="1069466"/>
            <a:ext cx="147136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kumimoji="0" lang="en-US" altLang="zh-TW" sz="1600" b="1" dirty="0">
                <a:cs typeface="Arial" panose="020B0604020202020204" pitchFamily="34" charset="0"/>
              </a:rPr>
              <a:t>Network </a:t>
            </a:r>
            <a:br>
              <a:rPr kumimoji="0" lang="en-US" altLang="zh-TW" sz="1600" b="1" dirty="0">
                <a:cs typeface="Arial" panose="020B0604020202020204" pitchFamily="34" charset="0"/>
              </a:rPr>
            </a:br>
            <a:r>
              <a:rPr kumimoji="0" lang="en-US" altLang="zh-TW" sz="1600" b="1" dirty="0">
                <a:cs typeface="Arial" panose="020B0604020202020204" pitchFamily="34" charset="0"/>
              </a:rPr>
              <a:t>Virtualization</a:t>
            </a:r>
            <a:endParaRPr kumimoji="0" lang="zh-TW" altLang="en-US" sz="1600" b="1" dirty="0">
              <a:cs typeface="Arial" panose="020B0604020202020204" pitchFamily="34" charset="0"/>
            </a:endParaRPr>
          </a:p>
        </p:txBody>
      </p:sp>
      <p:sp>
        <p:nvSpPr>
          <p:cNvPr id="49" name="右大括弧 126"/>
          <p:cNvSpPr/>
          <p:nvPr/>
        </p:nvSpPr>
        <p:spPr>
          <a:xfrm>
            <a:off x="7257537" y="1025016"/>
            <a:ext cx="212725" cy="674687"/>
          </a:xfrm>
          <a:prstGeom prst="rightBrace">
            <a:avLst/>
          </a:prstGeom>
          <a:ln w="19050">
            <a:solidFill>
              <a:schemeClr val="tx1"/>
            </a:solid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50" name="橢圓 127"/>
          <p:cNvSpPr/>
          <p:nvPr/>
        </p:nvSpPr>
        <p:spPr>
          <a:xfrm>
            <a:off x="2918899" y="3585653"/>
            <a:ext cx="195263" cy="173038"/>
          </a:xfrm>
          <a:prstGeom prst="ellipse">
            <a:avLst/>
          </a:prstGeom>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51" name="橢圓 128"/>
          <p:cNvSpPr/>
          <p:nvPr/>
        </p:nvSpPr>
        <p:spPr>
          <a:xfrm>
            <a:off x="902774" y="4428616"/>
            <a:ext cx="195263" cy="173037"/>
          </a:xfrm>
          <a:prstGeom prst="ellipse">
            <a:avLst/>
          </a:prstGeom>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52" name="橢圓 129"/>
          <p:cNvSpPr/>
          <p:nvPr/>
        </p:nvSpPr>
        <p:spPr>
          <a:xfrm>
            <a:off x="3845999" y="5474778"/>
            <a:ext cx="193675" cy="173038"/>
          </a:xfrm>
          <a:prstGeom prst="ellipse">
            <a:avLst/>
          </a:prstGeom>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cxnSp>
        <p:nvCxnSpPr>
          <p:cNvPr id="53" name="直線接點 131"/>
          <p:cNvCxnSpPr>
            <a:stCxn id="50" idx="2"/>
            <a:endCxn id="51" idx="7"/>
          </p:cNvCxnSpPr>
          <p:nvPr/>
        </p:nvCxnSpPr>
        <p:spPr>
          <a:xfrm flipH="1">
            <a:off x="1069462" y="3671378"/>
            <a:ext cx="1849437" cy="782638"/>
          </a:xfrm>
          <a:prstGeom prst="line">
            <a:avLst/>
          </a:prstGeom>
          <a:ln w="19050"/>
          <a:effectLst/>
        </p:spPr>
        <p:style>
          <a:lnRef idx="1">
            <a:schemeClr val="accent3"/>
          </a:lnRef>
          <a:fillRef idx="0">
            <a:schemeClr val="accent3"/>
          </a:fillRef>
          <a:effectRef idx="0">
            <a:schemeClr val="accent3"/>
          </a:effectRef>
          <a:fontRef idx="minor">
            <a:schemeClr val="tx1"/>
          </a:fontRef>
        </p:style>
      </p:cxnSp>
      <p:cxnSp>
        <p:nvCxnSpPr>
          <p:cNvPr id="54" name="直線接點 134"/>
          <p:cNvCxnSpPr>
            <a:stCxn id="52" idx="2"/>
            <a:endCxn id="51" idx="4"/>
          </p:cNvCxnSpPr>
          <p:nvPr/>
        </p:nvCxnSpPr>
        <p:spPr>
          <a:xfrm flipH="1" flipV="1">
            <a:off x="999612" y="4601653"/>
            <a:ext cx="2846387" cy="960438"/>
          </a:xfrm>
          <a:prstGeom prst="line">
            <a:avLst/>
          </a:prstGeom>
          <a:ln w="19050"/>
          <a:effectLst/>
        </p:spPr>
        <p:style>
          <a:lnRef idx="1">
            <a:schemeClr val="accent3"/>
          </a:lnRef>
          <a:fillRef idx="0">
            <a:schemeClr val="accent3"/>
          </a:fillRef>
          <a:effectRef idx="0">
            <a:schemeClr val="accent3"/>
          </a:effectRef>
          <a:fontRef idx="minor">
            <a:schemeClr val="tx1"/>
          </a:fontRef>
        </p:style>
      </p:cxnSp>
      <p:cxnSp>
        <p:nvCxnSpPr>
          <p:cNvPr id="55" name="直線接點 138"/>
          <p:cNvCxnSpPr>
            <a:stCxn id="52" idx="0"/>
            <a:endCxn id="50" idx="5"/>
          </p:cNvCxnSpPr>
          <p:nvPr/>
        </p:nvCxnSpPr>
        <p:spPr>
          <a:xfrm flipH="1" flipV="1">
            <a:off x="3085587" y="3733291"/>
            <a:ext cx="857250" cy="1741487"/>
          </a:xfrm>
          <a:prstGeom prst="line">
            <a:avLst/>
          </a:prstGeom>
          <a:ln w="19050"/>
          <a:effectLst/>
        </p:spPr>
        <p:style>
          <a:lnRef idx="1">
            <a:schemeClr val="accent3"/>
          </a:lnRef>
          <a:fillRef idx="0">
            <a:schemeClr val="accent3"/>
          </a:fillRef>
          <a:effectRef idx="0">
            <a:schemeClr val="accent3"/>
          </a:effectRef>
          <a:fontRef idx="minor">
            <a:schemeClr val="tx1"/>
          </a:fontRef>
        </p:style>
      </p:cxnSp>
      <p:sp>
        <p:nvSpPr>
          <p:cNvPr id="56" name="橢圓 142"/>
          <p:cNvSpPr/>
          <p:nvPr/>
        </p:nvSpPr>
        <p:spPr>
          <a:xfrm>
            <a:off x="5954199" y="4095241"/>
            <a:ext cx="195263" cy="173037"/>
          </a:xfrm>
          <a:prstGeom prst="ellipse">
            <a:avLst/>
          </a:prstGeom>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57" name="橢圓 143"/>
          <p:cNvSpPr/>
          <p:nvPr/>
        </p:nvSpPr>
        <p:spPr>
          <a:xfrm>
            <a:off x="874199" y="4192078"/>
            <a:ext cx="195263" cy="173038"/>
          </a:xfrm>
          <a:prstGeom prst="ellipse">
            <a:avLst/>
          </a:prstGeom>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58" name="橢圓 144"/>
          <p:cNvSpPr/>
          <p:nvPr/>
        </p:nvSpPr>
        <p:spPr>
          <a:xfrm>
            <a:off x="3831712" y="5238241"/>
            <a:ext cx="195262" cy="173037"/>
          </a:xfrm>
          <a:prstGeom prst="ellipse">
            <a:avLst/>
          </a:prstGeom>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cxnSp>
        <p:nvCxnSpPr>
          <p:cNvPr id="59" name="直線接點 145"/>
          <p:cNvCxnSpPr>
            <a:stCxn id="58" idx="2"/>
            <a:endCxn id="57" idx="5"/>
          </p:cNvCxnSpPr>
          <p:nvPr/>
        </p:nvCxnSpPr>
        <p:spPr>
          <a:xfrm flipH="1" flipV="1">
            <a:off x="1040887" y="4339716"/>
            <a:ext cx="2790825" cy="985837"/>
          </a:xfrm>
          <a:prstGeom prst="line">
            <a:avLst/>
          </a:prstGeom>
          <a:ln w="19050"/>
          <a:effectLst/>
        </p:spPr>
        <p:style>
          <a:lnRef idx="1">
            <a:schemeClr val="accent6"/>
          </a:lnRef>
          <a:fillRef idx="0">
            <a:schemeClr val="accent6"/>
          </a:fillRef>
          <a:effectRef idx="0">
            <a:schemeClr val="accent6"/>
          </a:effectRef>
          <a:fontRef idx="minor">
            <a:schemeClr val="tx1"/>
          </a:fontRef>
        </p:style>
      </p:cxnSp>
      <p:cxnSp>
        <p:nvCxnSpPr>
          <p:cNvPr id="60" name="直線接點 148"/>
          <p:cNvCxnSpPr>
            <a:stCxn id="56" idx="2"/>
            <a:endCxn id="57" idx="7"/>
          </p:cNvCxnSpPr>
          <p:nvPr/>
        </p:nvCxnSpPr>
        <p:spPr>
          <a:xfrm flipH="1">
            <a:off x="1040887" y="4180966"/>
            <a:ext cx="4913312" cy="36512"/>
          </a:xfrm>
          <a:prstGeom prst="line">
            <a:avLst/>
          </a:prstGeom>
          <a:ln w="19050"/>
          <a:effectLst/>
        </p:spPr>
        <p:style>
          <a:lnRef idx="1">
            <a:schemeClr val="accent6"/>
          </a:lnRef>
          <a:fillRef idx="0">
            <a:schemeClr val="accent6"/>
          </a:fillRef>
          <a:effectRef idx="0">
            <a:schemeClr val="accent6"/>
          </a:effectRef>
          <a:fontRef idx="minor">
            <a:schemeClr val="tx1"/>
          </a:fontRef>
        </p:style>
      </p:cxnSp>
      <p:cxnSp>
        <p:nvCxnSpPr>
          <p:cNvPr id="61" name="直線接點 151"/>
          <p:cNvCxnSpPr>
            <a:stCxn id="56" idx="4"/>
            <a:endCxn id="58" idx="6"/>
          </p:cNvCxnSpPr>
          <p:nvPr/>
        </p:nvCxnSpPr>
        <p:spPr>
          <a:xfrm flipH="1">
            <a:off x="4026974" y="4268278"/>
            <a:ext cx="2024063" cy="1057275"/>
          </a:xfrm>
          <a:prstGeom prst="line">
            <a:avLst/>
          </a:prstGeom>
          <a:ln w="19050"/>
          <a:effectLst/>
        </p:spPr>
        <p:style>
          <a:lnRef idx="1">
            <a:schemeClr val="accent6"/>
          </a:lnRef>
          <a:fillRef idx="0">
            <a:schemeClr val="accent6"/>
          </a:fillRef>
          <a:effectRef idx="0">
            <a:schemeClr val="accent6"/>
          </a:effectRef>
          <a:fontRef idx="minor">
            <a:schemeClr val="tx1"/>
          </a:fontRef>
        </p:style>
      </p:cxnSp>
      <p:sp>
        <p:nvSpPr>
          <p:cNvPr id="62" name="橢圓 154"/>
          <p:cNvSpPr/>
          <p:nvPr/>
        </p:nvSpPr>
        <p:spPr>
          <a:xfrm>
            <a:off x="2918899" y="3364991"/>
            <a:ext cx="195263" cy="173037"/>
          </a:xfrm>
          <a:prstGeom prst="ellipse">
            <a:avLst/>
          </a:prstGeom>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63" name="橢圓 155"/>
          <p:cNvSpPr/>
          <p:nvPr/>
        </p:nvSpPr>
        <p:spPr>
          <a:xfrm>
            <a:off x="902774" y="3920616"/>
            <a:ext cx="195263" cy="174625"/>
          </a:xfrm>
          <a:prstGeom prst="ellipse">
            <a:avLst/>
          </a:prstGeom>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64" name="橢圓 156"/>
          <p:cNvSpPr/>
          <p:nvPr/>
        </p:nvSpPr>
        <p:spPr>
          <a:xfrm>
            <a:off x="5939912" y="3850766"/>
            <a:ext cx="193675" cy="173037"/>
          </a:xfrm>
          <a:prstGeom prst="ellipse">
            <a:avLst/>
          </a:prstGeom>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sp>
        <p:nvSpPr>
          <p:cNvPr id="65" name="橢圓 157"/>
          <p:cNvSpPr/>
          <p:nvPr/>
        </p:nvSpPr>
        <p:spPr>
          <a:xfrm>
            <a:off x="3831712" y="4995353"/>
            <a:ext cx="195262" cy="173038"/>
          </a:xfrm>
          <a:prstGeom prst="ellipse">
            <a:avLst/>
          </a:prstGeom>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kumimoji="0" lang="zh-TW" altLang="en-US" sz="1600">
              <a:latin typeface="Arial" panose="020B0604020202020204" pitchFamily="34" charset="0"/>
              <a:cs typeface="Arial" panose="020B0604020202020204" pitchFamily="34" charset="0"/>
            </a:endParaRPr>
          </a:p>
        </p:txBody>
      </p:sp>
      <p:cxnSp>
        <p:nvCxnSpPr>
          <p:cNvPr id="66" name="直線接點 158"/>
          <p:cNvCxnSpPr>
            <a:stCxn id="62" idx="1"/>
            <a:endCxn id="63" idx="7"/>
          </p:cNvCxnSpPr>
          <p:nvPr/>
        </p:nvCxnSpPr>
        <p:spPr>
          <a:xfrm flipH="1">
            <a:off x="1069462" y="3390391"/>
            <a:ext cx="1878012" cy="555625"/>
          </a:xfrm>
          <a:prstGeom prst="line">
            <a:avLst/>
          </a:prstGeom>
          <a:ln w="19050"/>
          <a:effectLst/>
        </p:spPr>
        <p:style>
          <a:lnRef idx="1">
            <a:schemeClr val="accent5"/>
          </a:lnRef>
          <a:fillRef idx="0">
            <a:schemeClr val="accent5"/>
          </a:fillRef>
          <a:effectRef idx="0">
            <a:schemeClr val="accent5"/>
          </a:effectRef>
          <a:fontRef idx="minor">
            <a:schemeClr val="tx1"/>
          </a:fontRef>
        </p:style>
      </p:cxnSp>
      <p:cxnSp>
        <p:nvCxnSpPr>
          <p:cNvPr id="67" name="直線接點 162"/>
          <p:cNvCxnSpPr>
            <a:stCxn id="65" idx="2"/>
            <a:endCxn id="63" idx="4"/>
          </p:cNvCxnSpPr>
          <p:nvPr/>
        </p:nvCxnSpPr>
        <p:spPr>
          <a:xfrm flipH="1" flipV="1">
            <a:off x="999612" y="4095241"/>
            <a:ext cx="2832100" cy="987425"/>
          </a:xfrm>
          <a:prstGeom prst="line">
            <a:avLst/>
          </a:prstGeom>
          <a:ln w="19050"/>
          <a:effectLst/>
        </p:spPr>
        <p:style>
          <a:lnRef idx="1">
            <a:schemeClr val="accent5"/>
          </a:lnRef>
          <a:fillRef idx="0">
            <a:schemeClr val="accent5"/>
          </a:fillRef>
          <a:effectRef idx="0">
            <a:schemeClr val="accent5"/>
          </a:effectRef>
          <a:fontRef idx="minor">
            <a:schemeClr val="tx1"/>
          </a:fontRef>
        </p:style>
      </p:cxnSp>
      <p:cxnSp>
        <p:nvCxnSpPr>
          <p:cNvPr id="68" name="直線接點 165"/>
          <p:cNvCxnSpPr>
            <a:stCxn id="64" idx="4"/>
            <a:endCxn id="65" idx="6"/>
          </p:cNvCxnSpPr>
          <p:nvPr/>
        </p:nvCxnSpPr>
        <p:spPr>
          <a:xfrm flipH="1">
            <a:off x="4026974" y="4023803"/>
            <a:ext cx="2009775" cy="1058863"/>
          </a:xfrm>
          <a:prstGeom prst="line">
            <a:avLst/>
          </a:prstGeom>
          <a:ln w="19050"/>
          <a:effectLst/>
        </p:spPr>
        <p:style>
          <a:lnRef idx="1">
            <a:schemeClr val="accent5"/>
          </a:lnRef>
          <a:fillRef idx="0">
            <a:schemeClr val="accent5"/>
          </a:fillRef>
          <a:effectRef idx="0">
            <a:schemeClr val="accent5"/>
          </a:effectRef>
          <a:fontRef idx="minor">
            <a:schemeClr val="tx1"/>
          </a:fontRef>
        </p:style>
      </p:cxnSp>
      <p:cxnSp>
        <p:nvCxnSpPr>
          <p:cNvPr id="69" name="直線接點 168"/>
          <p:cNvCxnSpPr>
            <a:stCxn id="64" idx="2"/>
            <a:endCxn id="62" idx="7"/>
          </p:cNvCxnSpPr>
          <p:nvPr/>
        </p:nvCxnSpPr>
        <p:spPr>
          <a:xfrm flipH="1" flipV="1">
            <a:off x="3085587" y="3390391"/>
            <a:ext cx="2854325" cy="546100"/>
          </a:xfrm>
          <a:prstGeom prst="line">
            <a:avLst/>
          </a:prstGeom>
          <a:ln w="19050"/>
          <a:effectLst/>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2818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테마">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5357</TotalTime>
  <Words>4482</Words>
  <Application>Microsoft Office PowerPoint</Application>
  <PresentationFormat>화면 슬라이드 쇼(4:3)</PresentationFormat>
  <Paragraphs>1251</Paragraphs>
  <Slides>45</Slides>
  <Notes>5</Notes>
  <HiddenSlides>0</HiddenSlides>
  <MMClips>0</MMClips>
  <ScaleCrop>false</ScaleCrop>
  <HeadingPairs>
    <vt:vector size="4" baseType="variant">
      <vt:variant>
        <vt:lpstr>테마</vt:lpstr>
      </vt:variant>
      <vt:variant>
        <vt:i4>1</vt:i4>
      </vt:variant>
      <vt:variant>
        <vt:lpstr>슬라이드 제목</vt:lpstr>
      </vt:variant>
      <vt:variant>
        <vt:i4>45</vt:i4>
      </vt:variant>
    </vt:vector>
  </HeadingPairs>
  <TitlesOfParts>
    <vt:vector size="46" baseType="lpstr">
      <vt:lpstr>Office 테마</vt:lpstr>
      <vt:lpstr>Software Defined Networking: Introduction to SDN &amp; OpenFlow</vt:lpstr>
      <vt:lpstr>Outline</vt:lpstr>
      <vt:lpstr>Background</vt:lpstr>
      <vt:lpstr>Background</vt:lpstr>
      <vt:lpstr>SDN Background</vt:lpstr>
      <vt:lpstr>Traditional Network Node</vt:lpstr>
      <vt:lpstr>SDN Concept</vt:lpstr>
      <vt:lpstr>SDN Concept</vt:lpstr>
      <vt:lpstr>SDN with Key Abstraction in the Control Plane</vt:lpstr>
      <vt:lpstr>SDN vs. OpenFlow</vt:lpstr>
      <vt:lpstr>OpenFlow</vt:lpstr>
      <vt:lpstr>OpenFlow History</vt:lpstr>
      <vt:lpstr>How Does OpenFlow Work?</vt:lpstr>
      <vt:lpstr>Current Status of SDN Products and Solutions</vt:lpstr>
      <vt:lpstr>OpenFlow Protocol Format</vt:lpstr>
      <vt:lpstr>OpenFlow Protocol Messages</vt:lpstr>
      <vt:lpstr>OpenFlow Communication</vt:lpstr>
      <vt:lpstr>OpenFlow: Flow Table</vt:lpstr>
      <vt:lpstr>OpenFlow: Flow Table</vt:lpstr>
      <vt:lpstr>OpenFlow Pipelining</vt:lpstr>
      <vt:lpstr>Packet Processing Flowchart in OF Switch</vt:lpstr>
      <vt:lpstr>Instructions in OpenFlow</vt:lpstr>
      <vt:lpstr>Actions in OpenFlow</vt:lpstr>
      <vt:lpstr>OpenFlow Group Table</vt:lpstr>
      <vt:lpstr>OpenFlow Group Table</vt:lpstr>
      <vt:lpstr>OpenFlow Group Table</vt:lpstr>
      <vt:lpstr>OpenFlow Group Table</vt:lpstr>
      <vt:lpstr>OpenFlow Group Table</vt:lpstr>
      <vt:lpstr>OpenFlow Meter Table</vt:lpstr>
      <vt:lpstr>Packet Forwarding in OpenFlow</vt:lpstr>
      <vt:lpstr>Topology Discovery in OpenFlow</vt:lpstr>
      <vt:lpstr>Communication in Legacy Network</vt:lpstr>
      <vt:lpstr>Communication in OpenFlow</vt:lpstr>
      <vt:lpstr>Communication in OpenFlow</vt:lpstr>
      <vt:lpstr>Communication in OpenFlow</vt:lpstr>
      <vt:lpstr>Communication in OpenFlow</vt:lpstr>
      <vt:lpstr>OpenFlow Failover</vt:lpstr>
      <vt:lpstr>OpenFlow Failover</vt:lpstr>
      <vt:lpstr>OpenFlow Example</vt:lpstr>
      <vt:lpstr>Related Work: NFV (Network Function Virtualization)</vt:lpstr>
      <vt:lpstr>NFV (Network Function Virtualization)</vt:lpstr>
      <vt:lpstr>NFV (Network Function Virtualization)</vt:lpstr>
      <vt:lpstr>Example: Kanazawa General Hospital (with NEC solution)</vt:lpstr>
      <vt:lpstr>Example: Kanazawa General Hospital (with NEC solution)</vt:lpstr>
      <vt:lpstr>Q&amp;A</vt:lpstr>
    </vt:vector>
  </TitlesOfParts>
  <Company>POSTECH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GUNi</dc:creator>
  <cp:lastModifiedBy>user</cp:lastModifiedBy>
  <cp:revision>2304</cp:revision>
  <dcterms:created xsi:type="dcterms:W3CDTF">2014-07-02T06:28:24Z</dcterms:created>
  <dcterms:modified xsi:type="dcterms:W3CDTF">2015-04-07T01:46:46Z</dcterms:modified>
</cp:coreProperties>
</file>