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9"/>
  </p:notesMasterIdLst>
  <p:sldIdLst>
    <p:sldId id="258" r:id="rId2"/>
    <p:sldId id="344" r:id="rId3"/>
    <p:sldId id="365" r:id="rId4"/>
    <p:sldId id="387" r:id="rId5"/>
    <p:sldId id="376" r:id="rId6"/>
    <p:sldId id="382" r:id="rId7"/>
    <p:sldId id="383" r:id="rId8"/>
    <p:sldId id="384" r:id="rId9"/>
    <p:sldId id="385" r:id="rId10"/>
    <p:sldId id="386" r:id="rId11"/>
    <p:sldId id="262" r:id="rId12"/>
    <p:sldId id="366" r:id="rId13"/>
    <p:sldId id="367" r:id="rId14"/>
    <p:sldId id="368" r:id="rId15"/>
    <p:sldId id="374" r:id="rId16"/>
    <p:sldId id="267" r:id="rId17"/>
    <p:sldId id="281" r:id="rId18"/>
    <p:sldId id="282" r:id="rId19"/>
    <p:sldId id="283" r:id="rId20"/>
    <p:sldId id="290" r:id="rId21"/>
    <p:sldId id="284" r:id="rId22"/>
    <p:sldId id="370" r:id="rId23"/>
    <p:sldId id="371" r:id="rId24"/>
    <p:sldId id="372" r:id="rId25"/>
    <p:sldId id="287" r:id="rId26"/>
    <p:sldId id="373" r:id="rId27"/>
    <p:sldId id="291" r:id="rId28"/>
    <p:sldId id="288" r:id="rId29"/>
    <p:sldId id="299" r:id="rId30"/>
    <p:sldId id="289" r:id="rId31"/>
    <p:sldId id="292" r:id="rId32"/>
    <p:sldId id="293" r:id="rId33"/>
    <p:sldId id="294" r:id="rId34"/>
    <p:sldId id="295" r:id="rId35"/>
    <p:sldId id="296" r:id="rId36"/>
    <p:sldId id="297" r:id="rId37"/>
    <p:sldId id="298" r:id="rId38"/>
    <p:sldId id="313" r:id="rId39"/>
    <p:sldId id="309" r:id="rId40"/>
    <p:sldId id="310" r:id="rId41"/>
    <p:sldId id="311" r:id="rId42"/>
    <p:sldId id="312" r:id="rId43"/>
    <p:sldId id="300" r:id="rId44"/>
    <p:sldId id="301" r:id="rId45"/>
    <p:sldId id="302" r:id="rId46"/>
    <p:sldId id="304" r:id="rId47"/>
    <p:sldId id="348" r:id="rId48"/>
    <p:sldId id="305" r:id="rId49"/>
    <p:sldId id="306" r:id="rId50"/>
    <p:sldId id="315" r:id="rId51"/>
    <p:sldId id="316" r:id="rId52"/>
    <p:sldId id="317" r:id="rId53"/>
    <p:sldId id="322" r:id="rId54"/>
    <p:sldId id="318" r:id="rId55"/>
    <p:sldId id="388" r:id="rId56"/>
    <p:sldId id="389" r:id="rId57"/>
    <p:sldId id="330" r:id="rId58"/>
    <p:sldId id="325" r:id="rId59"/>
    <p:sldId id="326" r:id="rId60"/>
    <p:sldId id="333" r:id="rId61"/>
    <p:sldId id="335" r:id="rId62"/>
    <p:sldId id="350" r:id="rId63"/>
    <p:sldId id="357" r:id="rId64"/>
    <p:sldId id="342" r:id="rId65"/>
    <p:sldId id="339" r:id="rId66"/>
    <p:sldId id="343" r:id="rId67"/>
    <p:sldId id="340" r:id="rId68"/>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389A"/>
    <a:srgbClr val="3333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39" autoAdjust="0"/>
    <p:restoredTop sz="81284" autoAdjust="0"/>
  </p:normalViewPr>
  <p:slideViewPr>
    <p:cSldViewPr snapToGrid="0">
      <p:cViewPr varScale="1">
        <p:scale>
          <a:sx n="98" d="100"/>
          <a:sy n="98" d="100"/>
        </p:scale>
        <p:origin x="3341" y="1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A3F578-DCB9-44E6-A5CC-2524FC90B419}" type="datetimeFigureOut">
              <a:rPr lang="ko-KR" altLang="en-US" smtClean="0"/>
              <a:t>2023-02-21</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AD7F5B-F165-4BD9-90EC-468DACD872FC}" type="slidenum">
              <a:rPr lang="ko-KR" altLang="en-US" smtClean="0"/>
              <a:t>‹#›</a:t>
            </a:fld>
            <a:endParaRPr lang="ko-KR" altLang="en-US"/>
          </a:p>
        </p:txBody>
      </p:sp>
    </p:spTree>
    <p:extLst>
      <p:ext uri="{BB962C8B-B14F-4D97-AF65-F5344CB8AC3E}">
        <p14:creationId xmlns:p14="http://schemas.microsoft.com/office/powerpoint/2010/main" val="1422186514"/>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I will present challenges that are faced by telecom operators. I will then address the recent SDN/NFV technology trend. After that, I will introduce what artificial intelligence (AI) is and how AI technology is being applied in network management. Specifically, I will introduce AI-based NFV Life Cycle management technology, which has been studied in the DPNM laboratory for the last four years. Finally, I will introduce AI-based traffic engineering and summarize this talk.</a:t>
            </a:r>
            <a:endParaRPr lang="ko-KR" altLang="en-US" dirty="0"/>
          </a:p>
        </p:txBody>
      </p:sp>
      <p:sp>
        <p:nvSpPr>
          <p:cNvPr id="4" name="슬라이드 번호 개체 틀 3"/>
          <p:cNvSpPr>
            <a:spLocks noGrp="1"/>
          </p:cNvSpPr>
          <p:nvPr>
            <p:ph type="sldNum" sz="quarter" idx="10"/>
          </p:nvPr>
        </p:nvSpPr>
        <p:spPr/>
        <p:txBody>
          <a:bodyPr/>
          <a:lstStyle/>
          <a:p>
            <a:fld id="{96AD7F5B-F165-4BD9-90EC-468DACD872FC}" type="slidenum">
              <a:rPr lang="ko-KR" altLang="en-US" smtClean="0"/>
              <a:t>3</a:t>
            </a:fld>
            <a:endParaRPr lang="ko-KR" altLang="en-US"/>
          </a:p>
        </p:txBody>
      </p:sp>
    </p:spTree>
    <p:extLst>
      <p:ext uri="{BB962C8B-B14F-4D97-AF65-F5344CB8AC3E}">
        <p14:creationId xmlns:p14="http://schemas.microsoft.com/office/powerpoint/2010/main" val="2540618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In the 2G era, there was a competition between </a:t>
            </a:r>
            <a:r>
              <a:rPr lang="en-US" altLang="ko-KR" dirty="0" err="1"/>
              <a:t>Telcos</a:t>
            </a:r>
            <a:r>
              <a:rPr lang="en-US" altLang="ko-KR" dirty="0"/>
              <a:t> to attract subscribers, and there were no other competitors. Thus, </a:t>
            </a:r>
            <a:r>
              <a:rPr lang="en-US" altLang="ko-KR" dirty="0" err="1"/>
              <a:t>Telcos</a:t>
            </a:r>
            <a:r>
              <a:rPr lang="en-US" altLang="ko-KR" dirty="0"/>
              <a:t> were able to earn stable revenue. However, the smartphone era changed the situation a lot. New content and service providers, i.e., Internet players, such as Google, Amazon, and Facebook, have emerged as powerful competitors for </a:t>
            </a:r>
            <a:r>
              <a:rPr lang="en-US" altLang="ko-KR" dirty="0" err="1"/>
              <a:t>Telcos</a:t>
            </a:r>
            <a:r>
              <a:rPr lang="en-US" altLang="ko-KR" dirty="0"/>
              <a:t>. They were much more innovative in their operations and faster time-to-market than </a:t>
            </a:r>
            <a:r>
              <a:rPr lang="en-US" altLang="ko-KR" dirty="0" err="1"/>
              <a:t>Telcos</a:t>
            </a:r>
            <a:r>
              <a:rPr lang="en-US" altLang="ko-KR" dirty="0"/>
              <a:t>.</a:t>
            </a:r>
          </a:p>
          <a:p>
            <a:endParaRPr lang="en-US" altLang="ko-KR" dirty="0"/>
          </a:p>
          <a:p>
            <a:r>
              <a:rPr lang="en-US" altLang="ko-KR" dirty="0"/>
              <a:t>It might be due to manpower efficiency differences between service providers and </a:t>
            </a:r>
            <a:r>
              <a:rPr lang="en-US" altLang="ko-KR" dirty="0" err="1"/>
              <a:t>Telcos</a:t>
            </a:r>
            <a:r>
              <a:rPr lang="en-US" altLang="ko-KR" dirty="0"/>
              <a:t>. However, the main reason was that </a:t>
            </a:r>
            <a:r>
              <a:rPr lang="en-US" altLang="ko-KR" dirty="0" err="1"/>
              <a:t>Telcos</a:t>
            </a:r>
            <a:r>
              <a:rPr lang="en-US" altLang="ko-KR" dirty="0"/>
              <a:t> used a hardware-based communication system that was less flexible, so it took much longer to develop and provide new services. After all, </a:t>
            </a:r>
            <a:r>
              <a:rPr lang="en-US" altLang="ko-KR" dirty="0" err="1"/>
              <a:t>Telcos</a:t>
            </a:r>
            <a:r>
              <a:rPr lang="en-US" altLang="ko-KR" dirty="0"/>
              <a:t> invested a lot of money to build high-speed wired and wireless networks, but they could not earn more revenue. Instead, Internet</a:t>
            </a:r>
            <a:r>
              <a:rPr lang="en-US" altLang="ko-KR" baseline="0" dirty="0"/>
              <a:t> players</a:t>
            </a:r>
            <a:r>
              <a:rPr lang="en-US" altLang="ko-KR" dirty="0"/>
              <a:t>, such as Google, Amazon, Facebook, and Netflix made high revenue by using the networks.</a:t>
            </a:r>
          </a:p>
          <a:p>
            <a:endParaRPr lang="en-US" altLang="ko-KR" dirty="0"/>
          </a:p>
          <a:p>
            <a:endParaRPr lang="ko-KR" altLang="en-US" dirty="0"/>
          </a:p>
        </p:txBody>
      </p:sp>
      <p:sp>
        <p:nvSpPr>
          <p:cNvPr id="4" name="슬라이드 번호 개체 틀 3"/>
          <p:cNvSpPr>
            <a:spLocks noGrp="1"/>
          </p:cNvSpPr>
          <p:nvPr>
            <p:ph type="sldNum" sz="quarter" idx="5"/>
          </p:nvPr>
        </p:nvSpPr>
        <p:spPr/>
        <p:txBody>
          <a:bodyPr/>
          <a:lstStyle/>
          <a:p>
            <a:fld id="{96AD7F5B-F165-4BD9-90EC-468DACD872FC}" type="slidenum">
              <a:rPr lang="ko-KR" altLang="en-US" smtClean="0"/>
              <a:t>14</a:t>
            </a:fld>
            <a:endParaRPr lang="ko-KR" altLang="en-US"/>
          </a:p>
        </p:txBody>
      </p:sp>
    </p:spTree>
    <p:extLst>
      <p:ext uri="{BB962C8B-B14F-4D97-AF65-F5344CB8AC3E}">
        <p14:creationId xmlns:p14="http://schemas.microsoft.com/office/powerpoint/2010/main" val="2763999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Internet</a:t>
            </a:r>
            <a:r>
              <a:rPr lang="en-US" altLang="ko-KR" baseline="0" dirty="0"/>
              <a:t> players</a:t>
            </a:r>
            <a:r>
              <a:rPr lang="en-US" altLang="ko-KR" dirty="0"/>
              <a:t>, such as Amazon, Microsoft, and Google do not build networks themselves. Instead, they build data centers or rent cloud computing and storage resources to provide services. When building a data center, they design hardware and make vendors compete to implement it at a low cost. After that, Internet players</a:t>
            </a:r>
            <a:r>
              <a:rPr lang="en-US" altLang="ko-KR" baseline="0" dirty="0"/>
              <a:t> </a:t>
            </a:r>
            <a:r>
              <a:rPr lang="en-US" altLang="ko-KR" dirty="0"/>
              <a:t>select a vendor that provides the cheapest hardware. In addition, open-source software, such as Linux and Apache, is used to build a dynamic and flexible infrastructure at a low cost. Thus, Internet players can deploy their infrastructure dynamically and flexibly at a low cost. </a:t>
            </a:r>
          </a:p>
          <a:p>
            <a:endParaRPr lang="en-US" altLang="ko-KR" dirty="0"/>
          </a:p>
          <a:p>
            <a:r>
              <a:rPr lang="en-US" altLang="ko-KR" dirty="0"/>
              <a:t>(Click) On the other hand, </a:t>
            </a:r>
            <a:r>
              <a:rPr lang="en-US" altLang="ko-KR" dirty="0" err="1"/>
              <a:t>Telcos</a:t>
            </a:r>
            <a:r>
              <a:rPr lang="en-US" altLang="ko-KR" dirty="0"/>
              <a:t> have built networks composed of expensive hardware-based entities and have operated services on the infrastructure. In addition, it was hard for </a:t>
            </a:r>
            <a:r>
              <a:rPr lang="en-US" altLang="ko-KR" dirty="0" err="1"/>
              <a:t>telcos</a:t>
            </a:r>
            <a:r>
              <a:rPr lang="en-US" altLang="ko-KR" dirty="0"/>
              <a:t> to adopt new technologies quickly due to vendor dependency and incompatibility issues of network entities. As a result, </a:t>
            </a:r>
            <a:r>
              <a:rPr lang="en-US" altLang="ko-KR" dirty="0" err="1"/>
              <a:t>Telcos</a:t>
            </a:r>
            <a:r>
              <a:rPr lang="en-US" altLang="ko-KR" dirty="0"/>
              <a:t> are aware of the need to change their networks and service environments into a similar and competitive infrastructure of Internet players. </a:t>
            </a:r>
          </a:p>
        </p:txBody>
      </p:sp>
      <p:sp>
        <p:nvSpPr>
          <p:cNvPr id="4" name="슬라이드 번호 개체 틀 3"/>
          <p:cNvSpPr>
            <a:spLocks noGrp="1"/>
          </p:cNvSpPr>
          <p:nvPr>
            <p:ph type="sldNum" sz="quarter" idx="5"/>
          </p:nvPr>
        </p:nvSpPr>
        <p:spPr/>
        <p:txBody>
          <a:bodyPr/>
          <a:lstStyle/>
          <a:p>
            <a:fld id="{96AD7F5B-F165-4BD9-90EC-468DACD872FC}" type="slidenum">
              <a:rPr lang="ko-KR" altLang="en-US" smtClean="0"/>
              <a:t>15</a:t>
            </a:fld>
            <a:endParaRPr lang="ko-KR" altLang="en-US"/>
          </a:p>
        </p:txBody>
      </p:sp>
    </p:spTree>
    <p:extLst>
      <p:ext uri="{BB962C8B-B14F-4D97-AF65-F5344CB8AC3E}">
        <p14:creationId xmlns:p14="http://schemas.microsoft.com/office/powerpoint/2010/main" val="1203639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As you may already know, SDN is a technology that separates the control plane from the underlying data plane of the communication system. It allows the control plane that is complex and hard for implementing to be operated in a centralized manner based on cloud computing. Thus, it is possible to build networks without expensive network entities. In addition, SDN supports network programmability and provides vendor neutrality by building software-based infrastructures.</a:t>
            </a:r>
          </a:p>
        </p:txBody>
      </p:sp>
      <p:sp>
        <p:nvSpPr>
          <p:cNvPr id="4" name="슬라이드 번호 개체 틀 3"/>
          <p:cNvSpPr>
            <a:spLocks noGrp="1"/>
          </p:cNvSpPr>
          <p:nvPr>
            <p:ph type="sldNum" sz="quarter" idx="5"/>
          </p:nvPr>
        </p:nvSpPr>
        <p:spPr/>
        <p:txBody>
          <a:bodyPr/>
          <a:lstStyle/>
          <a:p>
            <a:fld id="{96AD7F5B-F165-4BD9-90EC-468DACD872FC}" type="slidenum">
              <a:rPr lang="ko-KR" altLang="en-US" smtClean="0"/>
              <a:t>22</a:t>
            </a:fld>
            <a:endParaRPr lang="ko-KR" altLang="en-US"/>
          </a:p>
        </p:txBody>
      </p:sp>
    </p:spTree>
    <p:extLst>
      <p:ext uri="{BB962C8B-B14F-4D97-AF65-F5344CB8AC3E}">
        <p14:creationId xmlns:p14="http://schemas.microsoft.com/office/powerpoint/2010/main" val="939932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Network Function Virtualization, NFV, is a technology that significantly reduces CAPEX and provides easy-to-use network functions by leveraging open-source software from white boxes instead of using expensive middleboxes described in the previous slide. </a:t>
            </a:r>
          </a:p>
        </p:txBody>
      </p:sp>
      <p:sp>
        <p:nvSpPr>
          <p:cNvPr id="4" name="슬라이드 번호 개체 틀 3"/>
          <p:cNvSpPr>
            <a:spLocks noGrp="1"/>
          </p:cNvSpPr>
          <p:nvPr>
            <p:ph type="sldNum" sz="quarter" idx="5"/>
          </p:nvPr>
        </p:nvSpPr>
        <p:spPr/>
        <p:txBody>
          <a:bodyPr/>
          <a:lstStyle/>
          <a:p>
            <a:fld id="{96AD7F5B-F165-4BD9-90EC-468DACD872FC}" type="slidenum">
              <a:rPr lang="ko-KR" altLang="en-US" smtClean="0"/>
              <a:t>23</a:t>
            </a:fld>
            <a:endParaRPr lang="ko-KR" altLang="en-US"/>
          </a:p>
        </p:txBody>
      </p:sp>
    </p:spTree>
    <p:extLst>
      <p:ext uri="{BB962C8B-B14F-4D97-AF65-F5344CB8AC3E}">
        <p14:creationId xmlns:p14="http://schemas.microsoft.com/office/powerpoint/2010/main" val="16377774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With a combination of SDN and NFV, </a:t>
            </a:r>
            <a:r>
              <a:rPr lang="en-US" altLang="ko-KR" dirty="0" err="1"/>
              <a:t>middleboxes</a:t>
            </a:r>
            <a:r>
              <a:rPr lang="en-US" altLang="ko-KR" dirty="0"/>
              <a:t> can be implemented and managed as Virtual Network Functions (VNFs). SDN can make connections between VNFs flexibly for Service Function Chaining, SFC, and apply auto scaling that adjusts resources allocated to VNFs, in response to traffic changes. Thus, SDN/NFV has the advantage of enabling powerful and flexible network operations. </a:t>
            </a:r>
          </a:p>
        </p:txBody>
      </p:sp>
      <p:sp>
        <p:nvSpPr>
          <p:cNvPr id="4" name="슬라이드 번호 개체 틀 3"/>
          <p:cNvSpPr>
            <a:spLocks noGrp="1"/>
          </p:cNvSpPr>
          <p:nvPr>
            <p:ph type="sldNum" sz="quarter" idx="5"/>
          </p:nvPr>
        </p:nvSpPr>
        <p:spPr/>
        <p:txBody>
          <a:bodyPr/>
          <a:lstStyle/>
          <a:p>
            <a:fld id="{96AD7F5B-F165-4BD9-90EC-468DACD872FC}" type="slidenum">
              <a:rPr lang="ko-KR" altLang="en-US" smtClean="0"/>
              <a:t>24</a:t>
            </a:fld>
            <a:endParaRPr lang="ko-KR" altLang="en-US"/>
          </a:p>
        </p:txBody>
      </p:sp>
    </p:spTree>
    <p:extLst>
      <p:ext uri="{BB962C8B-B14F-4D97-AF65-F5344CB8AC3E}">
        <p14:creationId xmlns:p14="http://schemas.microsoft.com/office/powerpoint/2010/main" val="3123701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The introduction of SDN and NFV has dramatically reduced costs while enabling flexible and dynamic infrastructure operations.</a:t>
            </a:r>
          </a:p>
          <a:p>
            <a:endParaRPr lang="en-US" altLang="ko-KR" dirty="0"/>
          </a:p>
          <a:p>
            <a:r>
              <a:rPr lang="en-US" altLang="ko-KR" dirty="0"/>
              <a:t>(Click) However, the network scale and complexity have also increased significantly due to SDN/NFV. Specifically, Virtual Machines (VMs) run VNFs, so there are numerous VMs in networks, making it human operators hard to handle them manually. In addition, the transformation from hardware-based to open-source software-based environment causes vulnerability issues generating network failures frequently. As a result, it is too difficult to manage the complex network by human operators. Thus, R&amp;D approaches using artificial intelligence (AI) have been proposed to solve the complicated network management in the past few years. </a:t>
            </a:r>
            <a:endParaRPr lang="ko-KR" altLang="en-US" dirty="0"/>
          </a:p>
        </p:txBody>
      </p:sp>
      <p:sp>
        <p:nvSpPr>
          <p:cNvPr id="4" name="슬라이드 번호 개체 틀 3"/>
          <p:cNvSpPr>
            <a:spLocks noGrp="1"/>
          </p:cNvSpPr>
          <p:nvPr>
            <p:ph type="sldNum" sz="quarter" idx="5"/>
          </p:nvPr>
        </p:nvSpPr>
        <p:spPr/>
        <p:txBody>
          <a:bodyPr/>
          <a:lstStyle/>
          <a:p>
            <a:fld id="{96AD7F5B-F165-4BD9-90EC-468DACD872FC}" type="slidenum">
              <a:rPr lang="ko-KR" altLang="en-US" smtClean="0"/>
              <a:t>26</a:t>
            </a:fld>
            <a:endParaRPr lang="ko-KR" altLang="en-US"/>
          </a:p>
        </p:txBody>
      </p:sp>
    </p:spTree>
    <p:extLst>
      <p:ext uri="{BB962C8B-B14F-4D97-AF65-F5344CB8AC3E}">
        <p14:creationId xmlns:p14="http://schemas.microsoft.com/office/powerpoint/2010/main" val="1511276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9F110D82-A774-4BC6-9FAC-E935AA010622}" type="slidenum">
              <a:rPr lang="ko-KR" altLang="en-US" smtClean="0"/>
              <a:t>63</a:t>
            </a:fld>
            <a:endParaRPr lang="ko-KR" altLang="en-US"/>
          </a:p>
        </p:txBody>
      </p:sp>
    </p:spTree>
    <p:extLst>
      <p:ext uri="{BB962C8B-B14F-4D97-AF65-F5344CB8AC3E}">
        <p14:creationId xmlns:p14="http://schemas.microsoft.com/office/powerpoint/2010/main" val="2808519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300" dirty="0"/>
              <a:t>The network has been growing larger and more complex over the past five decades while adopting new technologies and services. In South Korea, Telco networks consist of hundreds of backbone routers, thousands of edge routers, and hundreds of thousands of access switches. As shown in this slide, Telco networks are built as either best-effort networks to provide general web services (e.g., email, web surfing) or premium networks to support high-quality services. In particular, premium networks are used to provide enterprise services, such as VPNs and IPTVs, requiring high reliability and high quality, and mobile services, such as 4G and 5G. </a:t>
            </a:r>
          </a:p>
          <a:p>
            <a:endParaRPr lang="en-US" altLang="ko-KR" sz="1300" dirty="0"/>
          </a:p>
          <a:p>
            <a:r>
              <a:rPr lang="en-US" altLang="ko-KR" sz="1300" dirty="0"/>
              <a:t>Thousands of middleboxes are being virtualized based on cloud computing and NFV technologies to support and perform various networks functions, such as BSS/OSS/NMS/EMS, carrier-grade NAT/DNS, and firewall/DPI/IDS, in networks.</a:t>
            </a:r>
            <a:endParaRPr lang="ko-KR" altLang="en-US" sz="1300" dirty="0"/>
          </a:p>
        </p:txBody>
      </p:sp>
      <p:sp>
        <p:nvSpPr>
          <p:cNvPr id="4" name="슬라이드 번호 개체 틀 3"/>
          <p:cNvSpPr>
            <a:spLocks noGrp="1"/>
          </p:cNvSpPr>
          <p:nvPr>
            <p:ph type="sldNum" sz="quarter" idx="5"/>
          </p:nvPr>
        </p:nvSpPr>
        <p:spPr/>
        <p:txBody>
          <a:bodyPr/>
          <a:lstStyle/>
          <a:p>
            <a:fld id="{96AD7F5B-F165-4BD9-90EC-468DACD872FC}" type="slidenum">
              <a:rPr lang="ko-KR" altLang="en-US" smtClean="0"/>
              <a:t>5</a:t>
            </a:fld>
            <a:endParaRPr lang="ko-KR" altLang="en-US"/>
          </a:p>
        </p:txBody>
      </p:sp>
    </p:spTree>
    <p:extLst>
      <p:ext uri="{BB962C8B-B14F-4D97-AF65-F5344CB8AC3E}">
        <p14:creationId xmlns:p14="http://schemas.microsoft.com/office/powerpoint/2010/main" val="2415313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300" dirty="0"/>
              <a:t>Mobile networks have been evolving over the past 5 decades, starting from 1G to 5G and soon to 6G. The new technology has been </a:t>
            </a:r>
            <a:r>
              <a:rPr lang="en-US" altLang="ko-KR" sz="1300"/>
              <a:t>introduced every 10 years. </a:t>
            </a:r>
            <a:endParaRPr lang="ko-KR" altLang="en-US" sz="1300" dirty="0"/>
          </a:p>
        </p:txBody>
      </p:sp>
      <p:sp>
        <p:nvSpPr>
          <p:cNvPr id="4" name="슬라이드 번호 개체 틀 3"/>
          <p:cNvSpPr>
            <a:spLocks noGrp="1"/>
          </p:cNvSpPr>
          <p:nvPr>
            <p:ph type="sldNum" sz="quarter" idx="5"/>
          </p:nvPr>
        </p:nvSpPr>
        <p:spPr/>
        <p:txBody>
          <a:bodyPr/>
          <a:lstStyle/>
          <a:p>
            <a:fld id="{96AD7F5B-F165-4BD9-90EC-468DACD872FC}" type="slidenum">
              <a:rPr lang="ko-KR" altLang="en-US" smtClean="0"/>
              <a:t>6</a:t>
            </a:fld>
            <a:endParaRPr lang="ko-KR" altLang="en-US"/>
          </a:p>
        </p:txBody>
      </p:sp>
    </p:spTree>
    <p:extLst>
      <p:ext uri="{BB962C8B-B14F-4D97-AF65-F5344CB8AC3E}">
        <p14:creationId xmlns:p14="http://schemas.microsoft.com/office/powerpoint/2010/main" val="4104941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300" dirty="0"/>
              <a:t>The network has been growing larger and more complex over the past five decades while adopting new technologies and services. In South Korea, Telco networks consist of hundreds of backbone routers, thousands of edge routers, and hundreds of thousands of access switches. As shown in this slide, Telco networks are built as either best-effort networks to provide general web services (e.g., email, web surfing) or premium networks to support high-quality services. In particular, premium networks are used to provide enterprise services, such as VPNs and IPTVs, requiring high reliability and high quality, and mobile services, such as 4G and 5G. </a:t>
            </a:r>
          </a:p>
          <a:p>
            <a:endParaRPr lang="en-US" altLang="ko-KR" sz="1300" dirty="0"/>
          </a:p>
          <a:p>
            <a:r>
              <a:rPr lang="en-US" altLang="ko-KR" sz="1300" dirty="0"/>
              <a:t>Thousands of middleboxes are being virtualized based on cloud computing and NFV technologies to support and perform various networks functions, such as BSS/OSS/NMS/EMS, carrier-grade NAT/DNS, and firewall/DPI/IDS, in networks.</a:t>
            </a:r>
            <a:endParaRPr lang="ko-KR" altLang="en-US" sz="1300" dirty="0"/>
          </a:p>
        </p:txBody>
      </p:sp>
      <p:sp>
        <p:nvSpPr>
          <p:cNvPr id="4" name="슬라이드 번호 개체 틀 3"/>
          <p:cNvSpPr>
            <a:spLocks noGrp="1"/>
          </p:cNvSpPr>
          <p:nvPr>
            <p:ph type="sldNum" sz="quarter" idx="5"/>
          </p:nvPr>
        </p:nvSpPr>
        <p:spPr/>
        <p:txBody>
          <a:bodyPr/>
          <a:lstStyle/>
          <a:p>
            <a:fld id="{96AD7F5B-F165-4BD9-90EC-468DACD872FC}" type="slidenum">
              <a:rPr lang="ko-KR" altLang="en-US" smtClean="0"/>
              <a:t>7</a:t>
            </a:fld>
            <a:endParaRPr lang="ko-KR" altLang="en-US"/>
          </a:p>
        </p:txBody>
      </p:sp>
    </p:spTree>
    <p:extLst>
      <p:ext uri="{BB962C8B-B14F-4D97-AF65-F5344CB8AC3E}">
        <p14:creationId xmlns:p14="http://schemas.microsoft.com/office/powerpoint/2010/main" val="2826440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300" dirty="0"/>
              <a:t>The network has been growing larger and more complex over the past two decades while adopting new technologies and services. In South Korea, Telco networks consist of hundreds of backbone routers, thousands of edge routers, and hundreds of thousands of access switches. As shown in this slide, Telco networks are built as either best-effort networks to provide general web services (e.g., email, web surfing) or premium networks to support high-quality services. In particular, premium networks are used to provide enterprise services, such as VPNs and IPTVs, requiring high reliability and high quality, and mobile services, such as 4G and 5G. </a:t>
            </a:r>
          </a:p>
          <a:p>
            <a:endParaRPr lang="en-US" altLang="ko-KR" sz="1300" dirty="0"/>
          </a:p>
          <a:p>
            <a:r>
              <a:rPr lang="en-US" altLang="ko-KR" sz="1300" dirty="0"/>
              <a:t>Thousands of middleboxes are being virtualized based on cloud computing and NFV technologies to support and perform various networks functions, such as BSS/OSS/NMS/EMS, carrier-grade NAT/DNS, and firewall/DPI/IDS, in networks.</a:t>
            </a:r>
            <a:endParaRPr lang="ko-KR" altLang="en-US" sz="1300" dirty="0"/>
          </a:p>
        </p:txBody>
      </p:sp>
      <p:sp>
        <p:nvSpPr>
          <p:cNvPr id="4" name="슬라이드 번호 개체 틀 3"/>
          <p:cNvSpPr>
            <a:spLocks noGrp="1"/>
          </p:cNvSpPr>
          <p:nvPr>
            <p:ph type="sldNum" sz="quarter" idx="5"/>
          </p:nvPr>
        </p:nvSpPr>
        <p:spPr/>
        <p:txBody>
          <a:bodyPr/>
          <a:lstStyle/>
          <a:p>
            <a:fld id="{96AD7F5B-F165-4BD9-90EC-468DACD872FC}" type="slidenum">
              <a:rPr lang="ko-KR" altLang="en-US" smtClean="0"/>
              <a:t>8</a:t>
            </a:fld>
            <a:endParaRPr lang="ko-KR" altLang="en-US"/>
          </a:p>
        </p:txBody>
      </p:sp>
    </p:spTree>
    <p:extLst>
      <p:ext uri="{BB962C8B-B14F-4D97-AF65-F5344CB8AC3E}">
        <p14:creationId xmlns:p14="http://schemas.microsoft.com/office/powerpoint/2010/main" val="864348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300" dirty="0"/>
              <a:t>The network has been growing larger and more complex over the past two decades while adopting new technologies and services. In South Korea, Telco networks consist of hundreds of backbone routers, thousands of edge routers, and hundreds of thousands of access switches. As shown in this slide, Telco networks are built as either best-effort networks to provide general web services (e.g., email, web surfing) or premium networks to support high-quality services. In particular, premium networks are used to provide enterprise services, such as VPNs and IPTVs, requiring high reliability and high quality, and mobile services, such as 4G and 5G. </a:t>
            </a:r>
          </a:p>
          <a:p>
            <a:endParaRPr lang="en-US" altLang="ko-KR" sz="1300" dirty="0"/>
          </a:p>
          <a:p>
            <a:r>
              <a:rPr lang="en-US" altLang="ko-KR" sz="1300" dirty="0"/>
              <a:t>Thousands of middleboxes are being virtualized based on cloud computing and NFV technologies to support and perform various networks functions, such as BSS/OSS/NMS/EMS, carrier-grade NAT/DNS, and firewall/DPI/IDS, in networks.</a:t>
            </a:r>
            <a:endParaRPr lang="ko-KR" altLang="en-US" sz="1300" dirty="0"/>
          </a:p>
        </p:txBody>
      </p:sp>
      <p:sp>
        <p:nvSpPr>
          <p:cNvPr id="4" name="슬라이드 번호 개체 틀 3"/>
          <p:cNvSpPr>
            <a:spLocks noGrp="1"/>
          </p:cNvSpPr>
          <p:nvPr>
            <p:ph type="sldNum" sz="quarter" idx="5"/>
          </p:nvPr>
        </p:nvSpPr>
        <p:spPr/>
        <p:txBody>
          <a:bodyPr/>
          <a:lstStyle/>
          <a:p>
            <a:fld id="{96AD7F5B-F165-4BD9-90EC-468DACD872FC}" type="slidenum">
              <a:rPr lang="ko-KR" altLang="en-US" smtClean="0"/>
              <a:t>9</a:t>
            </a:fld>
            <a:endParaRPr lang="ko-KR" altLang="en-US"/>
          </a:p>
        </p:txBody>
      </p:sp>
    </p:spTree>
    <p:extLst>
      <p:ext uri="{BB962C8B-B14F-4D97-AF65-F5344CB8AC3E}">
        <p14:creationId xmlns:p14="http://schemas.microsoft.com/office/powerpoint/2010/main" val="336891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300" dirty="0"/>
              <a:t>The network has been growing larger and more complex over the past two decades while adopting new technologies and services. In South Korea, Telco networks consist of hundreds of backbone routers, thousands of edge routers, and hundreds of thousands of access switches. As shown in this slide, Telco networks are built as either best-effort networks to provide general web services (e.g., email, web surfing) or premium networks to support high-quality services. In particular, premium networks are used to provide enterprise services, such as VPNs and IPTVs, requiring high reliability and high quality, and mobile services, such as 4G and 5G. </a:t>
            </a:r>
          </a:p>
          <a:p>
            <a:endParaRPr lang="en-US" altLang="ko-KR" sz="1300" dirty="0"/>
          </a:p>
          <a:p>
            <a:r>
              <a:rPr lang="en-US" altLang="ko-KR" sz="1300" dirty="0"/>
              <a:t>Thousands of middleboxes are being virtualized based on cloud computing and NFV technologies to support and perform various networks functions, such as BSS/OSS/NMS/EMS, carrier-grade NAT/DNS, and firewall/DPI/IDS, in networks.</a:t>
            </a:r>
            <a:endParaRPr lang="ko-KR" altLang="en-US" sz="1300" dirty="0"/>
          </a:p>
        </p:txBody>
      </p:sp>
      <p:sp>
        <p:nvSpPr>
          <p:cNvPr id="4" name="슬라이드 번호 개체 틀 3"/>
          <p:cNvSpPr>
            <a:spLocks noGrp="1"/>
          </p:cNvSpPr>
          <p:nvPr>
            <p:ph type="sldNum" sz="quarter" idx="5"/>
          </p:nvPr>
        </p:nvSpPr>
        <p:spPr/>
        <p:txBody>
          <a:bodyPr/>
          <a:lstStyle/>
          <a:p>
            <a:fld id="{96AD7F5B-F165-4BD9-90EC-468DACD872FC}" type="slidenum">
              <a:rPr lang="ko-KR" altLang="en-US" smtClean="0"/>
              <a:t>10</a:t>
            </a:fld>
            <a:endParaRPr lang="ko-KR" altLang="en-US"/>
          </a:p>
        </p:txBody>
      </p:sp>
    </p:spTree>
    <p:extLst>
      <p:ext uri="{BB962C8B-B14F-4D97-AF65-F5344CB8AC3E}">
        <p14:creationId xmlns:p14="http://schemas.microsoft.com/office/powerpoint/2010/main" val="283981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300" dirty="0"/>
              <a:t>The network has been growing larger and more complex over the past two decades while adopting new technologies and services. In South Korea, Telco networks consist of hundreds of backbone routers, thousands of edge routers, and hundreds of thousands of access switches. As shown in this slide, Telco networks are built as either best-effort networks to provide general web services (e.g., email, web surfing) or premium networks to support high-quality services. In particular, premium networks are used to provide enterprise services, such as VPNs and IPTVs, requiring high reliability and high quality, and mobile services, such as 4G and 5G. </a:t>
            </a:r>
          </a:p>
          <a:p>
            <a:endParaRPr lang="en-US" altLang="ko-KR" sz="1300" dirty="0"/>
          </a:p>
          <a:p>
            <a:r>
              <a:rPr lang="en-US" altLang="ko-KR" sz="1300" dirty="0"/>
              <a:t>Thousands of middleboxes are being virtualized based on cloud computing and NFV technologies to support and perform various networks functions, such as BSS/OSS/NMS/EMS, carrier-grade NAT/DNS, and firewall/DPI/IDS, in networks.</a:t>
            </a:r>
            <a:endParaRPr lang="ko-KR" altLang="en-US" sz="1300" dirty="0"/>
          </a:p>
        </p:txBody>
      </p:sp>
      <p:sp>
        <p:nvSpPr>
          <p:cNvPr id="4" name="슬라이드 번호 개체 틀 3"/>
          <p:cNvSpPr>
            <a:spLocks noGrp="1"/>
          </p:cNvSpPr>
          <p:nvPr>
            <p:ph type="sldNum" sz="quarter" idx="5"/>
          </p:nvPr>
        </p:nvSpPr>
        <p:spPr/>
        <p:txBody>
          <a:bodyPr/>
          <a:lstStyle/>
          <a:p>
            <a:fld id="{96AD7F5B-F165-4BD9-90EC-468DACD872FC}" type="slidenum">
              <a:rPr lang="ko-KR" altLang="en-US" smtClean="0"/>
              <a:t>12</a:t>
            </a:fld>
            <a:endParaRPr lang="ko-KR" altLang="en-US"/>
          </a:p>
        </p:txBody>
      </p:sp>
    </p:spTree>
    <p:extLst>
      <p:ext uri="{BB962C8B-B14F-4D97-AF65-F5344CB8AC3E}">
        <p14:creationId xmlns:p14="http://schemas.microsoft.com/office/powerpoint/2010/main" val="1132595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kern="1200" dirty="0">
                <a:solidFill>
                  <a:schemeClr val="tx1"/>
                </a:solidFill>
                <a:effectLst/>
                <a:latin typeface="+mn-lt"/>
                <a:ea typeface="+mn-ea"/>
                <a:cs typeface="+mn-cs"/>
              </a:rPr>
              <a:t>In Telco networks, traffic volume began to grow around 2007 drastically, when smartphones began to spread worldwide. The data traffic is still growing more than 20% per year. In the case of mobile communication, data traffic was audio traffic in the 2G era. However, with the advent of smartphones and mobile communication services through 3G, 4G, and 5G, most of the data traffic has been audio, video streaming, and web browsing. Although </a:t>
            </a:r>
            <a:r>
              <a:rPr lang="en-US" altLang="ko-KR" sz="1200" b="0" i="0" kern="1200" dirty="0" err="1">
                <a:solidFill>
                  <a:schemeClr val="tx1"/>
                </a:solidFill>
                <a:effectLst/>
                <a:latin typeface="+mn-lt"/>
                <a:ea typeface="+mn-ea"/>
                <a:cs typeface="+mn-cs"/>
              </a:rPr>
              <a:t>Telcos</a:t>
            </a:r>
            <a:r>
              <a:rPr lang="en-US" altLang="ko-KR" sz="1200" b="0" i="0" kern="1200" dirty="0">
                <a:solidFill>
                  <a:schemeClr val="tx1"/>
                </a:solidFill>
                <a:effectLst/>
                <a:latin typeface="+mn-lt"/>
                <a:ea typeface="+mn-ea"/>
                <a:cs typeface="+mn-cs"/>
              </a:rPr>
              <a:t> continue to increase network capacity to cope with this increase in traffic, reduction</a:t>
            </a:r>
            <a:r>
              <a:rPr lang="en-US" altLang="ko-KR" sz="1200" b="0" i="0" kern="1200" baseline="0" dirty="0">
                <a:solidFill>
                  <a:schemeClr val="tx1"/>
                </a:solidFill>
                <a:effectLst/>
                <a:latin typeface="+mn-lt"/>
                <a:ea typeface="+mn-ea"/>
                <a:cs typeface="+mn-cs"/>
              </a:rPr>
              <a:t> of</a:t>
            </a:r>
            <a:r>
              <a:rPr lang="en-US" altLang="ko-KR" sz="1200" b="0" i="0" kern="1200" dirty="0">
                <a:solidFill>
                  <a:schemeClr val="tx1"/>
                </a:solidFill>
                <a:effectLst/>
                <a:latin typeface="+mn-lt"/>
                <a:ea typeface="+mn-ea"/>
                <a:cs typeface="+mn-cs"/>
              </a:rPr>
              <a:t> CAPEX/OPEX is a challenge for </a:t>
            </a:r>
            <a:r>
              <a:rPr lang="en-US" altLang="ko-KR" sz="1200" b="0" i="0" kern="1200" dirty="0" err="1">
                <a:solidFill>
                  <a:schemeClr val="tx1"/>
                </a:solidFill>
                <a:effectLst/>
                <a:latin typeface="+mn-lt"/>
                <a:ea typeface="+mn-ea"/>
                <a:cs typeface="+mn-cs"/>
              </a:rPr>
              <a:t>Telcos</a:t>
            </a:r>
            <a:r>
              <a:rPr lang="en-US" altLang="ko-KR" sz="1200" b="0" i="0" kern="1200" dirty="0">
                <a:solidFill>
                  <a:schemeClr val="tx1"/>
                </a:solidFill>
                <a:effectLst/>
                <a:latin typeface="+mn-lt"/>
                <a:ea typeface="+mn-ea"/>
                <a:cs typeface="+mn-cs"/>
              </a:rPr>
              <a:t> as global subscriber growth continues to decline.</a:t>
            </a:r>
            <a:endParaRPr lang="ko-KR" altLang="en-US" dirty="0"/>
          </a:p>
        </p:txBody>
      </p:sp>
      <p:sp>
        <p:nvSpPr>
          <p:cNvPr id="4" name="슬라이드 번호 개체 틀 3"/>
          <p:cNvSpPr>
            <a:spLocks noGrp="1"/>
          </p:cNvSpPr>
          <p:nvPr>
            <p:ph type="sldNum" sz="quarter" idx="5"/>
          </p:nvPr>
        </p:nvSpPr>
        <p:spPr/>
        <p:txBody>
          <a:bodyPr/>
          <a:lstStyle/>
          <a:p>
            <a:fld id="{96AD7F5B-F165-4BD9-90EC-468DACD872FC}" type="slidenum">
              <a:rPr lang="ko-KR" altLang="en-US" smtClean="0"/>
              <a:t>13</a:t>
            </a:fld>
            <a:endParaRPr lang="ko-KR" altLang="en-US"/>
          </a:p>
        </p:txBody>
      </p:sp>
    </p:spTree>
    <p:extLst>
      <p:ext uri="{BB962C8B-B14F-4D97-AF65-F5344CB8AC3E}">
        <p14:creationId xmlns:p14="http://schemas.microsoft.com/office/powerpoint/2010/main" val="2495377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1524000" y="1122363"/>
            <a:ext cx="9144000" cy="2387600"/>
          </a:xfrm>
        </p:spPr>
        <p:txBody>
          <a:bodyPr anchor="b"/>
          <a:lstStyle>
            <a:lvl1pPr algn="ctr">
              <a:defRPr sz="6000"/>
            </a:lvl1pPr>
          </a:lstStyle>
          <a:p>
            <a:r>
              <a:rPr lang="ko-KR" altLang="en-US"/>
              <a:t>마스터 제목 스타일 편집</a:t>
            </a:r>
          </a:p>
        </p:txBody>
      </p:sp>
      <p:sp>
        <p:nvSpPr>
          <p:cNvPr id="3" name="부제목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p>
        </p:txBody>
      </p:sp>
    </p:spTree>
    <p:extLst>
      <p:ext uri="{BB962C8B-B14F-4D97-AF65-F5344CB8AC3E}">
        <p14:creationId xmlns:p14="http://schemas.microsoft.com/office/powerpoint/2010/main" val="1048073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B7AAE455-7524-4FEB-A79D-D9FE51FA4FE9}" type="datetimeFigureOut">
              <a:rPr lang="ko-KR" altLang="en-US" smtClean="0"/>
              <a:t>2023-02-21</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292DE01-0D67-4AF4-BB00-A795B0C32FFE}" type="slidenum">
              <a:rPr lang="ko-KR" altLang="en-US" smtClean="0"/>
              <a:t>‹#›</a:t>
            </a:fld>
            <a:endParaRPr lang="ko-KR" altLang="en-US"/>
          </a:p>
        </p:txBody>
      </p:sp>
    </p:spTree>
    <p:extLst>
      <p:ext uri="{BB962C8B-B14F-4D97-AF65-F5344CB8AC3E}">
        <p14:creationId xmlns:p14="http://schemas.microsoft.com/office/powerpoint/2010/main" val="3005524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8724900" y="365125"/>
            <a:ext cx="2628900" cy="5811838"/>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838200" y="365125"/>
            <a:ext cx="7734300" cy="5811838"/>
          </a:xfrm>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B7AAE455-7524-4FEB-A79D-D9FE51FA4FE9}" type="datetimeFigureOut">
              <a:rPr lang="ko-KR" altLang="en-US" smtClean="0"/>
              <a:t>2023-02-21</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292DE01-0D67-4AF4-BB00-A795B0C32FFE}" type="slidenum">
              <a:rPr lang="ko-KR" altLang="en-US" smtClean="0"/>
              <a:t>‹#›</a:t>
            </a:fld>
            <a:endParaRPr lang="ko-KR" altLang="en-US"/>
          </a:p>
        </p:txBody>
      </p:sp>
    </p:spTree>
    <p:extLst>
      <p:ext uri="{BB962C8B-B14F-4D97-AF65-F5344CB8AC3E}">
        <p14:creationId xmlns:p14="http://schemas.microsoft.com/office/powerpoint/2010/main" val="1404989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B7AAE455-7524-4FEB-A79D-D9FE51FA4FE9}" type="datetimeFigureOut">
              <a:rPr lang="ko-KR" altLang="en-US" smtClean="0"/>
              <a:t>2023-02-21</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292DE01-0D67-4AF4-BB00-A795B0C32FFE}" type="slidenum">
              <a:rPr lang="ko-KR" altLang="en-US" smtClean="0"/>
              <a:t>‹#›</a:t>
            </a:fld>
            <a:endParaRPr lang="ko-KR" altLang="en-US"/>
          </a:p>
        </p:txBody>
      </p:sp>
    </p:spTree>
    <p:extLst>
      <p:ext uri="{BB962C8B-B14F-4D97-AF65-F5344CB8AC3E}">
        <p14:creationId xmlns:p14="http://schemas.microsoft.com/office/powerpoint/2010/main" val="79343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831850" y="1709738"/>
            <a:ext cx="10515600" cy="2852737"/>
          </a:xfrm>
        </p:spPr>
        <p:txBody>
          <a:bodyPr anchor="b"/>
          <a:lstStyle>
            <a:lvl1pPr>
              <a:defRPr sz="6000"/>
            </a:lvl1pPr>
          </a:lstStyle>
          <a:p>
            <a:r>
              <a:rPr lang="ko-KR" altLang="en-US"/>
              <a:t>마스터 제목 스타일 편집</a:t>
            </a:r>
          </a:p>
        </p:txBody>
      </p:sp>
      <p:sp>
        <p:nvSpPr>
          <p:cNvPr id="3" name="텍스트 개체 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 편집</a:t>
            </a:r>
          </a:p>
        </p:txBody>
      </p:sp>
      <p:sp>
        <p:nvSpPr>
          <p:cNvPr id="4" name="날짜 개체 틀 3"/>
          <p:cNvSpPr>
            <a:spLocks noGrp="1"/>
          </p:cNvSpPr>
          <p:nvPr>
            <p:ph type="dt" sz="half" idx="10"/>
          </p:nvPr>
        </p:nvSpPr>
        <p:spPr/>
        <p:txBody>
          <a:bodyPr/>
          <a:lstStyle/>
          <a:p>
            <a:fld id="{B7AAE455-7524-4FEB-A79D-D9FE51FA4FE9}" type="datetimeFigureOut">
              <a:rPr lang="ko-KR" altLang="en-US" smtClean="0"/>
              <a:t>2023-02-21</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292DE01-0D67-4AF4-BB00-A795B0C32FFE}" type="slidenum">
              <a:rPr lang="ko-KR" altLang="en-US" smtClean="0"/>
              <a:t>‹#›</a:t>
            </a:fld>
            <a:endParaRPr lang="ko-KR" altLang="en-US"/>
          </a:p>
        </p:txBody>
      </p:sp>
    </p:spTree>
    <p:extLst>
      <p:ext uri="{BB962C8B-B14F-4D97-AF65-F5344CB8AC3E}">
        <p14:creationId xmlns:p14="http://schemas.microsoft.com/office/powerpoint/2010/main" val="980772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838200" y="1825625"/>
            <a:ext cx="51816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6172200" y="1825625"/>
            <a:ext cx="51816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p:txBody>
          <a:bodyPr/>
          <a:lstStyle/>
          <a:p>
            <a:fld id="{B7AAE455-7524-4FEB-A79D-D9FE51FA4FE9}" type="datetimeFigureOut">
              <a:rPr lang="ko-KR" altLang="en-US" smtClean="0"/>
              <a:t>2023-02-21</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A292DE01-0D67-4AF4-BB00-A795B0C32FFE}" type="slidenum">
              <a:rPr lang="ko-KR" altLang="en-US" smtClean="0"/>
              <a:t>‹#›</a:t>
            </a:fld>
            <a:endParaRPr lang="ko-KR" altLang="en-US"/>
          </a:p>
        </p:txBody>
      </p:sp>
    </p:spTree>
    <p:extLst>
      <p:ext uri="{BB962C8B-B14F-4D97-AF65-F5344CB8AC3E}">
        <p14:creationId xmlns:p14="http://schemas.microsoft.com/office/powerpoint/2010/main" val="292877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839788" y="365125"/>
            <a:ext cx="10515600" cy="1325563"/>
          </a:xfrm>
        </p:spPr>
        <p:txBody>
          <a:bodyPr/>
          <a:lstStyle/>
          <a:p>
            <a:r>
              <a:rPr lang="ko-KR" altLang="en-US"/>
              <a:t>마스터 제목 스타일 편집</a:t>
            </a:r>
          </a:p>
        </p:txBody>
      </p:sp>
      <p:sp>
        <p:nvSpPr>
          <p:cNvPr id="3" name="텍스트 개체 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4" name="내용 개체 틀 3"/>
          <p:cNvSpPr>
            <a:spLocks noGrp="1"/>
          </p:cNvSpPr>
          <p:nvPr>
            <p:ph sz="half" idx="2"/>
          </p:nvPr>
        </p:nvSpPr>
        <p:spPr>
          <a:xfrm>
            <a:off x="839788" y="2505075"/>
            <a:ext cx="5157787"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6" name="내용 개체 틀 5"/>
          <p:cNvSpPr>
            <a:spLocks noGrp="1"/>
          </p:cNvSpPr>
          <p:nvPr>
            <p:ph sz="quarter" idx="4"/>
          </p:nvPr>
        </p:nvSpPr>
        <p:spPr>
          <a:xfrm>
            <a:off x="6172200" y="2505075"/>
            <a:ext cx="5183188"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p:txBody>
          <a:bodyPr/>
          <a:lstStyle/>
          <a:p>
            <a:fld id="{B7AAE455-7524-4FEB-A79D-D9FE51FA4FE9}" type="datetimeFigureOut">
              <a:rPr lang="ko-KR" altLang="en-US" smtClean="0"/>
              <a:t>2023-02-21</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A292DE01-0D67-4AF4-BB00-A795B0C32FFE}" type="slidenum">
              <a:rPr lang="ko-KR" altLang="en-US" smtClean="0"/>
              <a:t>‹#›</a:t>
            </a:fld>
            <a:endParaRPr lang="ko-KR" altLang="en-US"/>
          </a:p>
        </p:txBody>
      </p:sp>
    </p:spTree>
    <p:extLst>
      <p:ext uri="{BB962C8B-B14F-4D97-AF65-F5344CB8AC3E}">
        <p14:creationId xmlns:p14="http://schemas.microsoft.com/office/powerpoint/2010/main" val="1954255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날짜 개체 틀 2"/>
          <p:cNvSpPr>
            <a:spLocks noGrp="1"/>
          </p:cNvSpPr>
          <p:nvPr>
            <p:ph type="dt" sz="half" idx="10"/>
          </p:nvPr>
        </p:nvSpPr>
        <p:spPr/>
        <p:txBody>
          <a:bodyPr/>
          <a:lstStyle/>
          <a:p>
            <a:fld id="{B7AAE455-7524-4FEB-A79D-D9FE51FA4FE9}" type="datetimeFigureOut">
              <a:rPr lang="ko-KR" altLang="en-US" smtClean="0"/>
              <a:t>2023-02-21</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A292DE01-0D67-4AF4-BB00-A795B0C32FFE}" type="slidenum">
              <a:rPr lang="ko-KR" altLang="en-US" smtClean="0"/>
              <a:t>‹#›</a:t>
            </a:fld>
            <a:endParaRPr lang="ko-KR" altLang="en-US"/>
          </a:p>
        </p:txBody>
      </p:sp>
    </p:spTree>
    <p:extLst>
      <p:ext uri="{BB962C8B-B14F-4D97-AF65-F5344CB8AC3E}">
        <p14:creationId xmlns:p14="http://schemas.microsoft.com/office/powerpoint/2010/main" val="742512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B7AAE455-7524-4FEB-A79D-D9FE51FA4FE9}" type="datetimeFigureOut">
              <a:rPr lang="ko-KR" altLang="en-US" smtClean="0"/>
              <a:t>2023-02-21</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A292DE01-0D67-4AF4-BB00-A795B0C32FFE}" type="slidenum">
              <a:rPr lang="ko-KR" altLang="en-US" smtClean="0"/>
              <a:t>‹#›</a:t>
            </a:fld>
            <a:endParaRPr lang="ko-KR" altLang="en-US"/>
          </a:p>
        </p:txBody>
      </p:sp>
    </p:spTree>
    <p:extLst>
      <p:ext uri="{BB962C8B-B14F-4D97-AF65-F5344CB8AC3E}">
        <p14:creationId xmlns:p14="http://schemas.microsoft.com/office/powerpoint/2010/main" val="3234971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내용 개체 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날짜 개체 틀 4"/>
          <p:cNvSpPr>
            <a:spLocks noGrp="1"/>
          </p:cNvSpPr>
          <p:nvPr>
            <p:ph type="dt" sz="half" idx="10"/>
          </p:nvPr>
        </p:nvSpPr>
        <p:spPr/>
        <p:txBody>
          <a:bodyPr/>
          <a:lstStyle/>
          <a:p>
            <a:fld id="{B7AAE455-7524-4FEB-A79D-D9FE51FA4FE9}" type="datetimeFigureOut">
              <a:rPr lang="ko-KR" altLang="en-US" smtClean="0"/>
              <a:t>2023-02-21</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A292DE01-0D67-4AF4-BB00-A795B0C32FFE}" type="slidenum">
              <a:rPr lang="ko-KR" altLang="en-US" smtClean="0"/>
              <a:t>‹#›</a:t>
            </a:fld>
            <a:endParaRPr lang="ko-KR" altLang="en-US"/>
          </a:p>
        </p:txBody>
      </p:sp>
    </p:spTree>
    <p:extLst>
      <p:ext uri="{BB962C8B-B14F-4D97-AF65-F5344CB8AC3E}">
        <p14:creationId xmlns:p14="http://schemas.microsoft.com/office/powerpoint/2010/main" val="4193886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그림 개체 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날짜 개체 틀 4"/>
          <p:cNvSpPr>
            <a:spLocks noGrp="1"/>
          </p:cNvSpPr>
          <p:nvPr>
            <p:ph type="dt" sz="half" idx="10"/>
          </p:nvPr>
        </p:nvSpPr>
        <p:spPr/>
        <p:txBody>
          <a:bodyPr/>
          <a:lstStyle/>
          <a:p>
            <a:fld id="{B7AAE455-7524-4FEB-A79D-D9FE51FA4FE9}" type="datetimeFigureOut">
              <a:rPr lang="ko-KR" altLang="en-US" smtClean="0"/>
              <a:t>2023-02-21</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A292DE01-0D67-4AF4-BB00-A795B0C32FFE}" type="slidenum">
              <a:rPr lang="ko-KR" altLang="en-US" smtClean="0"/>
              <a:t>‹#›</a:t>
            </a:fld>
            <a:endParaRPr lang="ko-KR" altLang="en-US"/>
          </a:p>
        </p:txBody>
      </p:sp>
    </p:spTree>
    <p:extLst>
      <p:ext uri="{BB962C8B-B14F-4D97-AF65-F5344CB8AC3E}">
        <p14:creationId xmlns:p14="http://schemas.microsoft.com/office/powerpoint/2010/main" val="17988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AAE455-7524-4FEB-A79D-D9FE51FA4FE9}" type="datetimeFigureOut">
              <a:rPr lang="ko-KR" altLang="en-US" smtClean="0"/>
              <a:t>2023-02-21</a:t>
            </a:fld>
            <a:endParaRPr lang="ko-KR" altLang="en-US"/>
          </a:p>
        </p:txBody>
      </p:sp>
      <p:sp>
        <p:nvSpPr>
          <p:cNvPr id="5" name="바닥글 개체 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92DE01-0D67-4AF4-BB00-A795B0C32FFE}" type="slidenum">
              <a:rPr lang="ko-KR" altLang="en-US" smtClean="0"/>
              <a:t>‹#›</a:t>
            </a:fld>
            <a:endParaRPr lang="ko-KR" altLang="en-US"/>
          </a:p>
        </p:txBody>
      </p:sp>
      <p:sp>
        <p:nvSpPr>
          <p:cNvPr id="7" name="Rectangle 8"/>
          <p:cNvSpPr>
            <a:spLocks noChangeArrowheads="1"/>
          </p:cNvSpPr>
          <p:nvPr userDrawn="1"/>
        </p:nvSpPr>
        <p:spPr bwMode="auto">
          <a:xfrm>
            <a:off x="0" y="6572248"/>
            <a:ext cx="12192000" cy="285752"/>
          </a:xfrm>
          <a:prstGeom prst="rect">
            <a:avLst/>
          </a:prstGeom>
          <a:solidFill>
            <a:srgbClr val="4F81BD">
              <a:lumMod val="75000"/>
              <a:alpha val="65000"/>
            </a:srgbClr>
          </a:soli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200" b="1" i="0" u="none" strike="noStrike" kern="0" cap="none" spc="0" normalizeH="0" baseline="0" noProof="0" dirty="0">
                <a:ln>
                  <a:noFill/>
                </a:ln>
                <a:solidFill>
                  <a:prstClr val="white"/>
                </a:solidFill>
                <a:effectLst/>
                <a:uLnTx/>
                <a:uFillTx/>
                <a:latin typeface="Arial" pitchFamily="34" charset="0"/>
                <a:ea typeface="HY헤드라인M" pitchFamily="18" charset="-127"/>
                <a:cs typeface="맑은 고딕"/>
              </a:rPr>
              <a:t>DPNM Lab.			            	</a:t>
            </a:r>
            <a:r>
              <a:rPr kumimoji="0" lang="en-US" altLang="ko-KR" sz="1400" b="1" i="0" u="none" strike="noStrike" kern="0" cap="none" spc="0" normalizeH="0" baseline="0" noProof="0" dirty="0">
                <a:ln>
                  <a:noFill/>
                </a:ln>
                <a:solidFill>
                  <a:prstClr val="white"/>
                </a:solidFill>
                <a:effectLst/>
                <a:uLnTx/>
                <a:uFillTx/>
                <a:latin typeface="Arial" pitchFamily="34" charset="0"/>
                <a:ea typeface="HY헤드라인M" pitchFamily="18" charset="-127"/>
                <a:cs typeface="맑은 고딕"/>
              </a:rPr>
              <a:t>				                              		              	                </a:t>
            </a:r>
            <a:fld id="{A292DE01-0D67-4AF4-BB00-A795B0C32FFE}" type="slidenum">
              <a:rPr lang="ko-KR" altLang="en-US" sz="1400" b="1" smtClean="0">
                <a:solidFill>
                  <a:schemeClr val="bg1"/>
                </a:solidFill>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ko-KR" altLang="en-US" sz="1400" b="1" i="0" u="none" strike="noStrike" kern="0" cap="none" spc="0" normalizeH="0" baseline="0" noProof="0" dirty="0">
              <a:ln>
                <a:noFill/>
              </a:ln>
              <a:solidFill>
                <a:prstClr val="white"/>
              </a:solidFill>
              <a:effectLst/>
              <a:uLnTx/>
              <a:uFillTx/>
              <a:latin typeface="Arial" pitchFamily="34" charset="0"/>
              <a:ea typeface="HY헤드라인M" pitchFamily="18" charset="-127"/>
              <a:cs typeface="맑은 고딕"/>
            </a:endParaRPr>
          </a:p>
        </p:txBody>
      </p:sp>
      <p:pic>
        <p:nvPicPr>
          <p:cNvPr id="9" name="그림 8"/>
          <p:cNvPicPr>
            <a:picLocks noChangeAspect="1"/>
          </p:cNvPicPr>
          <p:nvPr userDrawn="1"/>
        </p:nvPicPr>
        <p:blipFill>
          <a:blip r:embed="rId13"/>
          <a:stretch>
            <a:fillRect/>
          </a:stretch>
        </p:blipFill>
        <p:spPr>
          <a:xfrm>
            <a:off x="10416480" y="34791"/>
            <a:ext cx="1762159" cy="423092"/>
          </a:xfrm>
          <a:prstGeom prst="rect">
            <a:avLst/>
          </a:prstGeom>
        </p:spPr>
      </p:pic>
    </p:spTree>
    <p:extLst>
      <p:ext uri="{BB962C8B-B14F-4D97-AF65-F5344CB8AC3E}">
        <p14:creationId xmlns:p14="http://schemas.microsoft.com/office/powerpoint/2010/main" val="2400164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dpnm.postech.ac.kr/"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wmf"/><Relationship Id="rId12" Type="http://schemas.openxmlformats.org/officeDocument/2006/relationships/image" Target="../media/image22.png"/><Relationship Id="rId2" Type="http://schemas.openxmlformats.org/officeDocument/2006/relationships/notesSlide" Target="../notesSlides/notesSlide8.xml"/><Relationship Id="rId16"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wmf"/><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hyperlink" Target="https://expandedramblings.com/" TargetMode="External"/><Relationship Id="rId3" Type="http://schemas.openxmlformats.org/officeDocument/2006/relationships/image" Target="../media/image30.jpeg"/><Relationship Id="rId7" Type="http://schemas.openxmlformats.org/officeDocument/2006/relationships/hyperlink" Target="http://www.statista.com/" TargetMode="External"/><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7.wmf"/><Relationship Id="rId7" Type="http://schemas.openxmlformats.org/officeDocument/2006/relationships/image" Target="../media/image40.wmf"/><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wmf"/><Relationship Id="rId10" Type="http://schemas.openxmlformats.org/officeDocument/2006/relationships/image" Target="../media/image43.png"/><Relationship Id="rId4" Type="http://schemas.openxmlformats.org/officeDocument/2006/relationships/image" Target="../media/image15.wmf"/><Relationship Id="rId9"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hyperlink" Target="https://www.tekedia.com/5-0-5g-core-5gc/" TargetMode="Externa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hyperlink" Target="https://eogogics.com/enhancing-network-capacity-functionality-sdn-nfv/"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hyperlink" Target="https://blog.advaoptical.com/en/nfv-and-sdn-the-roadmap-to-programmable-network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jpeg"/><Relationship Id="rId18" Type="http://schemas.openxmlformats.org/officeDocument/2006/relationships/image" Target="../media/image70.png"/><Relationship Id="rId3" Type="http://schemas.openxmlformats.org/officeDocument/2006/relationships/image" Target="../media/image55.png"/><Relationship Id="rId21" Type="http://schemas.openxmlformats.org/officeDocument/2006/relationships/image" Target="../media/image73.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5" Type="http://schemas.openxmlformats.org/officeDocument/2006/relationships/image" Target="../media/image77.png"/><Relationship Id="rId2" Type="http://schemas.openxmlformats.org/officeDocument/2006/relationships/image" Target="../media/image54.png"/><Relationship Id="rId16" Type="http://schemas.openxmlformats.org/officeDocument/2006/relationships/image" Target="../media/image68.png"/><Relationship Id="rId20" Type="http://schemas.openxmlformats.org/officeDocument/2006/relationships/image" Target="../media/image72.png"/><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63.png"/><Relationship Id="rId24" Type="http://schemas.openxmlformats.org/officeDocument/2006/relationships/image" Target="../media/image76.png"/><Relationship Id="rId5" Type="http://schemas.openxmlformats.org/officeDocument/2006/relationships/image" Target="../media/image57.png"/><Relationship Id="rId15" Type="http://schemas.openxmlformats.org/officeDocument/2006/relationships/image" Target="../media/image67.png"/><Relationship Id="rId23" Type="http://schemas.openxmlformats.org/officeDocument/2006/relationships/image" Target="../media/image75.png"/><Relationship Id="rId10" Type="http://schemas.openxmlformats.org/officeDocument/2006/relationships/image" Target="../media/image62.png"/><Relationship Id="rId19" Type="http://schemas.openxmlformats.org/officeDocument/2006/relationships/image" Target="../media/image71.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 Id="rId22" Type="http://schemas.openxmlformats.org/officeDocument/2006/relationships/image" Target="../media/image7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hyperlink" Target="https://opennetworking.org/member-listing/" TargetMode="External"/><Relationship Id="rId7" Type="http://schemas.openxmlformats.org/officeDocument/2006/relationships/image" Target="../media/image81.jpeg"/><Relationship Id="rId2" Type="http://schemas.openxmlformats.org/officeDocument/2006/relationships/hyperlink" Target="https://p4.org/join/" TargetMode="Externa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3.png"/></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www.opencompute.org/" TargetMode="External"/><Relationship Id="rId1" Type="http://schemas.openxmlformats.org/officeDocument/2006/relationships/slideLayout" Target="../slideLayouts/slideLayout1.xml"/><Relationship Id="rId5" Type="http://schemas.openxmlformats.org/officeDocument/2006/relationships/image" Target="../media/image86.png"/><Relationship Id="rId4" Type="http://schemas.openxmlformats.org/officeDocument/2006/relationships/image" Target="../media/image85.jpeg"/></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www.openswitch.net/" TargetMode="External"/><Relationship Id="rId1" Type="http://schemas.openxmlformats.org/officeDocument/2006/relationships/slideLayout" Target="../slideLayouts/slideLayout1.xml"/><Relationship Id="rId5" Type="http://schemas.openxmlformats.org/officeDocument/2006/relationships/image" Target="../media/image89.png"/><Relationship Id="rId4" Type="http://schemas.openxmlformats.org/officeDocument/2006/relationships/image" Target="../media/image88.png"/></Relationships>
</file>

<file path=ppt/slides/_rels/slide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opennetlinux.org/" TargetMode="External"/><Relationship Id="rId1" Type="http://schemas.openxmlformats.org/officeDocument/2006/relationships/slideLayout" Target="../slideLayouts/slideLayout1.xml"/><Relationship Id="rId5" Type="http://schemas.openxmlformats.org/officeDocument/2006/relationships/image" Target="../media/image92.png"/><Relationship Id="rId4" Type="http://schemas.openxmlformats.org/officeDocument/2006/relationships/image" Target="../media/image91.png"/></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core.dpdk.org/supported/" TargetMode="External"/><Relationship Id="rId1" Type="http://schemas.openxmlformats.org/officeDocument/2006/relationships/slideLayout" Target="../slideLayouts/slideLayout1.xml"/><Relationship Id="rId5" Type="http://schemas.openxmlformats.org/officeDocument/2006/relationships/image" Target="../media/image95.png"/><Relationship Id="rId4" Type="http://schemas.openxmlformats.org/officeDocument/2006/relationships/image" Target="../media/image94.png"/></Relationships>
</file>

<file path=ppt/slides/_rels/slide3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www.openvswitch.org/" TargetMode="External"/><Relationship Id="rId1" Type="http://schemas.openxmlformats.org/officeDocument/2006/relationships/slideLayout" Target="../slideLayouts/slideLayout1.xml"/><Relationship Id="rId5" Type="http://schemas.openxmlformats.org/officeDocument/2006/relationships/image" Target="../media/image97.png"/><Relationship Id="rId4" Type="http://schemas.openxmlformats.org/officeDocument/2006/relationships/hyperlink" Target="https://en.wikipedia.org/wiki/Open_vSwitch"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onosproject.org/" TargetMode="External"/><Relationship Id="rId1" Type="http://schemas.openxmlformats.org/officeDocument/2006/relationships/slideLayout" Target="../slideLayouts/slideLayout1.xml"/><Relationship Id="rId6" Type="http://schemas.openxmlformats.org/officeDocument/2006/relationships/image" Target="../media/image101.jpeg"/><Relationship Id="rId5" Type="http://schemas.openxmlformats.org/officeDocument/2006/relationships/image" Target="../media/image100.png"/><Relationship Id="rId4" Type="http://schemas.openxmlformats.org/officeDocument/2006/relationships/image" Target="../media/image99.png"/></Relationships>
</file>

<file path=ppt/slides/_rels/slide3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xml"/><Relationship Id="rId4" Type="http://schemas.openxmlformats.org/officeDocument/2006/relationships/image" Target="../media/image10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www.opnfv.org/" TargetMode="External"/><Relationship Id="rId1" Type="http://schemas.openxmlformats.org/officeDocument/2006/relationships/slideLayout" Target="../slideLayouts/slideLayout1.xml"/><Relationship Id="rId5" Type="http://schemas.openxmlformats.org/officeDocument/2006/relationships/image" Target="../media/image106.jpeg"/><Relationship Id="rId4" Type="http://schemas.openxmlformats.org/officeDocument/2006/relationships/image" Target="../media/image10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hyperlink" Target="https://xenproject.org/" TargetMode="External"/><Relationship Id="rId1" Type="http://schemas.openxmlformats.org/officeDocument/2006/relationships/slideLayout" Target="../slideLayouts/slideLayout1.xml"/><Relationship Id="rId5" Type="http://schemas.openxmlformats.org/officeDocument/2006/relationships/image" Target="../media/image109.png"/><Relationship Id="rId4" Type="http://schemas.openxmlformats.org/officeDocument/2006/relationships/image" Target="../media/image108.png"/></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www.linux-kvm.org/" TargetMode="External"/><Relationship Id="rId1" Type="http://schemas.openxmlformats.org/officeDocument/2006/relationships/slideLayout" Target="../slideLayouts/slideLayout1.xml"/><Relationship Id="rId5" Type="http://schemas.openxmlformats.org/officeDocument/2006/relationships/image" Target="../media/image111.png"/><Relationship Id="rId4" Type="http://schemas.openxmlformats.org/officeDocument/2006/relationships/image" Target="../media/image110.png"/></Relationships>
</file>

<file path=ppt/slides/_rels/slide4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hyperlink" Target="https://www.docker.com/" TargetMode="External"/><Relationship Id="rId1" Type="http://schemas.openxmlformats.org/officeDocument/2006/relationships/slideLayout" Target="../slideLayouts/slideLayout1.xml"/><Relationship Id="rId5" Type="http://schemas.openxmlformats.org/officeDocument/2006/relationships/image" Target="../media/image116.png"/><Relationship Id="rId4" Type="http://schemas.openxmlformats.org/officeDocument/2006/relationships/image" Target="../media/image115.png"/></Relationships>
</file>

<file path=ppt/slides/_rels/slide4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xml"/><Relationship Id="rId5" Type="http://schemas.openxmlformats.org/officeDocument/2006/relationships/image" Target="../media/image120.png"/><Relationship Id="rId4" Type="http://schemas.openxmlformats.org/officeDocument/2006/relationships/image" Target="../media/image119.png"/></Relationships>
</file>

<file path=ppt/slides/_rels/slide4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hyperlink" Target="https://kubernetes.io/" TargetMode="External"/><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122.png"/></Relationships>
</file>

<file path=ppt/slides/_rels/slide4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hyperlink" Target="https://www.openstack.org/" TargetMode="External"/><Relationship Id="rId1" Type="http://schemas.openxmlformats.org/officeDocument/2006/relationships/slideLayout" Target="../slideLayouts/slideLayout1.xml"/><Relationship Id="rId4" Type="http://schemas.openxmlformats.org/officeDocument/2006/relationships/image" Target="../media/image124.png"/></Relationships>
</file>

<file path=ppt/slides/_rels/slide4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3.jpeg"/><Relationship Id="rId1" Type="http://schemas.openxmlformats.org/officeDocument/2006/relationships/slideLayout" Target="../slideLayouts/slideLayout1.xml"/><Relationship Id="rId4" Type="http://schemas.openxmlformats.org/officeDocument/2006/relationships/image" Target="../media/image126.png"/></Relationships>
</file>

<file path=ppt/slides/_rels/slide4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hyperlink" Target="https://osm.etsi.org/" TargetMode="External"/><Relationship Id="rId1" Type="http://schemas.openxmlformats.org/officeDocument/2006/relationships/slideLayout" Target="../slideLayouts/slideLayout1.xml"/><Relationship Id="rId5" Type="http://schemas.openxmlformats.org/officeDocument/2006/relationships/image" Target="../media/image129.png"/><Relationship Id="rId4" Type="http://schemas.openxmlformats.org/officeDocument/2006/relationships/image" Target="../media/image128.png"/></Relationships>
</file>

<file path=ppt/slides/_rels/slide49.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12" Type="http://schemas.openxmlformats.org/officeDocument/2006/relationships/image" Target="../media/image140.png"/><Relationship Id="rId2" Type="http://schemas.openxmlformats.org/officeDocument/2006/relationships/image" Target="../media/image130.png"/><Relationship Id="rId1" Type="http://schemas.openxmlformats.org/officeDocument/2006/relationships/slideLayout" Target="../slideLayouts/slideLayout1.xml"/><Relationship Id="rId6" Type="http://schemas.openxmlformats.org/officeDocument/2006/relationships/image" Target="../media/image134.png"/><Relationship Id="rId11" Type="http://schemas.openxmlformats.org/officeDocument/2006/relationships/image" Target="../media/image139.png"/><Relationship Id="rId5" Type="http://schemas.openxmlformats.org/officeDocument/2006/relationships/image" Target="../media/image133.png"/><Relationship Id="rId10" Type="http://schemas.openxmlformats.org/officeDocument/2006/relationships/image" Target="../media/image138.png"/><Relationship Id="rId4" Type="http://schemas.openxmlformats.org/officeDocument/2006/relationships/image" Target="../media/image132.png"/><Relationship Id="rId9" Type="http://schemas.openxmlformats.org/officeDocument/2006/relationships/image" Target="../media/image137.png"/></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13" Type="http://schemas.openxmlformats.org/officeDocument/2006/relationships/image" Target="../media/image62.png"/><Relationship Id="rId18" Type="http://schemas.openxmlformats.org/officeDocument/2006/relationships/image" Target="../media/image67.png"/><Relationship Id="rId26" Type="http://schemas.openxmlformats.org/officeDocument/2006/relationships/image" Target="../media/image75.png"/><Relationship Id="rId39" Type="http://schemas.openxmlformats.org/officeDocument/2006/relationships/image" Target="../media/image155.png"/><Relationship Id="rId21" Type="http://schemas.openxmlformats.org/officeDocument/2006/relationships/image" Target="../media/image70.png"/><Relationship Id="rId34" Type="http://schemas.openxmlformats.org/officeDocument/2006/relationships/image" Target="../media/image150.png"/><Relationship Id="rId42" Type="http://schemas.openxmlformats.org/officeDocument/2006/relationships/image" Target="../media/image158.png"/><Relationship Id="rId47" Type="http://schemas.openxmlformats.org/officeDocument/2006/relationships/image" Target="../media/image163.png"/><Relationship Id="rId50" Type="http://schemas.openxmlformats.org/officeDocument/2006/relationships/image" Target="../media/image166.png"/><Relationship Id="rId7" Type="http://schemas.openxmlformats.org/officeDocument/2006/relationships/image" Target="../media/image56.png"/><Relationship Id="rId2" Type="http://schemas.openxmlformats.org/officeDocument/2006/relationships/image" Target="../media/image141.jpeg"/><Relationship Id="rId16" Type="http://schemas.openxmlformats.org/officeDocument/2006/relationships/image" Target="../media/image65.jpeg"/><Relationship Id="rId29" Type="http://schemas.openxmlformats.org/officeDocument/2006/relationships/image" Target="../media/image145.jpeg"/><Relationship Id="rId11" Type="http://schemas.openxmlformats.org/officeDocument/2006/relationships/image" Target="../media/image60.png"/><Relationship Id="rId24" Type="http://schemas.openxmlformats.org/officeDocument/2006/relationships/image" Target="../media/image73.png"/><Relationship Id="rId32" Type="http://schemas.openxmlformats.org/officeDocument/2006/relationships/image" Target="../media/image148.png"/><Relationship Id="rId37" Type="http://schemas.openxmlformats.org/officeDocument/2006/relationships/image" Target="../media/image153.png"/><Relationship Id="rId40" Type="http://schemas.openxmlformats.org/officeDocument/2006/relationships/image" Target="../media/image156.png"/><Relationship Id="rId45" Type="http://schemas.openxmlformats.org/officeDocument/2006/relationships/image" Target="../media/image161.png"/><Relationship Id="rId53" Type="http://schemas.openxmlformats.org/officeDocument/2006/relationships/image" Target="../media/image77.png"/><Relationship Id="rId5" Type="http://schemas.openxmlformats.org/officeDocument/2006/relationships/image" Target="../media/image54.png"/><Relationship Id="rId10" Type="http://schemas.openxmlformats.org/officeDocument/2006/relationships/image" Target="../media/image59.png"/><Relationship Id="rId19" Type="http://schemas.openxmlformats.org/officeDocument/2006/relationships/image" Target="../media/image68.png"/><Relationship Id="rId31" Type="http://schemas.openxmlformats.org/officeDocument/2006/relationships/image" Target="../media/image147.jpeg"/><Relationship Id="rId44" Type="http://schemas.openxmlformats.org/officeDocument/2006/relationships/image" Target="../media/image160.png"/><Relationship Id="rId52" Type="http://schemas.openxmlformats.org/officeDocument/2006/relationships/image" Target="../media/image168.png"/><Relationship Id="rId4" Type="http://schemas.openxmlformats.org/officeDocument/2006/relationships/image" Target="../media/image143.jpeg"/><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1.png"/><Relationship Id="rId27" Type="http://schemas.openxmlformats.org/officeDocument/2006/relationships/image" Target="../media/image76.png"/><Relationship Id="rId30" Type="http://schemas.openxmlformats.org/officeDocument/2006/relationships/image" Target="../media/image146.jpeg"/><Relationship Id="rId35" Type="http://schemas.openxmlformats.org/officeDocument/2006/relationships/image" Target="../media/image151.png"/><Relationship Id="rId43" Type="http://schemas.openxmlformats.org/officeDocument/2006/relationships/image" Target="../media/image159.png"/><Relationship Id="rId48" Type="http://schemas.openxmlformats.org/officeDocument/2006/relationships/image" Target="../media/image164.png"/><Relationship Id="rId8" Type="http://schemas.openxmlformats.org/officeDocument/2006/relationships/image" Target="../media/image57.png"/><Relationship Id="rId51" Type="http://schemas.openxmlformats.org/officeDocument/2006/relationships/image" Target="../media/image167.png"/><Relationship Id="rId3" Type="http://schemas.openxmlformats.org/officeDocument/2006/relationships/image" Target="../media/image142.jpeg"/><Relationship Id="rId12" Type="http://schemas.openxmlformats.org/officeDocument/2006/relationships/image" Target="../media/image61.png"/><Relationship Id="rId17" Type="http://schemas.openxmlformats.org/officeDocument/2006/relationships/image" Target="../media/image66.png"/><Relationship Id="rId25" Type="http://schemas.openxmlformats.org/officeDocument/2006/relationships/image" Target="../media/image74.png"/><Relationship Id="rId33" Type="http://schemas.openxmlformats.org/officeDocument/2006/relationships/image" Target="../media/image149.png"/><Relationship Id="rId38" Type="http://schemas.openxmlformats.org/officeDocument/2006/relationships/image" Target="../media/image154.png"/><Relationship Id="rId46" Type="http://schemas.openxmlformats.org/officeDocument/2006/relationships/image" Target="../media/image162.png"/><Relationship Id="rId20" Type="http://schemas.openxmlformats.org/officeDocument/2006/relationships/image" Target="../media/image69.png"/><Relationship Id="rId41" Type="http://schemas.openxmlformats.org/officeDocument/2006/relationships/image" Target="../media/image157.png"/><Relationship Id="rId1" Type="http://schemas.openxmlformats.org/officeDocument/2006/relationships/slideLayout" Target="../slideLayouts/slideLayout1.xml"/><Relationship Id="rId6" Type="http://schemas.openxmlformats.org/officeDocument/2006/relationships/image" Target="../media/image55.png"/><Relationship Id="rId15" Type="http://schemas.openxmlformats.org/officeDocument/2006/relationships/image" Target="../media/image64.png"/><Relationship Id="rId23" Type="http://schemas.openxmlformats.org/officeDocument/2006/relationships/image" Target="../media/image72.png"/><Relationship Id="rId28" Type="http://schemas.openxmlformats.org/officeDocument/2006/relationships/image" Target="../media/image144.jpeg"/><Relationship Id="rId36" Type="http://schemas.openxmlformats.org/officeDocument/2006/relationships/image" Target="../media/image152.jpeg"/><Relationship Id="rId49" Type="http://schemas.openxmlformats.org/officeDocument/2006/relationships/image" Target="../media/image165.png"/></Relationships>
</file>

<file path=ppt/slides/_rels/slide51.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69.png"/><Relationship Id="rId3" Type="http://schemas.openxmlformats.org/officeDocument/2006/relationships/image" Target="../media/image170.png"/><Relationship Id="rId7" Type="http://schemas.openxmlformats.org/officeDocument/2006/relationships/image" Target="../media/image66.png"/><Relationship Id="rId12" Type="http://schemas.openxmlformats.org/officeDocument/2006/relationships/image" Target="../media/image57.png"/><Relationship Id="rId2" Type="http://schemas.openxmlformats.org/officeDocument/2006/relationships/image" Target="../media/image169.png"/><Relationship Id="rId1" Type="http://schemas.openxmlformats.org/officeDocument/2006/relationships/slideLayout" Target="../slideLayouts/slideLayout1.xml"/><Relationship Id="rId6" Type="http://schemas.openxmlformats.org/officeDocument/2006/relationships/image" Target="../media/image62.png"/><Relationship Id="rId11" Type="http://schemas.openxmlformats.org/officeDocument/2006/relationships/image" Target="../media/image56.png"/><Relationship Id="rId5" Type="http://schemas.openxmlformats.org/officeDocument/2006/relationships/image" Target="../media/image74.png"/><Relationship Id="rId10" Type="http://schemas.openxmlformats.org/officeDocument/2006/relationships/image" Target="../media/image54.png"/><Relationship Id="rId4" Type="http://schemas.openxmlformats.org/officeDocument/2006/relationships/image" Target="../media/image123.jpeg"/><Relationship Id="rId9" Type="http://schemas.openxmlformats.org/officeDocument/2006/relationships/image" Target="../media/image55.png"/></Relationships>
</file>

<file path=ppt/slides/_rels/slide5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70.png"/><Relationship Id="rId7" Type="http://schemas.openxmlformats.org/officeDocument/2006/relationships/image" Target="../media/image58.png"/><Relationship Id="rId2" Type="http://schemas.openxmlformats.org/officeDocument/2006/relationships/image" Target="../media/image169.pn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172.jpeg"/><Relationship Id="rId4" Type="http://schemas.openxmlformats.org/officeDocument/2006/relationships/image" Target="../media/image171.jpeg"/><Relationship Id="rId9" Type="http://schemas.openxmlformats.org/officeDocument/2006/relationships/image" Target="../media/image17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hyperlink" Target="https://netsoft2022.ieee-netsoft.org/" TargetMode="External"/><Relationship Id="rId3" Type="http://schemas.openxmlformats.org/officeDocument/2006/relationships/hyperlink" Target="http://sites.ieee.org/netsoft-2015/" TargetMode="External"/><Relationship Id="rId7" Type="http://schemas.openxmlformats.org/officeDocument/2006/relationships/hyperlink" Target="https://netsoft2020.ieee-netsoft.org/" TargetMode="External"/><Relationship Id="rId2" Type="http://schemas.openxmlformats.org/officeDocument/2006/relationships/hyperlink" Target="http://sites.ieee.org/netsoft-2016/" TargetMode="External"/><Relationship Id="rId1" Type="http://schemas.openxmlformats.org/officeDocument/2006/relationships/slideLayout" Target="../slideLayouts/slideLayout1.xml"/><Relationship Id="rId6" Type="http://schemas.openxmlformats.org/officeDocument/2006/relationships/hyperlink" Target="https://netsoft2019.ieee-netsoft.org/" TargetMode="External"/><Relationship Id="rId5" Type="http://schemas.openxmlformats.org/officeDocument/2006/relationships/hyperlink" Target="http://netsoft2018.ieee-netsoft.org/" TargetMode="External"/><Relationship Id="rId4" Type="http://schemas.openxmlformats.org/officeDocument/2006/relationships/hyperlink" Target="http://sites.ieee.org/netsoft-2017/" TargetMode="External"/><Relationship Id="rId9" Type="http://schemas.openxmlformats.org/officeDocument/2006/relationships/image" Target="../media/image181.png"/></Relationships>
</file>

<file path=ppt/slides/_rels/slide61.xml.rels><?xml version="1.0" encoding="UTF-8" standalone="yes"?>
<Relationships xmlns="http://schemas.openxmlformats.org/package/2006/relationships"><Relationship Id="rId3" Type="http://schemas.openxmlformats.org/officeDocument/2006/relationships/hyperlink" Target="http://onlinelibrary.wiley.com/journal/10.1002/(ISSN)1099-1190/homepage/VirtualIssuesPage.html" TargetMode="External"/><Relationship Id="rId2" Type="http://schemas.openxmlformats.org/officeDocument/2006/relationships/hyperlink" Target="https://onlinelibrary.wiley.com/journal/10991190" TargetMode="External"/><Relationship Id="rId1" Type="http://schemas.openxmlformats.org/officeDocument/2006/relationships/slideLayout" Target="../slideLayouts/slideLayout1.xml"/><Relationship Id="rId4" Type="http://schemas.openxmlformats.org/officeDocument/2006/relationships/image" Target="../media/image182.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8" Type="http://schemas.openxmlformats.org/officeDocument/2006/relationships/hyperlink" Target="https://github.com/floodlight/indigo" TargetMode="External"/><Relationship Id="rId13" Type="http://schemas.openxmlformats.org/officeDocument/2006/relationships/hyperlink" Target="https://www.opendaylight.org/" TargetMode="External"/><Relationship Id="rId3" Type="http://schemas.openxmlformats.org/officeDocument/2006/relationships/hyperlink" Target="http://www.eventbrite.com/e/p4-introductiontutorial-2016-tickets-23066146465" TargetMode="External"/><Relationship Id="rId7" Type="http://schemas.openxmlformats.org/officeDocument/2006/relationships/hyperlink" Target="http://www.openswitch.net/" TargetMode="External"/><Relationship Id="rId12" Type="http://schemas.openxmlformats.org/officeDocument/2006/relationships/hyperlink" Target="http://onosproject.org/" TargetMode="External"/><Relationship Id="rId17" Type="http://schemas.openxmlformats.org/officeDocument/2006/relationships/hyperlink" Target="https://opennetworking.org/pronto-project/" TargetMode="External"/><Relationship Id="rId2" Type="http://schemas.openxmlformats.org/officeDocument/2006/relationships/hyperlink" Target="http://p4.org/" TargetMode="External"/><Relationship Id="rId16" Type="http://schemas.openxmlformats.org/officeDocument/2006/relationships/hyperlink" Target="https://opennetworking.org/aether/" TargetMode="External"/><Relationship Id="rId1" Type="http://schemas.openxmlformats.org/officeDocument/2006/relationships/slideLayout" Target="../slideLayouts/slideLayout1.xml"/><Relationship Id="rId6" Type="http://schemas.openxmlformats.org/officeDocument/2006/relationships/hyperlink" Target="https://opennetlinux.org/" TargetMode="External"/><Relationship Id="rId11" Type="http://schemas.openxmlformats.org/officeDocument/2006/relationships/hyperlink" Target="http://openvswitch.org/" TargetMode="External"/><Relationship Id="rId5" Type="http://schemas.openxmlformats.org/officeDocument/2006/relationships/hyperlink" Target="http://www.opencompute.org/" TargetMode="External"/><Relationship Id="rId15" Type="http://schemas.openxmlformats.org/officeDocument/2006/relationships/hyperlink" Target="https://opennetworking.org/cord/" TargetMode="External"/><Relationship Id="rId10" Type="http://schemas.openxmlformats.org/officeDocument/2006/relationships/hyperlink" Target="https://fd.io/" TargetMode="External"/><Relationship Id="rId4" Type="http://schemas.openxmlformats.org/officeDocument/2006/relationships/hyperlink" Target="https://www.eventbrite.com/e/p4-workshop-2016-tickets-22712549848" TargetMode="External"/><Relationship Id="rId9" Type="http://schemas.openxmlformats.org/officeDocument/2006/relationships/hyperlink" Target="http://dpdk.org/" TargetMode="External"/><Relationship Id="rId14" Type="http://schemas.openxmlformats.org/officeDocument/2006/relationships/hyperlink" Target="https://www.opnfv.org/" TargetMode="External"/></Relationships>
</file>

<file path=ppt/slides/_rels/slide67.xml.rels><?xml version="1.0" encoding="UTF-8" standalone="yes"?>
<Relationships xmlns="http://schemas.openxmlformats.org/package/2006/relationships"><Relationship Id="rId8" Type="http://schemas.openxmlformats.org/officeDocument/2006/relationships/hyperlink" Target="https://www.openstack.org/" TargetMode="External"/><Relationship Id="rId13" Type="http://schemas.openxmlformats.org/officeDocument/2006/relationships/hyperlink" Target="https://www.onap.org/" TargetMode="External"/><Relationship Id="rId3" Type="http://schemas.openxmlformats.org/officeDocument/2006/relationships/hyperlink" Target="https://www.freebsd.org/" TargetMode="External"/><Relationship Id="rId7" Type="http://schemas.openxmlformats.org/officeDocument/2006/relationships/hyperlink" Target="http://kubernetes.io/" TargetMode="External"/><Relationship Id="rId12" Type="http://schemas.openxmlformats.org/officeDocument/2006/relationships/hyperlink" Target="http://sdn.ieee.org/newsletter/july-2016/opensource-mano" TargetMode="External"/><Relationship Id="rId17" Type="http://schemas.openxmlformats.org/officeDocument/2006/relationships/hyperlink" Target="https://www.djangoproject.com/" TargetMode="External"/><Relationship Id="rId2" Type="http://schemas.openxmlformats.org/officeDocument/2006/relationships/hyperlink" Target="http://www.linuxfoundation.org/" TargetMode="External"/><Relationship Id="rId16" Type="http://schemas.openxmlformats.org/officeDocument/2006/relationships/hyperlink" Target="https://nodejs.org/en/" TargetMode="External"/><Relationship Id="rId1" Type="http://schemas.openxmlformats.org/officeDocument/2006/relationships/slideLayout" Target="../slideLayouts/slideLayout1.xml"/><Relationship Id="rId6" Type="http://schemas.openxmlformats.org/officeDocument/2006/relationships/hyperlink" Target="https://www.docker.com/" TargetMode="External"/><Relationship Id="rId11" Type="http://schemas.openxmlformats.org/officeDocument/2006/relationships/hyperlink" Target="https://osm.etsi.org/" TargetMode="External"/><Relationship Id="rId5" Type="http://schemas.openxmlformats.org/officeDocument/2006/relationships/hyperlink" Target="http://www.linux-kvm.org/page/Main_Page" TargetMode="External"/><Relationship Id="rId15" Type="http://schemas.openxmlformats.org/officeDocument/2006/relationships/hyperlink" Target="https://www.openshift.com/" TargetMode="External"/><Relationship Id="rId10" Type="http://schemas.openxmlformats.org/officeDocument/2006/relationships/hyperlink" Target="https://www.open-o.org/" TargetMode="External"/><Relationship Id="rId4" Type="http://schemas.openxmlformats.org/officeDocument/2006/relationships/hyperlink" Target="http://www.xenproject.org/" TargetMode="External"/><Relationship Id="rId9" Type="http://schemas.openxmlformats.org/officeDocument/2006/relationships/hyperlink" Target="http://mesos.apache.org/" TargetMode="External"/><Relationship Id="rId14" Type="http://schemas.openxmlformats.org/officeDocument/2006/relationships/hyperlink" Target="https://www.cloudfoundry.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575367"/>
          </a:xfrm>
          <a:prstGeom prst="rect">
            <a:avLst/>
          </a:prstGeom>
        </p:spPr>
      </p:pic>
      <p:sp>
        <p:nvSpPr>
          <p:cNvPr id="9" name="내용 개체 틀 2"/>
          <p:cNvSpPr txBox="1">
            <a:spLocks/>
          </p:cNvSpPr>
          <p:nvPr/>
        </p:nvSpPr>
        <p:spPr>
          <a:xfrm>
            <a:off x="199505" y="839586"/>
            <a:ext cx="11829010"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9263" marR="0" lvl="0" indent="-449263" algn="l" defTabSz="914400" rtl="0" eaLnBrk="1" fontAlgn="auto" latinLnBrk="1" hangingPunct="1">
              <a:lnSpc>
                <a:spcPct val="90000"/>
              </a:lnSpc>
              <a:spcBef>
                <a:spcPts val="1000"/>
              </a:spcBef>
              <a:spcAft>
                <a:spcPts val="0"/>
              </a:spcAft>
              <a:buClrTx/>
              <a:buSzTx/>
              <a:buFont typeface="Wingdings" panose="05000000000000000000" pitchFamily="2" charset="2"/>
              <a:buChar char="v"/>
              <a:tabLst/>
              <a:defRPr/>
            </a:pPr>
            <a:endParaRPr kumimoji="0" lang="en-US" altLang="ko-KR" sz="24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11" name="제목 1"/>
          <p:cNvSpPr txBox="1">
            <a:spLocks/>
          </p:cNvSpPr>
          <p:nvPr/>
        </p:nvSpPr>
        <p:spPr>
          <a:xfrm>
            <a:off x="1830531" y="367980"/>
            <a:ext cx="8530937" cy="2387600"/>
          </a:xfrm>
          <a:prstGeom prst="roundRect">
            <a:avLst/>
          </a:prstGeom>
          <a:solidFill>
            <a:srgbClr val="4F81BD">
              <a:lumMod val="60000"/>
              <a:lumOff val="40000"/>
              <a:alpha val="20000"/>
            </a:srgbClr>
          </a:solidFill>
        </p:spPr>
        <p:txBody>
          <a:bodyPr vert="horz" lIns="91440" tIns="45720" rIns="91440" bIns="45720" rtlCol="0" anchor="ctr">
            <a:normAutofit/>
          </a:bodyPr>
          <a:lstStyle>
            <a:lvl1pPr algn="ctr" defTabSz="914400" rtl="0" eaLnBrk="1" latinLnBrk="1" hangingPunct="1">
              <a:lnSpc>
                <a:spcPct val="90000"/>
              </a:lnSpc>
              <a:spcBef>
                <a:spcPct val="0"/>
              </a:spcBef>
              <a:buNone/>
              <a:defRPr sz="4800" b="1" kern="1200" cap="none" spc="0">
                <a:ln w="9525">
                  <a:solidFill>
                    <a:schemeClr val="bg1"/>
                  </a:solidFill>
                  <a:prstDash val="solid"/>
                </a:ln>
                <a:solidFill>
                  <a:schemeClr val="accent1">
                    <a:lumMod val="75000"/>
                  </a:schemeClr>
                </a:solidFill>
                <a:effectLst>
                  <a:outerShdw blurRad="12700" dist="38100" dir="2700000" algn="tl" rotWithShape="0">
                    <a:schemeClr val="accent5">
                      <a:lumMod val="60000"/>
                      <a:lumOff val="40000"/>
                    </a:schemeClr>
                  </a:outerShdw>
                </a:effectLst>
                <a:latin typeface="Arial" panose="020B0604020202020204" pitchFamily="34" charset="0"/>
                <a:ea typeface="+mj-ea"/>
                <a:cs typeface="Arial" panose="020B0604020202020204" pitchFamily="34" charset="0"/>
              </a:defRPr>
            </a:lvl1pPr>
          </a:lstStyle>
          <a:p>
            <a:pPr marL="0" marR="0" lvl="0" indent="0" algn="ctr" defTabSz="914400" rtl="0" eaLnBrk="1" fontAlgn="auto" latinLnBrk="1" hangingPunct="1">
              <a:lnSpc>
                <a:spcPct val="90000"/>
              </a:lnSpc>
              <a:spcBef>
                <a:spcPct val="0"/>
              </a:spcBef>
              <a:spcAft>
                <a:spcPts val="0"/>
              </a:spcAft>
              <a:buClrTx/>
              <a:buSzTx/>
              <a:buFontTx/>
              <a:buNone/>
              <a:tabLst/>
              <a:defRPr/>
            </a:pPr>
            <a:r>
              <a:rPr lang="en-US" altLang="ko-KR" sz="4400" noProof="0" dirty="0">
                <a:ln w="9525">
                  <a:solidFill>
                    <a:sysClr val="window" lastClr="FFFFFF"/>
                  </a:solidFill>
                  <a:prstDash val="solid"/>
                </a:ln>
                <a:solidFill>
                  <a:srgbClr val="3333FF"/>
                </a:solidFill>
                <a:effectLst>
                  <a:outerShdw blurRad="12700" dist="38100" dir="2700000" algn="tl" rotWithShape="0">
                    <a:srgbClr val="4BACC6">
                      <a:lumMod val="60000"/>
                      <a:lumOff val="40000"/>
                    </a:srgbClr>
                  </a:outerShdw>
                </a:effectLst>
                <a:ea typeface="맑은 고딕" panose="020B0503020000020004" pitchFamily="50" charset="-127"/>
              </a:rPr>
              <a:t>Network </a:t>
            </a:r>
            <a:r>
              <a:rPr lang="en-US" altLang="ko-KR" sz="4400" noProof="0" dirty="0" err="1">
                <a:ln w="9525">
                  <a:solidFill>
                    <a:sysClr val="window" lastClr="FFFFFF"/>
                  </a:solidFill>
                  <a:prstDash val="solid"/>
                </a:ln>
                <a:solidFill>
                  <a:srgbClr val="3333FF"/>
                </a:solidFill>
                <a:effectLst>
                  <a:outerShdw blurRad="12700" dist="38100" dir="2700000" algn="tl" rotWithShape="0">
                    <a:srgbClr val="4BACC6">
                      <a:lumMod val="60000"/>
                      <a:lumOff val="40000"/>
                    </a:srgbClr>
                  </a:outerShdw>
                </a:effectLst>
                <a:ea typeface="맑은 고딕" panose="020B0503020000020004" pitchFamily="50" charset="-127"/>
              </a:rPr>
              <a:t>Softwarization</a:t>
            </a:r>
            <a:r>
              <a:rPr lang="en-US" altLang="ko-KR" sz="4400" noProof="0" dirty="0">
                <a:ln w="9525">
                  <a:solidFill>
                    <a:sysClr val="window" lastClr="FFFFFF"/>
                  </a:solidFill>
                  <a:prstDash val="solid"/>
                </a:ln>
                <a:solidFill>
                  <a:srgbClr val="3333FF"/>
                </a:solidFill>
                <a:effectLst>
                  <a:outerShdw blurRad="12700" dist="38100" dir="2700000" algn="tl" rotWithShape="0">
                    <a:srgbClr val="4BACC6">
                      <a:lumMod val="60000"/>
                      <a:lumOff val="40000"/>
                    </a:srgbClr>
                  </a:outerShdw>
                </a:effectLst>
                <a:ea typeface="맑은 고딕" panose="020B0503020000020004" pitchFamily="50" charset="-127"/>
              </a:rPr>
              <a:t>: SDN/NFV and</a:t>
            </a:r>
            <a:br>
              <a:rPr kumimoji="0" lang="en-US" altLang="ko-KR" sz="4400" b="1" i="0" u="none" strike="sngStrike" kern="1200" cap="none" spc="0" normalizeH="0" baseline="0" noProof="0" dirty="0">
                <a:ln w="9525">
                  <a:solidFill>
                    <a:sysClr val="window" lastClr="FFFFFF"/>
                  </a:solidFill>
                  <a:prstDash val="solid"/>
                </a:ln>
                <a:solidFill>
                  <a:srgbClr val="3333FF"/>
                </a:solidFill>
                <a:effectLst>
                  <a:outerShdw blurRad="12700" dist="38100" dir="2700000" algn="tl" rotWithShape="0">
                    <a:srgbClr val="4BACC6">
                      <a:lumMod val="60000"/>
                      <a:lumOff val="40000"/>
                    </a:srgbClr>
                  </a:outerShdw>
                </a:effectLst>
                <a:uLnTx/>
                <a:uFillTx/>
                <a:latin typeface="Arial" panose="020B0604020202020204" pitchFamily="34" charset="0"/>
                <a:ea typeface="맑은 고딕" panose="020B0503020000020004" pitchFamily="50" charset="-127"/>
                <a:cs typeface="Arial" panose="020B0604020202020204" pitchFamily="34" charset="0"/>
              </a:rPr>
            </a:br>
            <a:r>
              <a:rPr kumimoji="0" lang="en-US" altLang="ko-KR" sz="4400" b="1" i="0" u="none" kern="1200" cap="none" spc="0" normalizeH="0" baseline="0" noProof="0" dirty="0">
                <a:ln w="9525">
                  <a:solidFill>
                    <a:sysClr val="window" lastClr="FFFFFF"/>
                  </a:solidFill>
                  <a:prstDash val="solid"/>
                </a:ln>
                <a:solidFill>
                  <a:srgbClr val="3333FF"/>
                </a:solidFill>
                <a:effectLst>
                  <a:outerShdw blurRad="12700" dist="38100" dir="2700000" algn="tl" rotWithShape="0">
                    <a:srgbClr val="4BACC6">
                      <a:lumMod val="60000"/>
                      <a:lumOff val="40000"/>
                    </a:srgbClr>
                  </a:outerShdw>
                </a:effectLst>
                <a:uLnTx/>
                <a:uFillTx/>
                <a:latin typeface="Arial" panose="020B0604020202020204" pitchFamily="34" charset="0"/>
                <a:ea typeface="맑은 고딕" panose="020B0503020000020004" pitchFamily="50" charset="-127"/>
                <a:cs typeface="Arial" panose="020B0604020202020204" pitchFamily="34" charset="0"/>
              </a:rPr>
              <a:t>Open Networking</a:t>
            </a:r>
            <a:endParaRPr kumimoji="0" lang="ko-KR" altLang="en-US" sz="4400" b="1" i="0" u="none" kern="1200" cap="none" spc="0" normalizeH="0" baseline="0" noProof="0" dirty="0">
              <a:ln w="9525">
                <a:solidFill>
                  <a:sysClr val="window" lastClr="FFFFFF"/>
                </a:solidFill>
                <a:prstDash val="solid"/>
              </a:ln>
              <a:solidFill>
                <a:srgbClr val="3333FF"/>
              </a:solidFill>
              <a:effectLst>
                <a:outerShdw blurRad="12700" dist="38100" dir="2700000" algn="tl" rotWithShape="0">
                  <a:srgbClr val="4BACC6">
                    <a:lumMod val="60000"/>
                    <a:lumOff val="40000"/>
                  </a:srgbClr>
                </a:outerShdw>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12" name="부제목 2"/>
          <p:cNvSpPr txBox="1">
            <a:spLocks/>
          </p:cNvSpPr>
          <p:nvPr/>
        </p:nvSpPr>
        <p:spPr>
          <a:xfrm>
            <a:off x="1461256" y="3025697"/>
            <a:ext cx="9353284" cy="3460461"/>
          </a:xfrm>
          <a:prstGeom prst="rect">
            <a:avLst/>
          </a:prstGeom>
        </p:spPr>
        <p:txBody>
          <a:bodyPr vert="horz" lIns="91440" tIns="45720" rIns="91440" bIns="45720" rtlCol="0">
            <a:noAutofit/>
          </a:bodyPr>
          <a:lstStyle>
            <a:lvl1pPr marL="0" indent="0" algn="ctr" defTabSz="914400" rtl="0" eaLnBrk="1" latinLnBrk="1"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1"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1"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lang="en-US" altLang="ko-KR" b="1" dirty="0">
                <a:solidFill>
                  <a:prstClr val="black"/>
                </a:solidFill>
                <a:ea typeface="맑은 고딕" panose="020B0503020000020004" pitchFamily="50" charset="-127"/>
              </a:rPr>
              <a:t>Prof. James Won-Ki Hong</a:t>
            </a:r>
          </a:p>
          <a:p>
            <a:pPr marL="0" marR="0" lvl="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lang="en-US" altLang="ko-KR" sz="2000" b="1" dirty="0">
                <a:solidFill>
                  <a:prstClr val="black"/>
                </a:solidFill>
                <a:ea typeface="맑은 고딕" panose="020B0503020000020004" pitchFamily="50" charset="-127"/>
              </a:rPr>
              <a:t>Distributed Processing and Network Management (DPNM) Lab.</a:t>
            </a:r>
          </a:p>
          <a:p>
            <a:pPr marL="0" marR="0" lvl="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lang="en-US" altLang="ko-KR" sz="2000" b="1" dirty="0">
                <a:solidFill>
                  <a:prstClr val="black"/>
                </a:solidFill>
                <a:ea typeface="맑은 고딕" panose="020B0503020000020004" pitchFamily="50" charset="-127"/>
              </a:rPr>
              <a:t>Dept. of Computer Science &amp; Engineering</a:t>
            </a:r>
          </a:p>
          <a:p>
            <a:pPr marL="0" marR="0" lvl="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kumimoji="0" lang="en-US" altLang="ko-KR" sz="2000" b="1"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POSTECH</a:t>
            </a:r>
          </a:p>
          <a:p>
            <a:pPr marL="0" marR="0" lvl="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kumimoji="0" lang="en-US" altLang="ko-KR" sz="1800" b="1"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Pohang,</a:t>
            </a:r>
            <a:r>
              <a:rPr kumimoji="0" lang="en-US" altLang="ko-KR" sz="1800" b="1" i="0" u="none" strike="noStrike" kern="1200" cap="none" spc="0" normalizeH="0" noProof="0" dirty="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 South Korea</a:t>
            </a:r>
            <a:endParaRPr kumimoji="0" lang="en-US" altLang="ko-KR" sz="2000" b="1"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endParaRPr>
          </a:p>
          <a:p>
            <a:pPr marL="0" marR="0" lvl="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endParaRPr kumimoji="0" lang="en-US" altLang="ko-KR" sz="800" b="1"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endParaRPr>
          </a:p>
          <a:p>
            <a:pPr marL="0" marR="0" lvl="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kumimoji="0" lang="en-US" altLang="ko-KR" sz="1600" b="1" i="0" u="none" strike="noStrike" kern="1200" cap="none" spc="0" normalizeH="0" baseline="0" noProof="0" dirty="0">
                <a:ln>
                  <a:noFill/>
                </a:ln>
                <a:solidFill>
                  <a:prstClr val="black"/>
                </a:solidFill>
                <a:effectLst/>
                <a:uLnTx/>
                <a:uFillTx/>
                <a:ea typeface="맑은 고딕" panose="020B0503020000020004" pitchFamily="50" charset="-127"/>
                <a:hlinkClick r:id="rId3"/>
              </a:rPr>
              <a:t>http://dpnm.postech.ac.kr/</a:t>
            </a:r>
            <a:r>
              <a:rPr kumimoji="0" lang="en-US" altLang="ko-KR" sz="1600" b="1" i="0" u="none" strike="noStrike" kern="1200" cap="none" spc="0" normalizeH="0" noProof="0" dirty="0">
                <a:ln>
                  <a:noFill/>
                </a:ln>
                <a:solidFill>
                  <a:prstClr val="black"/>
                </a:solidFill>
                <a:effectLst/>
                <a:uLnTx/>
                <a:uFillTx/>
                <a:ea typeface="맑은 고딕" panose="020B0503020000020004" pitchFamily="50" charset="-127"/>
              </a:rPr>
              <a:t> </a:t>
            </a:r>
            <a:endParaRPr kumimoji="0" lang="en-US" altLang="ko-KR" sz="1600" b="1" i="0" u="none" strike="noStrike" kern="1200" cap="none" spc="0" normalizeH="0" baseline="0" noProof="0" dirty="0">
              <a:ln>
                <a:noFill/>
              </a:ln>
              <a:solidFill>
                <a:prstClr val="black"/>
              </a:solidFill>
              <a:effectLst/>
              <a:uLnTx/>
              <a:uFillTx/>
              <a:ea typeface="맑은 고딕" panose="020B0503020000020004" pitchFamily="50" charset="-127"/>
            </a:endParaRPr>
          </a:p>
          <a:p>
            <a:pPr marL="0" marR="0" lvl="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kumimoji="0" lang="en-US" altLang="ko-KR" sz="1600" b="1" i="0" u="none" strike="noStrike" kern="1200" cap="none" spc="0" normalizeH="0" baseline="0" noProof="0" dirty="0">
                <a:ln>
                  <a:noFill/>
                </a:ln>
                <a:solidFill>
                  <a:prstClr val="black"/>
                </a:solidFill>
                <a:effectLst/>
                <a:uLnTx/>
                <a:uFillTx/>
                <a:ea typeface="맑은 고딕" panose="020B0503020000020004" pitchFamily="50" charset="-127"/>
              </a:rPr>
              <a:t>jwkhong@postech.ac.kr</a:t>
            </a:r>
            <a:br>
              <a:rPr kumimoji="0" lang="en-US" altLang="ko-KR" sz="1600" b="1" i="0" u="none" strike="noStrike" kern="1200" cap="none" spc="0" normalizeH="0" baseline="0" noProof="0" dirty="0">
                <a:ln>
                  <a:noFill/>
                </a:ln>
                <a:solidFill>
                  <a:prstClr val="black"/>
                </a:solidFill>
                <a:effectLst/>
                <a:uLnTx/>
                <a:uFillTx/>
                <a:ea typeface="맑은 고딕" panose="020B0503020000020004" pitchFamily="50" charset="-127"/>
              </a:rPr>
            </a:br>
            <a:endParaRPr kumimoji="0" lang="en-US" altLang="ko-KR" sz="1600" b="1" i="0" u="none" strike="noStrike" kern="1200" cap="none" spc="0" normalizeH="0" baseline="0" noProof="0" dirty="0">
              <a:ln>
                <a:noFill/>
              </a:ln>
              <a:solidFill>
                <a:prstClr val="black"/>
              </a:solidFill>
              <a:effectLst/>
              <a:uLnTx/>
              <a:uFillTx/>
              <a:ea typeface="맑은 고딕" panose="020B0503020000020004" pitchFamily="50" charset="-127"/>
            </a:endParaRPr>
          </a:p>
          <a:p>
            <a:pPr marL="0" marR="0" lvl="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lang="en-US" altLang="ko-KR" sz="1600" b="1" noProof="0" dirty="0">
                <a:solidFill>
                  <a:prstClr val="black"/>
                </a:solidFill>
                <a:ea typeface="맑은 고딕" panose="020B0503020000020004" pitchFamily="50" charset="-127"/>
              </a:rPr>
              <a:t>2023. 2. 14</a:t>
            </a:r>
            <a:endParaRPr kumimoji="0" lang="en-US" altLang="ko-KR" sz="1600" b="1" i="0" u="none" strike="noStrike" kern="1200" cap="none" spc="0" normalizeH="0" baseline="0" noProof="0" dirty="0">
              <a:ln>
                <a:noFill/>
              </a:ln>
              <a:solidFill>
                <a:prstClr val="black"/>
              </a:solidFill>
              <a:effectLst/>
              <a:uLnTx/>
              <a:uFillTx/>
              <a:ea typeface="맑은 고딕" panose="020B0503020000020004" pitchFamily="50" charset="-127"/>
            </a:endParaRPr>
          </a:p>
        </p:txBody>
      </p:sp>
    </p:spTree>
    <p:extLst>
      <p:ext uri="{BB962C8B-B14F-4D97-AF65-F5344CB8AC3E}">
        <p14:creationId xmlns:p14="http://schemas.microsoft.com/office/powerpoint/2010/main" val="3296954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r>
              <a:rPr lang="en-US" altLang="ko-KR" dirty="0"/>
              <a:t> Evolution of Data Centers</a:t>
            </a:r>
          </a:p>
        </p:txBody>
      </p:sp>
      <p:pic>
        <p:nvPicPr>
          <p:cNvPr id="4" name="Picture 4" descr="Image result for old telephone central off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099" y="1171560"/>
            <a:ext cx="3703152" cy="464969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그룹 4"/>
          <p:cNvGrpSpPr/>
          <p:nvPr/>
        </p:nvGrpSpPr>
        <p:grpSpPr>
          <a:xfrm>
            <a:off x="4224271" y="1171560"/>
            <a:ext cx="7767794" cy="4649693"/>
            <a:chOff x="4224271" y="1171560"/>
            <a:chExt cx="7767794" cy="4649693"/>
          </a:xfrm>
        </p:grpSpPr>
        <p:pic>
          <p:nvPicPr>
            <p:cNvPr id="7"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8519" y="1171560"/>
              <a:ext cx="6943546" cy="4649693"/>
            </a:xfrm>
            <a:prstGeom prst="rect">
              <a:avLst/>
            </a:prstGeom>
            <a:noFill/>
            <a:extLst>
              <a:ext uri="{909E8E84-426E-40DD-AFC4-6F175D3DCCD1}">
                <a14:hiddenFill xmlns:a14="http://schemas.microsoft.com/office/drawing/2010/main">
                  <a:solidFill>
                    <a:srgbClr val="FFFFFF"/>
                  </a:solidFill>
                </a14:hiddenFill>
              </a:ext>
            </a:extLst>
          </p:spPr>
        </p:pic>
        <p:sp>
          <p:nvSpPr>
            <p:cNvPr id="8" name="오른쪽 화살표 7"/>
            <p:cNvSpPr/>
            <p:nvPr/>
          </p:nvSpPr>
          <p:spPr>
            <a:xfrm>
              <a:off x="4224271" y="3348507"/>
              <a:ext cx="708338" cy="399245"/>
            </a:xfrm>
            <a:prstGeom prst="rightArrow">
              <a:avLst/>
            </a:prstGeom>
            <a:solidFill>
              <a:srgbClr val="009A47"/>
            </a:solidFill>
          </p:spPr>
          <p:txBody>
            <a:bodyPr rtlCol="0" anchor="ctr">
              <a:spAutoFit/>
            </a:bodyPr>
            <a:lstStyle/>
            <a:p>
              <a:pPr algn="l"/>
              <a:endParaRPr lang="ko-KR" altLang="en-US"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2628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1" hangingPunct="1">
              <a:lnSpc>
                <a:spcPct val="90000"/>
              </a:lnSpc>
              <a:spcBef>
                <a:spcPct val="0"/>
              </a:spcBef>
              <a:spcAft>
                <a:spcPts val="0"/>
              </a:spcAft>
              <a:buClrTx/>
              <a:buSzTx/>
              <a:buFontTx/>
              <a:buNone/>
              <a:tabLst/>
              <a:defRPr/>
            </a:pPr>
            <a:endParaRPr kumimoji="0" lang="ko-KR" altLang="en-US" sz="36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9" name="내용 개체 틀 2"/>
          <p:cNvSpPr txBox="1">
            <a:spLocks/>
          </p:cNvSpPr>
          <p:nvPr/>
        </p:nvSpPr>
        <p:spPr>
          <a:xfrm>
            <a:off x="199505" y="839586"/>
            <a:ext cx="11829010"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9263" marR="0" lvl="0" indent="-449263" algn="l" defTabSz="914400" rtl="0" eaLnBrk="1" fontAlgn="auto" latinLnBrk="1" hangingPunct="1">
              <a:lnSpc>
                <a:spcPct val="90000"/>
              </a:lnSpc>
              <a:spcBef>
                <a:spcPts val="1000"/>
              </a:spcBef>
              <a:spcAft>
                <a:spcPts val="0"/>
              </a:spcAft>
              <a:buClrTx/>
              <a:buSzTx/>
              <a:buFont typeface="Wingdings" panose="05000000000000000000" pitchFamily="2" charset="2"/>
              <a:buChar char="v"/>
              <a:tabLst/>
              <a:defRPr/>
            </a:pPr>
            <a:endParaRPr kumimoji="0" lang="en-US" altLang="ko-KR" sz="24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5" name="직사각형 4"/>
          <p:cNvSpPr/>
          <p:nvPr/>
        </p:nvSpPr>
        <p:spPr>
          <a:xfrm>
            <a:off x="2103572" y="2860609"/>
            <a:ext cx="8396529" cy="1200329"/>
          </a:xfrm>
          <a:prstGeom prst="rect">
            <a:avLst/>
          </a:prstGeom>
        </p:spPr>
        <p:txBody>
          <a:bodyPr wrap="square">
            <a:spAutoFit/>
          </a:bodyPr>
          <a:lstStyle/>
          <a:p>
            <a:pPr algn="ctr">
              <a:lnSpc>
                <a:spcPct val="90000"/>
              </a:lnSpc>
              <a:spcBef>
                <a:spcPct val="0"/>
              </a:spcBef>
            </a:pPr>
            <a:r>
              <a:rPr lang="en-US" altLang="ko-KR" sz="4000" b="1" dirty="0">
                <a:solidFill>
                  <a:srgbClr val="0070C0"/>
                </a:solidFill>
                <a:latin typeface="Arial" panose="020B0604020202020204" pitchFamily="34" charset="0"/>
                <a:ea typeface="+mj-ea"/>
                <a:cs typeface="Arial" panose="020B0604020202020204" pitchFamily="34" charset="0"/>
              </a:rPr>
              <a:t>Challenges for Telecom operators (</a:t>
            </a:r>
            <a:r>
              <a:rPr lang="en-US" altLang="ko-KR" sz="4000" b="1" dirty="0" err="1">
                <a:solidFill>
                  <a:srgbClr val="0070C0"/>
                </a:solidFill>
                <a:latin typeface="Arial" panose="020B0604020202020204" pitchFamily="34" charset="0"/>
                <a:ea typeface="+mj-ea"/>
                <a:cs typeface="Arial" panose="020B0604020202020204" pitchFamily="34" charset="0"/>
              </a:rPr>
              <a:t>Telcos</a:t>
            </a:r>
            <a:r>
              <a:rPr lang="en-US" altLang="ko-KR" sz="4000" b="1" dirty="0">
                <a:solidFill>
                  <a:srgbClr val="0070C0"/>
                </a:solidFill>
                <a:latin typeface="Arial" panose="020B0604020202020204" pitchFamily="34" charset="0"/>
                <a:ea typeface="+mj-ea"/>
                <a:cs typeface="Arial" panose="020B0604020202020204" pitchFamily="34" charset="0"/>
              </a:rPr>
              <a:t>)</a:t>
            </a:r>
          </a:p>
        </p:txBody>
      </p:sp>
    </p:spTree>
    <p:extLst>
      <p:ext uri="{BB962C8B-B14F-4D97-AF65-F5344CB8AC3E}">
        <p14:creationId xmlns:p14="http://schemas.microsoft.com/office/powerpoint/2010/main" val="1444202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r>
              <a:rPr lang="en-US" altLang="ko-KR" dirty="0"/>
              <a:t> Challenges for </a:t>
            </a:r>
            <a:r>
              <a:rPr lang="en-US" altLang="ko-KR" dirty="0" err="1"/>
              <a:t>Telcos</a:t>
            </a:r>
            <a:endParaRPr lang="en-US" altLang="ko-KR" dirty="0"/>
          </a:p>
        </p:txBody>
      </p:sp>
      <p:sp>
        <p:nvSpPr>
          <p:cNvPr id="9" name="내용 개체 틀 2"/>
          <p:cNvSpPr txBox="1">
            <a:spLocks/>
          </p:cNvSpPr>
          <p:nvPr/>
        </p:nvSpPr>
        <p:spPr>
          <a:xfrm>
            <a:off x="199505" y="839586"/>
            <a:ext cx="11829010"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9263" marR="0" lvl="0" indent="-449263" algn="l" defTabSz="914400" rtl="0" eaLnBrk="1" fontAlgn="auto" latinLnBrk="1" hangingPunct="1">
              <a:lnSpc>
                <a:spcPct val="90000"/>
              </a:lnSpc>
              <a:spcBef>
                <a:spcPts val="1000"/>
              </a:spcBef>
              <a:spcAft>
                <a:spcPts val="0"/>
              </a:spcAft>
              <a:buClrTx/>
              <a:buSzTx/>
              <a:buFont typeface="Wingdings" panose="05000000000000000000" pitchFamily="2" charset="2"/>
              <a:buChar char="v"/>
              <a:tabLst/>
              <a:defRPr/>
            </a:pPr>
            <a:endParaRPr kumimoji="0" lang="en-US" altLang="ko-KR" sz="24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pic>
        <p:nvPicPr>
          <p:cNvPr id="249" name="Picture 3" descr="Untitled-1"/>
          <p:cNvPicPr>
            <a:picLocks noChangeAspect="1" noChangeArrowheads="1"/>
          </p:cNvPicPr>
          <p:nvPr/>
        </p:nvPicPr>
        <p:blipFill>
          <a:blip r:embed="rId3" cstate="print"/>
          <a:srcRect/>
          <a:stretch>
            <a:fillRect/>
          </a:stretch>
        </p:blipFill>
        <p:spPr bwMode="auto">
          <a:xfrm>
            <a:off x="4765343" y="3095012"/>
            <a:ext cx="457895" cy="352957"/>
          </a:xfrm>
          <a:prstGeom prst="rect">
            <a:avLst/>
          </a:prstGeom>
          <a:noFill/>
        </p:spPr>
      </p:pic>
      <p:pic>
        <p:nvPicPr>
          <p:cNvPr id="250" name="Picture 4" descr="Untitled-1"/>
          <p:cNvPicPr>
            <a:picLocks noChangeAspect="1" noChangeArrowheads="1"/>
          </p:cNvPicPr>
          <p:nvPr/>
        </p:nvPicPr>
        <p:blipFill>
          <a:blip r:embed="rId3" cstate="print"/>
          <a:srcRect/>
          <a:stretch>
            <a:fillRect/>
          </a:stretch>
        </p:blipFill>
        <p:spPr bwMode="auto">
          <a:xfrm>
            <a:off x="6088491" y="3095012"/>
            <a:ext cx="457895" cy="352957"/>
          </a:xfrm>
          <a:prstGeom prst="rect">
            <a:avLst/>
          </a:prstGeom>
          <a:noFill/>
        </p:spPr>
      </p:pic>
      <p:pic>
        <p:nvPicPr>
          <p:cNvPr id="251" name="Picture 5" descr="Untitled-1"/>
          <p:cNvPicPr>
            <a:picLocks noChangeAspect="1" noChangeArrowheads="1"/>
          </p:cNvPicPr>
          <p:nvPr/>
        </p:nvPicPr>
        <p:blipFill>
          <a:blip r:embed="rId4" cstate="print"/>
          <a:srcRect/>
          <a:stretch>
            <a:fillRect/>
          </a:stretch>
        </p:blipFill>
        <p:spPr bwMode="auto">
          <a:xfrm>
            <a:off x="3495796" y="4325568"/>
            <a:ext cx="367541" cy="247109"/>
          </a:xfrm>
          <a:prstGeom prst="rect">
            <a:avLst/>
          </a:prstGeom>
          <a:noFill/>
        </p:spPr>
      </p:pic>
      <p:pic>
        <p:nvPicPr>
          <p:cNvPr id="252" name="Picture 7" descr="Untitled-1"/>
          <p:cNvPicPr>
            <a:picLocks noChangeAspect="1" noChangeArrowheads="1"/>
          </p:cNvPicPr>
          <p:nvPr/>
        </p:nvPicPr>
        <p:blipFill>
          <a:blip r:embed="rId4" cstate="print"/>
          <a:srcRect/>
          <a:stretch>
            <a:fillRect/>
          </a:stretch>
        </p:blipFill>
        <p:spPr bwMode="auto">
          <a:xfrm>
            <a:off x="6359370" y="5459360"/>
            <a:ext cx="367541" cy="247109"/>
          </a:xfrm>
          <a:prstGeom prst="rect">
            <a:avLst/>
          </a:prstGeom>
          <a:noFill/>
        </p:spPr>
      </p:pic>
      <p:cxnSp>
        <p:nvCxnSpPr>
          <p:cNvPr id="253" name="AutoShape 8"/>
          <p:cNvCxnSpPr>
            <a:cxnSpLocks noChangeShapeType="1"/>
          </p:cNvCxnSpPr>
          <p:nvPr/>
        </p:nvCxnSpPr>
        <p:spPr bwMode="auto">
          <a:xfrm flipV="1">
            <a:off x="6192446" y="5706469"/>
            <a:ext cx="350695" cy="276180"/>
          </a:xfrm>
          <a:prstGeom prst="straightConnector1">
            <a:avLst/>
          </a:prstGeom>
          <a:noFill/>
          <a:ln w="12700">
            <a:solidFill>
              <a:schemeClr val="tx1"/>
            </a:solidFill>
            <a:round/>
            <a:headEnd/>
            <a:tailEnd/>
          </a:ln>
          <a:effectLst/>
        </p:spPr>
      </p:cxnSp>
      <p:cxnSp>
        <p:nvCxnSpPr>
          <p:cNvPr id="254" name="AutoShape 9"/>
          <p:cNvCxnSpPr>
            <a:cxnSpLocks noChangeShapeType="1"/>
          </p:cNvCxnSpPr>
          <p:nvPr/>
        </p:nvCxnSpPr>
        <p:spPr bwMode="auto">
          <a:xfrm>
            <a:off x="6543141" y="5706469"/>
            <a:ext cx="90354" cy="276180"/>
          </a:xfrm>
          <a:prstGeom prst="straightConnector1">
            <a:avLst/>
          </a:prstGeom>
          <a:noFill/>
          <a:ln w="12700">
            <a:solidFill>
              <a:schemeClr val="tx1"/>
            </a:solidFill>
            <a:round/>
            <a:headEnd/>
            <a:tailEnd/>
          </a:ln>
          <a:effectLst/>
        </p:spPr>
      </p:cxnSp>
      <p:cxnSp>
        <p:nvCxnSpPr>
          <p:cNvPr id="255" name="AutoShape 10"/>
          <p:cNvCxnSpPr>
            <a:cxnSpLocks noChangeShapeType="1"/>
          </p:cNvCxnSpPr>
          <p:nvPr/>
        </p:nvCxnSpPr>
        <p:spPr bwMode="auto">
          <a:xfrm>
            <a:off x="6543141" y="5706469"/>
            <a:ext cx="531403" cy="276180"/>
          </a:xfrm>
          <a:prstGeom prst="straightConnector1">
            <a:avLst/>
          </a:prstGeom>
          <a:noFill/>
          <a:ln w="12700">
            <a:solidFill>
              <a:schemeClr val="tx1"/>
            </a:solidFill>
            <a:round/>
            <a:headEnd/>
            <a:tailEnd/>
          </a:ln>
          <a:effectLst/>
        </p:spPr>
      </p:cxnSp>
      <p:cxnSp>
        <p:nvCxnSpPr>
          <p:cNvPr id="256" name="AutoShape 12"/>
          <p:cNvCxnSpPr>
            <a:cxnSpLocks noChangeShapeType="1"/>
          </p:cNvCxnSpPr>
          <p:nvPr/>
        </p:nvCxnSpPr>
        <p:spPr bwMode="auto">
          <a:xfrm flipV="1">
            <a:off x="3348779" y="4449123"/>
            <a:ext cx="147016" cy="7268"/>
          </a:xfrm>
          <a:prstGeom prst="straightConnector1">
            <a:avLst/>
          </a:prstGeom>
          <a:noFill/>
          <a:ln w="12700">
            <a:solidFill>
              <a:schemeClr val="tx1"/>
            </a:solidFill>
            <a:round/>
            <a:headEnd/>
            <a:tailEnd/>
          </a:ln>
          <a:effectLst/>
        </p:spPr>
      </p:cxnSp>
      <p:cxnSp>
        <p:nvCxnSpPr>
          <p:cNvPr id="257" name="AutoShape 13"/>
          <p:cNvCxnSpPr>
            <a:cxnSpLocks noChangeShapeType="1"/>
          </p:cNvCxnSpPr>
          <p:nvPr/>
        </p:nvCxnSpPr>
        <p:spPr bwMode="auto">
          <a:xfrm flipV="1">
            <a:off x="3348779" y="4449123"/>
            <a:ext cx="147016" cy="530557"/>
          </a:xfrm>
          <a:prstGeom prst="straightConnector1">
            <a:avLst/>
          </a:prstGeom>
          <a:noFill/>
          <a:ln w="12700">
            <a:solidFill>
              <a:schemeClr val="tx1"/>
            </a:solidFill>
            <a:round/>
            <a:headEnd/>
            <a:tailEnd/>
          </a:ln>
          <a:effectLst/>
        </p:spPr>
      </p:cxnSp>
      <p:cxnSp>
        <p:nvCxnSpPr>
          <p:cNvPr id="258" name="AutoShape 17"/>
          <p:cNvCxnSpPr>
            <a:cxnSpLocks noChangeShapeType="1"/>
          </p:cNvCxnSpPr>
          <p:nvPr/>
        </p:nvCxnSpPr>
        <p:spPr bwMode="auto">
          <a:xfrm flipV="1">
            <a:off x="3863337" y="3447970"/>
            <a:ext cx="1131720" cy="1001153"/>
          </a:xfrm>
          <a:prstGeom prst="straightConnector1">
            <a:avLst/>
          </a:prstGeom>
          <a:noFill/>
          <a:ln w="28575">
            <a:solidFill>
              <a:schemeClr val="accent2"/>
            </a:solidFill>
            <a:round/>
            <a:headEnd/>
            <a:tailEnd/>
          </a:ln>
          <a:effectLst/>
        </p:spPr>
      </p:cxnSp>
      <p:cxnSp>
        <p:nvCxnSpPr>
          <p:cNvPr id="259" name="AutoShape 18"/>
          <p:cNvCxnSpPr>
            <a:cxnSpLocks noChangeShapeType="1"/>
          </p:cNvCxnSpPr>
          <p:nvPr/>
        </p:nvCxnSpPr>
        <p:spPr bwMode="auto">
          <a:xfrm flipV="1">
            <a:off x="3863337" y="3447970"/>
            <a:ext cx="2454867" cy="1001153"/>
          </a:xfrm>
          <a:prstGeom prst="straightConnector1">
            <a:avLst/>
          </a:prstGeom>
          <a:noFill/>
          <a:ln w="28575">
            <a:solidFill>
              <a:schemeClr val="accent2"/>
            </a:solidFill>
            <a:round/>
            <a:headEnd/>
            <a:tailEnd/>
          </a:ln>
          <a:effectLst/>
        </p:spPr>
      </p:cxnSp>
      <p:cxnSp>
        <p:nvCxnSpPr>
          <p:cNvPr id="260" name="AutoShape 19"/>
          <p:cNvCxnSpPr>
            <a:cxnSpLocks noChangeShapeType="1"/>
            <a:stCxn id="278" idx="0"/>
            <a:endCxn id="249" idx="2"/>
          </p:cNvCxnSpPr>
          <p:nvPr/>
        </p:nvCxnSpPr>
        <p:spPr bwMode="auto">
          <a:xfrm flipV="1">
            <a:off x="3876938" y="3447969"/>
            <a:ext cx="1117353" cy="2011391"/>
          </a:xfrm>
          <a:prstGeom prst="straightConnector1">
            <a:avLst/>
          </a:prstGeom>
          <a:noFill/>
          <a:ln w="28575">
            <a:solidFill>
              <a:schemeClr val="accent2"/>
            </a:solidFill>
            <a:round/>
            <a:headEnd/>
            <a:tailEnd/>
          </a:ln>
          <a:effectLst/>
        </p:spPr>
      </p:cxnSp>
      <p:cxnSp>
        <p:nvCxnSpPr>
          <p:cNvPr id="261" name="AutoShape 20"/>
          <p:cNvCxnSpPr>
            <a:cxnSpLocks noChangeShapeType="1"/>
            <a:stCxn id="278" idx="0"/>
            <a:endCxn id="250" idx="2"/>
          </p:cNvCxnSpPr>
          <p:nvPr/>
        </p:nvCxnSpPr>
        <p:spPr bwMode="auto">
          <a:xfrm flipV="1">
            <a:off x="3876938" y="3447969"/>
            <a:ext cx="2440501" cy="2011391"/>
          </a:xfrm>
          <a:prstGeom prst="straightConnector1">
            <a:avLst/>
          </a:prstGeom>
          <a:noFill/>
          <a:ln w="28575">
            <a:solidFill>
              <a:schemeClr val="accent2"/>
            </a:solidFill>
            <a:round/>
            <a:headEnd/>
            <a:tailEnd/>
          </a:ln>
          <a:effectLst/>
        </p:spPr>
      </p:cxnSp>
      <p:cxnSp>
        <p:nvCxnSpPr>
          <p:cNvPr id="262" name="AutoShape 21"/>
          <p:cNvCxnSpPr>
            <a:cxnSpLocks noChangeShapeType="1"/>
            <a:stCxn id="271" idx="0"/>
            <a:endCxn id="249" idx="2"/>
          </p:cNvCxnSpPr>
          <p:nvPr/>
        </p:nvCxnSpPr>
        <p:spPr bwMode="auto">
          <a:xfrm flipH="1" flipV="1">
            <a:off x="4994291" y="3447969"/>
            <a:ext cx="279303" cy="2011391"/>
          </a:xfrm>
          <a:prstGeom prst="straightConnector1">
            <a:avLst/>
          </a:prstGeom>
          <a:noFill/>
          <a:ln w="28575">
            <a:solidFill>
              <a:schemeClr val="accent2"/>
            </a:solidFill>
            <a:round/>
            <a:headEnd/>
            <a:tailEnd/>
          </a:ln>
          <a:effectLst/>
        </p:spPr>
      </p:cxnSp>
      <p:cxnSp>
        <p:nvCxnSpPr>
          <p:cNvPr id="263" name="AutoShape 22"/>
          <p:cNvCxnSpPr>
            <a:cxnSpLocks noChangeShapeType="1"/>
            <a:stCxn id="252" idx="0"/>
          </p:cNvCxnSpPr>
          <p:nvPr/>
        </p:nvCxnSpPr>
        <p:spPr bwMode="auto">
          <a:xfrm flipH="1" flipV="1">
            <a:off x="4994290" y="3490089"/>
            <a:ext cx="1548851" cy="1969271"/>
          </a:xfrm>
          <a:prstGeom prst="straightConnector1">
            <a:avLst/>
          </a:prstGeom>
          <a:noFill/>
          <a:ln w="28575">
            <a:solidFill>
              <a:schemeClr val="accent2"/>
            </a:solidFill>
            <a:round/>
            <a:headEnd/>
            <a:tailEnd/>
          </a:ln>
          <a:effectLst/>
        </p:spPr>
      </p:cxnSp>
      <p:cxnSp>
        <p:nvCxnSpPr>
          <p:cNvPr id="264" name="AutoShape 23"/>
          <p:cNvCxnSpPr>
            <a:cxnSpLocks noChangeShapeType="1"/>
            <a:stCxn id="271" idx="0"/>
          </p:cNvCxnSpPr>
          <p:nvPr/>
        </p:nvCxnSpPr>
        <p:spPr bwMode="auto">
          <a:xfrm flipV="1">
            <a:off x="5273594" y="3490089"/>
            <a:ext cx="1015512" cy="1969271"/>
          </a:xfrm>
          <a:prstGeom prst="straightConnector1">
            <a:avLst/>
          </a:prstGeom>
          <a:noFill/>
          <a:ln w="28575">
            <a:solidFill>
              <a:schemeClr val="accent2"/>
            </a:solidFill>
            <a:round/>
            <a:headEnd/>
            <a:tailEnd/>
          </a:ln>
          <a:effectLst/>
        </p:spPr>
      </p:cxnSp>
      <p:cxnSp>
        <p:nvCxnSpPr>
          <p:cNvPr id="265" name="AutoShape 24"/>
          <p:cNvCxnSpPr>
            <a:cxnSpLocks noChangeShapeType="1"/>
            <a:stCxn id="252" idx="0"/>
          </p:cNvCxnSpPr>
          <p:nvPr/>
        </p:nvCxnSpPr>
        <p:spPr bwMode="auto">
          <a:xfrm flipH="1" flipV="1">
            <a:off x="6289106" y="3490089"/>
            <a:ext cx="254035" cy="1969271"/>
          </a:xfrm>
          <a:prstGeom prst="straightConnector1">
            <a:avLst/>
          </a:prstGeom>
          <a:noFill/>
          <a:ln w="28575">
            <a:solidFill>
              <a:schemeClr val="accent2"/>
            </a:solidFill>
            <a:round/>
            <a:headEnd/>
            <a:tailEnd/>
          </a:ln>
          <a:effectLst/>
        </p:spPr>
      </p:cxnSp>
      <p:pic>
        <p:nvPicPr>
          <p:cNvPr id="266" name="Picture 27"/>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54747" y="4848857"/>
            <a:ext cx="294033" cy="261644"/>
          </a:xfrm>
          <a:prstGeom prst="rect">
            <a:avLst/>
          </a:prstGeom>
          <a:noFill/>
          <a:ln w="12700">
            <a:noFill/>
            <a:miter lim="800000"/>
            <a:headEnd/>
            <a:tailEnd/>
          </a:ln>
          <a:effectLst/>
        </p:spPr>
      </p:pic>
      <p:pic>
        <p:nvPicPr>
          <p:cNvPr id="267" name="Picture 28"/>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54747" y="4325568"/>
            <a:ext cx="294033" cy="261644"/>
          </a:xfrm>
          <a:prstGeom prst="rect">
            <a:avLst/>
          </a:prstGeom>
          <a:noFill/>
          <a:ln w="12700">
            <a:noFill/>
            <a:miter lim="800000"/>
            <a:headEnd/>
            <a:tailEnd/>
          </a:ln>
          <a:effectLst/>
        </p:spPr>
      </p:pic>
      <p:pic>
        <p:nvPicPr>
          <p:cNvPr id="268" name="Picture 32"/>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27527" y="5982649"/>
            <a:ext cx="294033" cy="261644"/>
          </a:xfrm>
          <a:prstGeom prst="rect">
            <a:avLst/>
          </a:prstGeom>
          <a:noFill/>
          <a:ln w="12700">
            <a:noFill/>
            <a:miter lim="800000"/>
            <a:headEnd/>
            <a:tailEnd/>
          </a:ln>
          <a:effectLst/>
        </p:spPr>
      </p:pic>
      <p:pic>
        <p:nvPicPr>
          <p:cNvPr id="269" name="Picture 33"/>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86478" y="5982649"/>
            <a:ext cx="294033" cy="261644"/>
          </a:xfrm>
          <a:prstGeom prst="rect">
            <a:avLst/>
          </a:prstGeom>
          <a:noFill/>
          <a:ln w="12700">
            <a:noFill/>
            <a:miter lim="800000"/>
            <a:headEnd/>
            <a:tailEnd/>
          </a:ln>
          <a:effectLst/>
        </p:spPr>
      </p:pic>
      <p:pic>
        <p:nvPicPr>
          <p:cNvPr id="270" name="Picture 34"/>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45429" y="5982649"/>
            <a:ext cx="294033" cy="261644"/>
          </a:xfrm>
          <a:prstGeom prst="rect">
            <a:avLst/>
          </a:prstGeom>
          <a:noFill/>
          <a:ln w="12700">
            <a:noFill/>
            <a:miter lim="800000"/>
            <a:headEnd/>
            <a:tailEnd/>
          </a:ln>
          <a:effectLst/>
        </p:spPr>
      </p:pic>
      <p:pic>
        <p:nvPicPr>
          <p:cNvPr id="271" name="Picture 35" descr="Untitled-1"/>
          <p:cNvPicPr>
            <a:picLocks noChangeAspect="1" noChangeArrowheads="1"/>
          </p:cNvPicPr>
          <p:nvPr/>
        </p:nvPicPr>
        <p:blipFill>
          <a:blip r:embed="rId4" cstate="print"/>
          <a:srcRect/>
          <a:stretch>
            <a:fillRect/>
          </a:stretch>
        </p:blipFill>
        <p:spPr bwMode="auto">
          <a:xfrm>
            <a:off x="5089823" y="5459360"/>
            <a:ext cx="367541" cy="247109"/>
          </a:xfrm>
          <a:prstGeom prst="rect">
            <a:avLst/>
          </a:prstGeom>
          <a:noFill/>
        </p:spPr>
      </p:pic>
      <p:cxnSp>
        <p:nvCxnSpPr>
          <p:cNvPr id="272" name="AutoShape 36"/>
          <p:cNvCxnSpPr>
            <a:cxnSpLocks noChangeShapeType="1"/>
          </p:cNvCxnSpPr>
          <p:nvPr/>
        </p:nvCxnSpPr>
        <p:spPr bwMode="auto">
          <a:xfrm flipV="1">
            <a:off x="4795790" y="5706469"/>
            <a:ext cx="477803" cy="276180"/>
          </a:xfrm>
          <a:prstGeom prst="straightConnector1">
            <a:avLst/>
          </a:prstGeom>
          <a:noFill/>
          <a:ln w="12700">
            <a:solidFill>
              <a:schemeClr val="tx1"/>
            </a:solidFill>
            <a:round/>
            <a:headEnd/>
            <a:tailEnd/>
          </a:ln>
          <a:effectLst/>
        </p:spPr>
      </p:cxnSp>
      <p:cxnSp>
        <p:nvCxnSpPr>
          <p:cNvPr id="273" name="AutoShape 37"/>
          <p:cNvCxnSpPr>
            <a:cxnSpLocks noChangeShapeType="1"/>
          </p:cNvCxnSpPr>
          <p:nvPr/>
        </p:nvCxnSpPr>
        <p:spPr bwMode="auto">
          <a:xfrm flipH="1">
            <a:off x="5236839" y="5706469"/>
            <a:ext cx="36754" cy="276180"/>
          </a:xfrm>
          <a:prstGeom prst="straightConnector1">
            <a:avLst/>
          </a:prstGeom>
          <a:noFill/>
          <a:ln w="12700">
            <a:solidFill>
              <a:schemeClr val="tx1"/>
            </a:solidFill>
            <a:round/>
            <a:headEnd/>
            <a:tailEnd/>
          </a:ln>
          <a:effectLst/>
        </p:spPr>
      </p:cxnSp>
      <p:cxnSp>
        <p:nvCxnSpPr>
          <p:cNvPr id="274" name="AutoShape 38"/>
          <p:cNvCxnSpPr>
            <a:cxnSpLocks noChangeShapeType="1"/>
          </p:cNvCxnSpPr>
          <p:nvPr/>
        </p:nvCxnSpPr>
        <p:spPr bwMode="auto">
          <a:xfrm>
            <a:off x="5273593" y="5706469"/>
            <a:ext cx="404295" cy="276180"/>
          </a:xfrm>
          <a:prstGeom prst="straightConnector1">
            <a:avLst/>
          </a:prstGeom>
          <a:noFill/>
          <a:ln w="12700">
            <a:solidFill>
              <a:schemeClr val="tx1"/>
            </a:solidFill>
            <a:round/>
            <a:headEnd/>
            <a:tailEnd/>
          </a:ln>
          <a:effectLst/>
        </p:spPr>
      </p:cxnSp>
      <p:pic>
        <p:nvPicPr>
          <p:cNvPr id="275" name="Picture 39"/>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30872" y="5982649"/>
            <a:ext cx="294033" cy="261644"/>
          </a:xfrm>
          <a:prstGeom prst="rect">
            <a:avLst/>
          </a:prstGeom>
          <a:noFill/>
          <a:ln w="12700">
            <a:noFill/>
            <a:miter lim="800000"/>
            <a:headEnd/>
            <a:tailEnd/>
          </a:ln>
          <a:effectLst/>
        </p:spPr>
      </p:pic>
      <p:pic>
        <p:nvPicPr>
          <p:cNvPr id="276" name="Picture 40"/>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89823" y="5982649"/>
            <a:ext cx="294033" cy="261644"/>
          </a:xfrm>
          <a:prstGeom prst="rect">
            <a:avLst/>
          </a:prstGeom>
          <a:noFill/>
          <a:ln w="12700">
            <a:noFill/>
            <a:miter lim="800000"/>
            <a:headEnd/>
            <a:tailEnd/>
          </a:ln>
          <a:effectLst/>
        </p:spPr>
      </p:pic>
      <p:pic>
        <p:nvPicPr>
          <p:cNvPr id="277" name="Picture 41"/>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48774" y="5982649"/>
            <a:ext cx="294033" cy="261644"/>
          </a:xfrm>
          <a:prstGeom prst="rect">
            <a:avLst/>
          </a:prstGeom>
          <a:noFill/>
          <a:ln w="12700">
            <a:noFill/>
            <a:miter lim="800000"/>
            <a:headEnd/>
            <a:tailEnd/>
          </a:ln>
          <a:effectLst/>
        </p:spPr>
      </p:pic>
      <p:pic>
        <p:nvPicPr>
          <p:cNvPr id="278" name="Picture 42" descr="Untitled-1"/>
          <p:cNvPicPr>
            <a:picLocks noChangeAspect="1" noChangeArrowheads="1"/>
          </p:cNvPicPr>
          <p:nvPr/>
        </p:nvPicPr>
        <p:blipFill>
          <a:blip r:embed="rId4" cstate="print"/>
          <a:srcRect/>
          <a:stretch>
            <a:fillRect/>
          </a:stretch>
        </p:blipFill>
        <p:spPr bwMode="auto">
          <a:xfrm>
            <a:off x="3693167" y="5459360"/>
            <a:ext cx="367541" cy="247109"/>
          </a:xfrm>
          <a:prstGeom prst="rect">
            <a:avLst/>
          </a:prstGeom>
          <a:noFill/>
        </p:spPr>
      </p:pic>
      <p:cxnSp>
        <p:nvCxnSpPr>
          <p:cNvPr id="279" name="AutoShape 43"/>
          <p:cNvCxnSpPr>
            <a:cxnSpLocks noChangeShapeType="1"/>
          </p:cNvCxnSpPr>
          <p:nvPr/>
        </p:nvCxnSpPr>
        <p:spPr bwMode="auto">
          <a:xfrm flipV="1">
            <a:off x="3399135" y="5706469"/>
            <a:ext cx="477803" cy="276180"/>
          </a:xfrm>
          <a:prstGeom prst="straightConnector1">
            <a:avLst/>
          </a:prstGeom>
          <a:noFill/>
          <a:ln w="12700">
            <a:solidFill>
              <a:schemeClr val="tx1"/>
            </a:solidFill>
            <a:round/>
            <a:headEnd/>
            <a:tailEnd/>
          </a:ln>
          <a:effectLst/>
        </p:spPr>
      </p:cxnSp>
      <p:cxnSp>
        <p:nvCxnSpPr>
          <p:cNvPr id="280" name="AutoShape 44"/>
          <p:cNvCxnSpPr>
            <a:cxnSpLocks noChangeShapeType="1"/>
          </p:cNvCxnSpPr>
          <p:nvPr/>
        </p:nvCxnSpPr>
        <p:spPr bwMode="auto">
          <a:xfrm flipH="1">
            <a:off x="3840184" y="5706469"/>
            <a:ext cx="36754" cy="276180"/>
          </a:xfrm>
          <a:prstGeom prst="straightConnector1">
            <a:avLst/>
          </a:prstGeom>
          <a:noFill/>
          <a:ln w="12700">
            <a:solidFill>
              <a:schemeClr val="tx1"/>
            </a:solidFill>
            <a:round/>
            <a:headEnd/>
            <a:tailEnd/>
          </a:ln>
          <a:effectLst/>
        </p:spPr>
      </p:cxnSp>
      <p:cxnSp>
        <p:nvCxnSpPr>
          <p:cNvPr id="281" name="AutoShape 45"/>
          <p:cNvCxnSpPr>
            <a:cxnSpLocks noChangeShapeType="1"/>
          </p:cNvCxnSpPr>
          <p:nvPr/>
        </p:nvCxnSpPr>
        <p:spPr bwMode="auto">
          <a:xfrm>
            <a:off x="3876938" y="5706469"/>
            <a:ext cx="404295" cy="276180"/>
          </a:xfrm>
          <a:prstGeom prst="straightConnector1">
            <a:avLst/>
          </a:prstGeom>
          <a:noFill/>
          <a:ln w="12700">
            <a:solidFill>
              <a:schemeClr val="tx1"/>
            </a:solidFill>
            <a:round/>
            <a:headEnd/>
            <a:tailEnd/>
          </a:ln>
          <a:effectLst/>
        </p:spPr>
      </p:cxnSp>
      <p:pic>
        <p:nvPicPr>
          <p:cNvPr id="282" name="Picture 46"/>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34216" y="5982649"/>
            <a:ext cx="294033" cy="261644"/>
          </a:xfrm>
          <a:prstGeom prst="rect">
            <a:avLst/>
          </a:prstGeom>
          <a:noFill/>
          <a:ln w="12700">
            <a:noFill/>
            <a:miter lim="800000"/>
            <a:headEnd/>
            <a:tailEnd/>
          </a:ln>
          <a:effectLst/>
        </p:spPr>
      </p:pic>
      <p:pic>
        <p:nvPicPr>
          <p:cNvPr id="283" name="Picture 47"/>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93167" y="5982649"/>
            <a:ext cx="294033" cy="261644"/>
          </a:xfrm>
          <a:prstGeom prst="rect">
            <a:avLst/>
          </a:prstGeom>
          <a:noFill/>
          <a:ln w="12700">
            <a:noFill/>
            <a:miter lim="800000"/>
            <a:headEnd/>
            <a:tailEnd/>
          </a:ln>
          <a:effectLst/>
        </p:spPr>
      </p:pic>
      <p:pic>
        <p:nvPicPr>
          <p:cNvPr id="284" name="Picture 48"/>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52118" y="5982649"/>
            <a:ext cx="294033" cy="261644"/>
          </a:xfrm>
          <a:prstGeom prst="rect">
            <a:avLst/>
          </a:prstGeom>
          <a:noFill/>
          <a:ln w="12700">
            <a:noFill/>
            <a:miter lim="800000"/>
            <a:headEnd/>
            <a:tailEnd/>
          </a:ln>
          <a:effectLst/>
        </p:spPr>
      </p:pic>
      <p:sp>
        <p:nvSpPr>
          <p:cNvPr id="285" name="Text Box 57"/>
          <p:cNvSpPr txBox="1">
            <a:spLocks noChangeArrowheads="1"/>
          </p:cNvSpPr>
          <p:nvPr/>
        </p:nvSpPr>
        <p:spPr bwMode="auto">
          <a:xfrm>
            <a:off x="5333500" y="3139084"/>
            <a:ext cx="735082" cy="379748"/>
          </a:xfrm>
          <a:prstGeom prst="rect">
            <a:avLst/>
          </a:prstGeom>
          <a:noFill/>
          <a:ln w="9525">
            <a:noFill/>
            <a:miter lim="800000"/>
            <a:headEnd/>
            <a:tailEnd/>
          </a:ln>
          <a:effectLst/>
        </p:spPr>
        <p:txBody>
          <a:bodyPr>
            <a:spAutoFit/>
          </a:bodyPr>
          <a:lstStyle/>
          <a:p>
            <a:pPr algn="l">
              <a:lnSpc>
                <a:spcPct val="60000"/>
              </a:lnSpc>
              <a:spcBef>
                <a:spcPct val="50000"/>
              </a:spcBef>
            </a:pPr>
            <a:r>
              <a:rPr lang="en-US" altLang="ko-KR" sz="1100" dirty="0">
                <a:solidFill>
                  <a:schemeClr val="tx1"/>
                </a:solidFill>
                <a:latin typeface="Arial" panose="020B0604020202020204" pitchFamily="34" charset="0"/>
                <a:ea typeface="굴림" pitchFamily="50" charset="-127"/>
                <a:cs typeface="Arial" panose="020B0604020202020204" pitchFamily="34" charset="0"/>
              </a:rPr>
              <a:t>Center </a:t>
            </a:r>
          </a:p>
          <a:p>
            <a:pPr algn="l">
              <a:lnSpc>
                <a:spcPct val="60000"/>
              </a:lnSpc>
              <a:spcBef>
                <a:spcPct val="50000"/>
              </a:spcBef>
            </a:pPr>
            <a:r>
              <a:rPr lang="en-US" altLang="ko-KR" sz="1100" dirty="0">
                <a:solidFill>
                  <a:schemeClr val="tx1"/>
                </a:solidFill>
                <a:latin typeface="Arial" panose="020B0604020202020204" pitchFamily="34" charset="0"/>
                <a:ea typeface="굴림" pitchFamily="50" charset="-127"/>
                <a:cs typeface="Arial" panose="020B0604020202020204" pitchFamily="34" charset="0"/>
              </a:rPr>
              <a:t>Router</a:t>
            </a:r>
          </a:p>
        </p:txBody>
      </p:sp>
      <p:sp>
        <p:nvSpPr>
          <p:cNvPr id="286" name="Text Box 58"/>
          <p:cNvSpPr txBox="1">
            <a:spLocks noChangeArrowheads="1"/>
          </p:cNvSpPr>
          <p:nvPr/>
        </p:nvSpPr>
        <p:spPr bwMode="auto">
          <a:xfrm>
            <a:off x="3463636" y="4634454"/>
            <a:ext cx="966326" cy="176247"/>
          </a:xfrm>
          <a:prstGeom prst="rect">
            <a:avLst/>
          </a:prstGeom>
          <a:noFill/>
          <a:ln w="9525">
            <a:noFill/>
            <a:miter lim="800000"/>
            <a:headEnd/>
            <a:tailEnd/>
          </a:ln>
          <a:effectLst/>
        </p:spPr>
        <p:txBody>
          <a:bodyPr wrap="square">
            <a:spAutoFit/>
          </a:bodyPr>
          <a:lstStyle/>
          <a:p>
            <a:pPr algn="l">
              <a:lnSpc>
                <a:spcPct val="60000"/>
              </a:lnSpc>
              <a:spcBef>
                <a:spcPct val="50000"/>
              </a:spcBef>
            </a:pPr>
            <a:r>
              <a:rPr lang="en-US" altLang="ko-KR" sz="900" dirty="0">
                <a:solidFill>
                  <a:schemeClr val="tx1"/>
                </a:solidFill>
                <a:latin typeface="Arial" panose="020B0604020202020204" pitchFamily="34" charset="0"/>
                <a:ea typeface="굴림" pitchFamily="50" charset="-127"/>
                <a:cs typeface="Arial" panose="020B0604020202020204" pitchFamily="34" charset="0"/>
              </a:rPr>
              <a:t>Core Router</a:t>
            </a:r>
          </a:p>
        </p:txBody>
      </p:sp>
      <p:sp>
        <p:nvSpPr>
          <p:cNvPr id="287" name="Text Box 61"/>
          <p:cNvSpPr txBox="1">
            <a:spLocks noChangeArrowheads="1"/>
          </p:cNvSpPr>
          <p:nvPr/>
        </p:nvSpPr>
        <p:spPr bwMode="auto">
          <a:xfrm>
            <a:off x="6698301" y="5361244"/>
            <a:ext cx="920384" cy="443342"/>
          </a:xfrm>
          <a:prstGeom prst="rect">
            <a:avLst/>
          </a:prstGeom>
          <a:noFill/>
          <a:ln w="9525">
            <a:noFill/>
            <a:miter lim="800000"/>
            <a:headEnd/>
            <a:tailEnd/>
          </a:ln>
          <a:effectLst/>
        </p:spPr>
        <p:txBody>
          <a:bodyPr wrap="square">
            <a:spAutoFit/>
          </a:bodyPr>
          <a:lstStyle/>
          <a:p>
            <a:pPr algn="l">
              <a:lnSpc>
                <a:spcPct val="70000"/>
              </a:lnSpc>
              <a:spcBef>
                <a:spcPct val="50000"/>
              </a:spcBef>
            </a:pPr>
            <a:r>
              <a:rPr lang="en-US" altLang="ko-KR" sz="1200" dirty="0">
                <a:solidFill>
                  <a:schemeClr val="tx1"/>
                </a:solidFill>
                <a:latin typeface="Arial" panose="020B0604020202020204" pitchFamily="34" charset="0"/>
                <a:ea typeface="굴림" pitchFamily="50" charset="-127"/>
                <a:cs typeface="Arial" panose="020B0604020202020204" pitchFamily="34" charset="0"/>
              </a:rPr>
              <a:t>Core </a:t>
            </a:r>
          </a:p>
          <a:p>
            <a:pPr algn="l">
              <a:lnSpc>
                <a:spcPct val="70000"/>
              </a:lnSpc>
              <a:spcBef>
                <a:spcPct val="50000"/>
              </a:spcBef>
            </a:pPr>
            <a:r>
              <a:rPr lang="en-US" altLang="ko-KR" sz="1200" dirty="0">
                <a:solidFill>
                  <a:schemeClr val="tx1"/>
                </a:solidFill>
                <a:latin typeface="Arial" panose="020B0604020202020204" pitchFamily="34" charset="0"/>
                <a:ea typeface="굴림" pitchFamily="50" charset="-127"/>
                <a:cs typeface="Arial" panose="020B0604020202020204" pitchFamily="34" charset="0"/>
              </a:rPr>
              <a:t>Router</a:t>
            </a:r>
          </a:p>
        </p:txBody>
      </p:sp>
      <p:sp>
        <p:nvSpPr>
          <p:cNvPr id="288" name="Text Box 62"/>
          <p:cNvSpPr txBox="1">
            <a:spLocks noChangeArrowheads="1"/>
          </p:cNvSpPr>
          <p:nvPr/>
        </p:nvSpPr>
        <p:spPr bwMode="auto">
          <a:xfrm>
            <a:off x="2493809" y="5917050"/>
            <a:ext cx="695265" cy="307069"/>
          </a:xfrm>
          <a:prstGeom prst="rect">
            <a:avLst/>
          </a:prstGeom>
          <a:noFill/>
          <a:ln w="9525">
            <a:noFill/>
            <a:miter lim="800000"/>
            <a:headEnd/>
            <a:tailEnd/>
          </a:ln>
          <a:effectLst/>
        </p:spPr>
        <p:txBody>
          <a:bodyPr wrap="square">
            <a:spAutoFit/>
          </a:bodyPr>
          <a:lstStyle/>
          <a:p>
            <a:pPr algn="l">
              <a:spcBef>
                <a:spcPct val="50000"/>
              </a:spcBef>
            </a:pPr>
            <a:r>
              <a:rPr lang="en-US" altLang="ko-KR" sz="1400" dirty="0">
                <a:solidFill>
                  <a:schemeClr val="tx1"/>
                </a:solidFill>
                <a:latin typeface="Arial" panose="020B0604020202020204" pitchFamily="34" charset="0"/>
                <a:ea typeface="굴림" pitchFamily="50" charset="-127"/>
                <a:cs typeface="Arial" panose="020B0604020202020204" pitchFamily="34" charset="0"/>
              </a:rPr>
              <a:t>GSR</a:t>
            </a:r>
          </a:p>
        </p:txBody>
      </p:sp>
      <p:cxnSp>
        <p:nvCxnSpPr>
          <p:cNvPr id="289" name="AutoShape 71"/>
          <p:cNvCxnSpPr>
            <a:cxnSpLocks noChangeShapeType="1"/>
          </p:cNvCxnSpPr>
          <p:nvPr/>
        </p:nvCxnSpPr>
        <p:spPr bwMode="auto">
          <a:xfrm>
            <a:off x="5223238" y="3320781"/>
            <a:ext cx="865253" cy="0"/>
          </a:xfrm>
          <a:prstGeom prst="straightConnector1">
            <a:avLst/>
          </a:prstGeom>
          <a:noFill/>
          <a:ln w="28575">
            <a:solidFill>
              <a:schemeClr val="tx1"/>
            </a:solidFill>
            <a:round/>
            <a:headEnd/>
            <a:tailEnd/>
          </a:ln>
          <a:effectLst/>
        </p:spPr>
      </p:cxnSp>
      <p:pic>
        <p:nvPicPr>
          <p:cNvPr id="290" name="Picture 73"/>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71927" y="2581273"/>
            <a:ext cx="294033" cy="261644"/>
          </a:xfrm>
          <a:prstGeom prst="rect">
            <a:avLst/>
          </a:prstGeom>
          <a:noFill/>
          <a:ln w="12700">
            <a:noFill/>
            <a:miter lim="800000"/>
            <a:headEnd/>
            <a:tailEnd/>
          </a:ln>
          <a:effectLst/>
        </p:spPr>
      </p:pic>
      <p:pic>
        <p:nvPicPr>
          <p:cNvPr id="291" name="Picture 74"/>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62615" y="2581273"/>
            <a:ext cx="294033" cy="261644"/>
          </a:xfrm>
          <a:prstGeom prst="rect">
            <a:avLst/>
          </a:prstGeom>
          <a:noFill/>
          <a:ln w="12700">
            <a:noFill/>
            <a:miter lim="800000"/>
            <a:headEnd/>
            <a:tailEnd/>
          </a:ln>
          <a:effectLst/>
        </p:spPr>
      </p:pic>
      <p:pic>
        <p:nvPicPr>
          <p:cNvPr id="292" name="Picture 75" descr="alteon"/>
          <p:cNvPicPr>
            <a:picLocks noChangeAspect="1" noChangeArrowheads="1"/>
          </p:cNvPicPr>
          <p:nvPr/>
        </p:nvPicPr>
        <p:blipFill>
          <a:blip r:embed="rId6" cstate="print"/>
          <a:srcRect/>
          <a:stretch>
            <a:fillRect/>
          </a:stretch>
        </p:blipFill>
        <p:spPr bwMode="auto">
          <a:xfrm>
            <a:off x="5512676" y="2521313"/>
            <a:ext cx="261873" cy="399734"/>
          </a:xfrm>
          <a:prstGeom prst="rect">
            <a:avLst/>
          </a:prstGeom>
          <a:noFill/>
        </p:spPr>
      </p:pic>
      <p:pic>
        <p:nvPicPr>
          <p:cNvPr id="293" name="Picture 76" descr="alteon"/>
          <p:cNvPicPr>
            <a:picLocks noChangeAspect="1" noChangeArrowheads="1"/>
          </p:cNvPicPr>
          <p:nvPr/>
        </p:nvPicPr>
        <p:blipFill>
          <a:blip r:embed="rId6" cstate="print"/>
          <a:srcRect/>
          <a:stretch>
            <a:fillRect/>
          </a:stretch>
        </p:blipFill>
        <p:spPr bwMode="auto">
          <a:xfrm>
            <a:off x="5250804" y="2528581"/>
            <a:ext cx="261873" cy="401551"/>
          </a:xfrm>
          <a:prstGeom prst="rect">
            <a:avLst/>
          </a:prstGeom>
          <a:noFill/>
        </p:spPr>
      </p:pic>
      <p:pic>
        <p:nvPicPr>
          <p:cNvPr id="294" name="Picture 77" descr="alteon"/>
          <p:cNvPicPr>
            <a:picLocks noChangeAspect="1" noChangeArrowheads="1"/>
          </p:cNvPicPr>
          <p:nvPr/>
        </p:nvPicPr>
        <p:blipFill>
          <a:blip r:embed="rId6" cstate="print"/>
          <a:srcRect/>
          <a:stretch>
            <a:fillRect/>
          </a:stretch>
        </p:blipFill>
        <p:spPr bwMode="auto">
          <a:xfrm>
            <a:off x="5808241" y="2528581"/>
            <a:ext cx="260341" cy="401551"/>
          </a:xfrm>
          <a:prstGeom prst="rect">
            <a:avLst/>
          </a:prstGeom>
          <a:noFill/>
        </p:spPr>
      </p:pic>
      <p:sp>
        <p:nvSpPr>
          <p:cNvPr id="295" name="Rectangle 78"/>
          <p:cNvSpPr>
            <a:spLocks noChangeArrowheads="1"/>
          </p:cNvSpPr>
          <p:nvPr/>
        </p:nvSpPr>
        <p:spPr bwMode="auto">
          <a:xfrm>
            <a:off x="5112976" y="2406843"/>
            <a:ext cx="1102623" cy="610503"/>
          </a:xfrm>
          <a:prstGeom prst="rect">
            <a:avLst/>
          </a:prstGeom>
          <a:noFill/>
          <a:ln w="9525">
            <a:solidFill>
              <a:schemeClr val="tx1"/>
            </a:solidFill>
            <a:miter lim="800000"/>
            <a:headEnd/>
            <a:tailEnd/>
          </a:ln>
          <a:effectLst/>
        </p:spPr>
        <p:txBody>
          <a:bodyPr wrap="none" anchor="ctr"/>
          <a:lstStyle/>
          <a:p>
            <a:endParaRPr lang="ko-KR" altLang="en-US" sz="800" dirty="0">
              <a:latin typeface="Arial" panose="020B0604020202020204" pitchFamily="34" charset="0"/>
              <a:cs typeface="Arial" panose="020B0604020202020204" pitchFamily="34" charset="0"/>
            </a:endParaRPr>
          </a:p>
        </p:txBody>
      </p:sp>
      <p:sp>
        <p:nvSpPr>
          <p:cNvPr id="296" name="Text Box 79"/>
          <p:cNvSpPr txBox="1">
            <a:spLocks noChangeArrowheads="1"/>
          </p:cNvSpPr>
          <p:nvPr/>
        </p:nvSpPr>
        <p:spPr bwMode="auto">
          <a:xfrm>
            <a:off x="5259992" y="2233984"/>
            <a:ext cx="1102623" cy="195695"/>
          </a:xfrm>
          <a:prstGeom prst="rect">
            <a:avLst/>
          </a:prstGeom>
          <a:noFill/>
          <a:ln w="9525">
            <a:noFill/>
            <a:miter lim="800000"/>
            <a:headEnd/>
            <a:tailEnd/>
          </a:ln>
          <a:effectLst/>
        </p:spPr>
        <p:txBody>
          <a:bodyPr>
            <a:spAutoFit/>
          </a:bodyPr>
          <a:lstStyle/>
          <a:p>
            <a:pPr algn="l">
              <a:lnSpc>
                <a:spcPct val="60000"/>
              </a:lnSpc>
              <a:spcBef>
                <a:spcPct val="50000"/>
              </a:spcBef>
            </a:pPr>
            <a:r>
              <a:rPr lang="en-US" altLang="ko-KR" sz="1050" dirty="0">
                <a:solidFill>
                  <a:schemeClr val="tx1"/>
                </a:solidFill>
                <a:latin typeface="Arial" panose="020B0604020202020204" pitchFamily="34" charset="0"/>
                <a:ea typeface="굴림" pitchFamily="50" charset="-127"/>
                <a:cs typeface="Arial" panose="020B0604020202020204" pitchFamily="34" charset="0"/>
              </a:rPr>
              <a:t>Server Farm</a:t>
            </a:r>
          </a:p>
        </p:txBody>
      </p:sp>
      <p:cxnSp>
        <p:nvCxnSpPr>
          <p:cNvPr id="297" name="AutoShape 80"/>
          <p:cNvCxnSpPr>
            <a:cxnSpLocks noChangeShapeType="1"/>
            <a:stCxn id="249" idx="0"/>
          </p:cNvCxnSpPr>
          <p:nvPr/>
        </p:nvCxnSpPr>
        <p:spPr bwMode="auto">
          <a:xfrm flipH="1" flipV="1">
            <a:off x="4818944" y="2842918"/>
            <a:ext cx="175347" cy="252094"/>
          </a:xfrm>
          <a:prstGeom prst="straightConnector1">
            <a:avLst/>
          </a:prstGeom>
          <a:noFill/>
          <a:ln w="12700">
            <a:solidFill>
              <a:schemeClr val="tx1"/>
            </a:solidFill>
            <a:round/>
            <a:headEnd/>
            <a:tailEnd/>
          </a:ln>
          <a:effectLst/>
        </p:spPr>
      </p:cxnSp>
      <p:cxnSp>
        <p:nvCxnSpPr>
          <p:cNvPr id="298" name="AutoShape 81"/>
          <p:cNvCxnSpPr>
            <a:cxnSpLocks noChangeShapeType="1"/>
            <a:stCxn id="250" idx="0"/>
          </p:cNvCxnSpPr>
          <p:nvPr/>
        </p:nvCxnSpPr>
        <p:spPr bwMode="auto">
          <a:xfrm flipV="1">
            <a:off x="6317439" y="2842918"/>
            <a:ext cx="192193" cy="252094"/>
          </a:xfrm>
          <a:prstGeom prst="straightConnector1">
            <a:avLst/>
          </a:prstGeom>
          <a:noFill/>
          <a:ln w="12700">
            <a:solidFill>
              <a:schemeClr val="tx1"/>
            </a:solidFill>
            <a:round/>
            <a:headEnd/>
            <a:tailEnd/>
          </a:ln>
          <a:effectLst/>
        </p:spPr>
      </p:cxnSp>
      <p:cxnSp>
        <p:nvCxnSpPr>
          <p:cNvPr id="299" name="AutoShape 82"/>
          <p:cNvCxnSpPr>
            <a:cxnSpLocks noChangeShapeType="1"/>
            <a:endCxn id="295" idx="3"/>
          </p:cNvCxnSpPr>
          <p:nvPr/>
        </p:nvCxnSpPr>
        <p:spPr bwMode="auto">
          <a:xfrm flipH="1">
            <a:off x="6215598" y="2712095"/>
            <a:ext cx="147016" cy="0"/>
          </a:xfrm>
          <a:prstGeom prst="straightConnector1">
            <a:avLst/>
          </a:prstGeom>
          <a:noFill/>
          <a:ln w="12700">
            <a:solidFill>
              <a:schemeClr val="tx1"/>
            </a:solidFill>
            <a:round/>
            <a:headEnd/>
            <a:tailEnd/>
          </a:ln>
          <a:effectLst/>
        </p:spPr>
      </p:cxnSp>
      <p:cxnSp>
        <p:nvCxnSpPr>
          <p:cNvPr id="300" name="AutoShape 83"/>
          <p:cNvCxnSpPr>
            <a:cxnSpLocks noChangeShapeType="1"/>
            <a:stCxn id="295" idx="1"/>
          </p:cNvCxnSpPr>
          <p:nvPr/>
        </p:nvCxnSpPr>
        <p:spPr bwMode="auto">
          <a:xfrm flipH="1">
            <a:off x="4965959" y="2712095"/>
            <a:ext cx="147016" cy="0"/>
          </a:xfrm>
          <a:prstGeom prst="straightConnector1">
            <a:avLst/>
          </a:prstGeom>
          <a:noFill/>
          <a:ln w="12700">
            <a:solidFill>
              <a:schemeClr val="tx1"/>
            </a:solidFill>
            <a:round/>
            <a:headEnd/>
            <a:tailEnd/>
          </a:ln>
          <a:effectLst/>
        </p:spPr>
      </p:cxnSp>
      <p:sp>
        <p:nvSpPr>
          <p:cNvPr id="301" name="Text Box 87"/>
          <p:cNvSpPr txBox="1">
            <a:spLocks noChangeArrowheads="1"/>
          </p:cNvSpPr>
          <p:nvPr/>
        </p:nvSpPr>
        <p:spPr bwMode="auto">
          <a:xfrm>
            <a:off x="4598418" y="2335981"/>
            <a:ext cx="514557" cy="276180"/>
          </a:xfrm>
          <a:prstGeom prst="rect">
            <a:avLst/>
          </a:prstGeom>
          <a:noFill/>
          <a:ln w="9525">
            <a:noFill/>
            <a:miter lim="800000"/>
            <a:headEnd/>
            <a:tailEnd/>
          </a:ln>
          <a:effectLst/>
        </p:spPr>
        <p:txBody>
          <a:bodyPr>
            <a:spAutoFit/>
          </a:bodyPr>
          <a:lstStyle/>
          <a:p>
            <a:pPr algn="l">
              <a:spcBef>
                <a:spcPct val="50000"/>
              </a:spcBef>
            </a:pPr>
            <a:r>
              <a:rPr lang="en-US" altLang="ko-KR" sz="1200" dirty="0">
                <a:solidFill>
                  <a:schemeClr val="tx1"/>
                </a:solidFill>
                <a:latin typeface="Arial" panose="020B0604020202020204" pitchFamily="34" charset="0"/>
                <a:ea typeface="굴림" pitchFamily="50" charset="-127"/>
                <a:cs typeface="Arial" panose="020B0604020202020204" pitchFamily="34" charset="0"/>
              </a:rPr>
              <a:t>GSR</a:t>
            </a:r>
          </a:p>
        </p:txBody>
      </p:sp>
      <p:sp>
        <p:nvSpPr>
          <p:cNvPr id="302" name="Text Box 61"/>
          <p:cNvSpPr txBox="1">
            <a:spLocks noChangeArrowheads="1"/>
          </p:cNvSpPr>
          <p:nvPr/>
        </p:nvSpPr>
        <p:spPr bwMode="auto">
          <a:xfrm>
            <a:off x="5386452" y="5361244"/>
            <a:ext cx="920384" cy="443342"/>
          </a:xfrm>
          <a:prstGeom prst="rect">
            <a:avLst/>
          </a:prstGeom>
          <a:noFill/>
          <a:ln w="9525">
            <a:noFill/>
            <a:miter lim="800000"/>
            <a:headEnd/>
            <a:tailEnd/>
          </a:ln>
          <a:effectLst/>
        </p:spPr>
        <p:txBody>
          <a:bodyPr wrap="square">
            <a:spAutoFit/>
          </a:bodyPr>
          <a:lstStyle/>
          <a:p>
            <a:pPr algn="l">
              <a:lnSpc>
                <a:spcPct val="70000"/>
              </a:lnSpc>
              <a:spcBef>
                <a:spcPct val="50000"/>
              </a:spcBef>
            </a:pPr>
            <a:r>
              <a:rPr lang="en-US" altLang="ko-KR" sz="1200" dirty="0">
                <a:solidFill>
                  <a:schemeClr val="tx1"/>
                </a:solidFill>
                <a:latin typeface="Arial" panose="020B0604020202020204" pitchFamily="34" charset="0"/>
                <a:ea typeface="굴림" pitchFamily="50" charset="-127"/>
                <a:cs typeface="Arial" panose="020B0604020202020204" pitchFamily="34" charset="0"/>
              </a:rPr>
              <a:t>Core </a:t>
            </a:r>
          </a:p>
          <a:p>
            <a:pPr algn="l">
              <a:lnSpc>
                <a:spcPct val="70000"/>
              </a:lnSpc>
              <a:spcBef>
                <a:spcPct val="50000"/>
              </a:spcBef>
            </a:pPr>
            <a:r>
              <a:rPr lang="en-US" altLang="ko-KR" sz="1200" dirty="0">
                <a:solidFill>
                  <a:schemeClr val="tx1"/>
                </a:solidFill>
                <a:latin typeface="Arial" panose="020B0604020202020204" pitchFamily="34" charset="0"/>
                <a:ea typeface="굴림" pitchFamily="50" charset="-127"/>
                <a:cs typeface="Arial" panose="020B0604020202020204" pitchFamily="34" charset="0"/>
              </a:rPr>
              <a:t>Router</a:t>
            </a:r>
          </a:p>
        </p:txBody>
      </p:sp>
      <p:sp>
        <p:nvSpPr>
          <p:cNvPr id="303" name="Text Box 61"/>
          <p:cNvSpPr txBox="1">
            <a:spLocks noChangeArrowheads="1"/>
          </p:cNvSpPr>
          <p:nvPr/>
        </p:nvSpPr>
        <p:spPr bwMode="auto">
          <a:xfrm>
            <a:off x="4079085" y="5361244"/>
            <a:ext cx="920384" cy="443342"/>
          </a:xfrm>
          <a:prstGeom prst="rect">
            <a:avLst/>
          </a:prstGeom>
          <a:noFill/>
          <a:ln w="9525">
            <a:noFill/>
            <a:miter lim="800000"/>
            <a:headEnd/>
            <a:tailEnd/>
          </a:ln>
          <a:effectLst/>
        </p:spPr>
        <p:txBody>
          <a:bodyPr wrap="square">
            <a:spAutoFit/>
          </a:bodyPr>
          <a:lstStyle/>
          <a:p>
            <a:pPr algn="l">
              <a:lnSpc>
                <a:spcPct val="70000"/>
              </a:lnSpc>
              <a:spcBef>
                <a:spcPct val="50000"/>
              </a:spcBef>
            </a:pPr>
            <a:r>
              <a:rPr lang="en-US" altLang="ko-KR" sz="1200" dirty="0">
                <a:solidFill>
                  <a:schemeClr val="tx1"/>
                </a:solidFill>
                <a:latin typeface="Arial" panose="020B0604020202020204" pitchFamily="34" charset="0"/>
                <a:ea typeface="굴림" pitchFamily="50" charset="-127"/>
                <a:cs typeface="Arial" panose="020B0604020202020204" pitchFamily="34" charset="0"/>
              </a:rPr>
              <a:t>Core </a:t>
            </a:r>
          </a:p>
          <a:p>
            <a:pPr algn="l">
              <a:lnSpc>
                <a:spcPct val="70000"/>
              </a:lnSpc>
              <a:spcBef>
                <a:spcPct val="50000"/>
              </a:spcBef>
            </a:pPr>
            <a:r>
              <a:rPr lang="en-US" altLang="ko-KR" sz="1200" dirty="0">
                <a:solidFill>
                  <a:schemeClr val="tx1"/>
                </a:solidFill>
                <a:latin typeface="Arial" panose="020B0604020202020204" pitchFamily="34" charset="0"/>
                <a:ea typeface="굴림" pitchFamily="50" charset="-127"/>
                <a:cs typeface="Arial" panose="020B0604020202020204" pitchFamily="34" charset="0"/>
              </a:rPr>
              <a:t>Router</a:t>
            </a:r>
          </a:p>
        </p:txBody>
      </p:sp>
      <p:grpSp>
        <p:nvGrpSpPr>
          <p:cNvPr id="305" name="그룹 304"/>
          <p:cNvGrpSpPr/>
          <p:nvPr/>
        </p:nvGrpSpPr>
        <p:grpSpPr>
          <a:xfrm>
            <a:off x="2848162" y="969948"/>
            <a:ext cx="2005735" cy="2131108"/>
            <a:chOff x="1177484" y="1103642"/>
            <a:chExt cx="2005735" cy="2131108"/>
          </a:xfrm>
        </p:grpSpPr>
        <p:grpSp>
          <p:nvGrpSpPr>
            <p:cNvPr id="306" name="그룹 305"/>
            <p:cNvGrpSpPr/>
            <p:nvPr/>
          </p:nvGrpSpPr>
          <p:grpSpPr>
            <a:xfrm>
              <a:off x="1177484" y="1103642"/>
              <a:ext cx="2005735" cy="2131108"/>
              <a:chOff x="1177484" y="1103642"/>
              <a:chExt cx="2005735" cy="2131108"/>
            </a:xfrm>
          </p:grpSpPr>
          <p:pic>
            <p:nvPicPr>
              <p:cNvPr id="308" name="Picture 14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77484" y="1103642"/>
                <a:ext cx="1344001" cy="62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09" name="그룹 308"/>
              <p:cNvGrpSpPr/>
              <p:nvPr/>
            </p:nvGrpSpPr>
            <p:grpSpPr>
              <a:xfrm>
                <a:off x="1461311" y="1579362"/>
                <a:ext cx="1721908" cy="1655388"/>
                <a:chOff x="1461311" y="1579362"/>
                <a:chExt cx="1721908" cy="1655388"/>
              </a:xfrm>
            </p:grpSpPr>
            <p:sp>
              <p:nvSpPr>
                <p:cNvPr id="310" name="Text Box 87"/>
                <p:cNvSpPr txBox="1">
                  <a:spLocks noChangeArrowheads="1"/>
                </p:cNvSpPr>
                <p:nvPr/>
              </p:nvSpPr>
              <p:spPr bwMode="auto">
                <a:xfrm>
                  <a:off x="1461311" y="2142440"/>
                  <a:ext cx="1130188" cy="276180"/>
                </a:xfrm>
                <a:prstGeom prst="rect">
                  <a:avLst/>
                </a:prstGeom>
                <a:noFill/>
                <a:ln w="9525">
                  <a:noFill/>
                  <a:miter lim="800000"/>
                  <a:headEnd/>
                  <a:tailEnd/>
                </a:ln>
                <a:effectLst/>
              </p:spPr>
              <p:txBody>
                <a:bodyPr wrap="square">
                  <a:spAutoFit/>
                </a:bodyPr>
                <a:lstStyle/>
                <a:p>
                  <a:pPr algn="l">
                    <a:spcBef>
                      <a:spcPct val="50000"/>
                    </a:spcBef>
                  </a:pPr>
                  <a:r>
                    <a:rPr lang="en-US" altLang="ko-KR" sz="1200" dirty="0">
                      <a:latin typeface="Arial" panose="020B0604020202020204" pitchFamily="34" charset="0"/>
                      <a:ea typeface="굴림" pitchFamily="50" charset="-127"/>
                      <a:cs typeface="Arial" panose="020B0604020202020204" pitchFamily="34" charset="0"/>
                    </a:rPr>
                    <a:t>Global Hub</a:t>
                  </a:r>
                  <a:endParaRPr lang="en-US" altLang="ko-KR" sz="1200" dirty="0">
                    <a:solidFill>
                      <a:schemeClr val="tx1"/>
                    </a:solidFill>
                    <a:latin typeface="Arial" panose="020B0604020202020204" pitchFamily="34" charset="0"/>
                    <a:ea typeface="굴림" pitchFamily="50" charset="-127"/>
                    <a:cs typeface="Arial" panose="020B0604020202020204" pitchFamily="34" charset="0"/>
                  </a:endParaRPr>
                </a:p>
              </p:txBody>
            </p:sp>
            <p:pic>
              <p:nvPicPr>
                <p:cNvPr id="311" name="그림 3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397017" y="2118863"/>
                  <a:ext cx="464848" cy="328880"/>
                </a:xfrm>
                <a:prstGeom prst="rect">
                  <a:avLst/>
                </a:prstGeom>
              </p:spPr>
            </p:pic>
            <p:cxnSp>
              <p:nvCxnSpPr>
                <p:cNvPr id="312" name="직선 연결선 311"/>
                <p:cNvCxnSpPr>
                  <a:stCxn id="311" idx="2"/>
                  <a:endCxn id="249" idx="1"/>
                </p:cNvCxnSpPr>
                <p:nvPr/>
              </p:nvCxnSpPr>
              <p:spPr>
                <a:xfrm>
                  <a:off x="2629441" y="2447743"/>
                  <a:ext cx="553778" cy="7870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13" name="그림 31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706292" y="1593307"/>
                  <a:ext cx="243825" cy="172506"/>
                </a:xfrm>
                <a:prstGeom prst="rect">
                  <a:avLst/>
                </a:prstGeom>
              </p:spPr>
            </p:pic>
            <p:pic>
              <p:nvPicPr>
                <p:cNvPr id="314" name="그림 31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999440" y="1579362"/>
                  <a:ext cx="243825" cy="172506"/>
                </a:xfrm>
                <a:prstGeom prst="rect">
                  <a:avLst/>
                </a:prstGeom>
              </p:spPr>
            </p:pic>
            <p:cxnSp>
              <p:nvCxnSpPr>
                <p:cNvPr id="315" name="직선 연결선 314"/>
                <p:cNvCxnSpPr/>
                <p:nvPr/>
              </p:nvCxnSpPr>
              <p:spPr>
                <a:xfrm>
                  <a:off x="1903067" y="1722289"/>
                  <a:ext cx="549073" cy="4492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 name="직선 연결선 315"/>
                <p:cNvCxnSpPr/>
                <p:nvPr/>
              </p:nvCxnSpPr>
              <p:spPr>
                <a:xfrm>
                  <a:off x="2195658" y="1712029"/>
                  <a:ext cx="256482" cy="4068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07" name="Text Box 87"/>
            <p:cNvSpPr txBox="1">
              <a:spLocks noChangeArrowheads="1"/>
            </p:cNvSpPr>
            <p:nvPr/>
          </p:nvSpPr>
          <p:spPr bwMode="auto">
            <a:xfrm>
              <a:off x="1187479" y="1224036"/>
              <a:ext cx="1839111" cy="276999"/>
            </a:xfrm>
            <a:prstGeom prst="rect">
              <a:avLst/>
            </a:prstGeom>
            <a:noFill/>
            <a:ln w="9525">
              <a:noFill/>
              <a:miter lim="800000"/>
              <a:headEnd/>
              <a:tailEnd/>
            </a:ln>
            <a:effectLst/>
          </p:spPr>
          <p:txBody>
            <a:bodyPr wrap="square">
              <a:spAutoFit/>
            </a:bodyPr>
            <a:lstStyle/>
            <a:p>
              <a:pPr algn="l">
                <a:spcBef>
                  <a:spcPct val="50000"/>
                </a:spcBef>
              </a:pPr>
              <a:r>
                <a:rPr lang="en-US" altLang="ko-KR" sz="1200" dirty="0">
                  <a:solidFill>
                    <a:schemeClr val="tx1"/>
                  </a:solidFill>
                  <a:latin typeface="Arial" panose="020B0604020202020204" pitchFamily="34" charset="0"/>
                  <a:ea typeface="굴림" pitchFamily="50" charset="-127"/>
                  <a:cs typeface="Arial" panose="020B0604020202020204" pitchFamily="34" charset="0"/>
                </a:rPr>
                <a:t>Foreign Carriers</a:t>
              </a:r>
            </a:p>
          </p:txBody>
        </p:sp>
      </p:grpSp>
      <p:grpSp>
        <p:nvGrpSpPr>
          <p:cNvPr id="317" name="그룹 316"/>
          <p:cNvGrpSpPr/>
          <p:nvPr/>
        </p:nvGrpSpPr>
        <p:grpSpPr>
          <a:xfrm>
            <a:off x="1463976" y="2344659"/>
            <a:ext cx="3280957" cy="1211905"/>
            <a:chOff x="432137" y="2605768"/>
            <a:chExt cx="2784324" cy="737543"/>
          </a:xfrm>
        </p:grpSpPr>
        <p:grpSp>
          <p:nvGrpSpPr>
            <p:cNvPr id="318" name="그룹 317"/>
            <p:cNvGrpSpPr/>
            <p:nvPr/>
          </p:nvGrpSpPr>
          <p:grpSpPr>
            <a:xfrm>
              <a:off x="964472" y="2643433"/>
              <a:ext cx="949613" cy="699878"/>
              <a:chOff x="964472" y="2643433"/>
              <a:chExt cx="949613" cy="699878"/>
            </a:xfrm>
          </p:grpSpPr>
          <p:pic>
            <p:nvPicPr>
              <p:cNvPr id="327" name="Picture 218" descr="t640"/>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77484" y="2643433"/>
                <a:ext cx="239713" cy="338138"/>
              </a:xfrm>
              <a:prstGeom prst="rect">
                <a:avLst/>
              </a:prstGeom>
              <a:noFill/>
              <a:extLst>
                <a:ext uri="{909E8E84-426E-40DD-AFC4-6F175D3DCCD1}">
                  <a14:hiddenFill xmlns:a14="http://schemas.microsoft.com/office/drawing/2010/main">
                    <a:solidFill>
                      <a:srgbClr val="FFFFFF"/>
                    </a:solidFill>
                  </a14:hiddenFill>
                </a:ext>
              </a:extLst>
            </p:spPr>
          </p:pic>
          <p:pic>
            <p:nvPicPr>
              <p:cNvPr id="328" name="Picture 220" descr="t640"/>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336234" y="2643433"/>
                <a:ext cx="239713" cy="338138"/>
              </a:xfrm>
              <a:prstGeom prst="rect">
                <a:avLst/>
              </a:prstGeom>
              <a:noFill/>
              <a:extLst>
                <a:ext uri="{909E8E84-426E-40DD-AFC4-6F175D3DCCD1}">
                  <a14:hiddenFill xmlns:a14="http://schemas.microsoft.com/office/drawing/2010/main">
                    <a:solidFill>
                      <a:srgbClr val="FFFFFF"/>
                    </a:solidFill>
                  </a14:hiddenFill>
                </a:ext>
              </a:extLst>
            </p:spPr>
          </p:pic>
          <p:pic>
            <p:nvPicPr>
              <p:cNvPr id="329" name="Picture 221" descr="t640"/>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494984" y="2643433"/>
                <a:ext cx="239713" cy="338138"/>
              </a:xfrm>
              <a:prstGeom prst="rect">
                <a:avLst/>
              </a:prstGeom>
              <a:noFill/>
              <a:extLst>
                <a:ext uri="{909E8E84-426E-40DD-AFC4-6F175D3DCCD1}">
                  <a14:hiddenFill xmlns:a14="http://schemas.microsoft.com/office/drawing/2010/main">
                    <a:solidFill>
                      <a:srgbClr val="FFFFFF"/>
                    </a:solidFill>
                  </a14:hiddenFill>
                </a:ext>
              </a:extLst>
            </p:spPr>
          </p:pic>
          <p:pic>
            <p:nvPicPr>
              <p:cNvPr id="330" name="Picture 393" descr="t640"/>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674372" y="2659308"/>
                <a:ext cx="239713" cy="338138"/>
              </a:xfrm>
              <a:prstGeom prst="rect">
                <a:avLst/>
              </a:prstGeom>
              <a:noFill/>
              <a:extLst>
                <a:ext uri="{909E8E84-426E-40DD-AFC4-6F175D3DCCD1}">
                  <a14:hiddenFill xmlns:a14="http://schemas.microsoft.com/office/drawing/2010/main">
                    <a:solidFill>
                      <a:srgbClr val="FFFFFF"/>
                    </a:solidFill>
                  </a14:hiddenFill>
                </a:ext>
              </a:extLst>
            </p:spPr>
          </p:pic>
          <p:pic>
            <p:nvPicPr>
              <p:cNvPr id="331" name="Picture 218" descr="t640"/>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64472" y="2989298"/>
                <a:ext cx="239713" cy="338138"/>
              </a:xfrm>
              <a:prstGeom prst="rect">
                <a:avLst/>
              </a:prstGeom>
              <a:noFill/>
              <a:extLst>
                <a:ext uri="{909E8E84-426E-40DD-AFC4-6F175D3DCCD1}">
                  <a14:hiddenFill xmlns:a14="http://schemas.microsoft.com/office/drawing/2010/main">
                    <a:solidFill>
                      <a:srgbClr val="FFFFFF"/>
                    </a:solidFill>
                  </a14:hiddenFill>
                </a:ext>
              </a:extLst>
            </p:spPr>
          </p:pic>
          <p:pic>
            <p:nvPicPr>
              <p:cNvPr id="332" name="Picture 220" descr="t640"/>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23222" y="2989298"/>
                <a:ext cx="239713" cy="338138"/>
              </a:xfrm>
              <a:prstGeom prst="rect">
                <a:avLst/>
              </a:prstGeom>
              <a:noFill/>
              <a:extLst>
                <a:ext uri="{909E8E84-426E-40DD-AFC4-6F175D3DCCD1}">
                  <a14:hiddenFill xmlns:a14="http://schemas.microsoft.com/office/drawing/2010/main">
                    <a:solidFill>
                      <a:srgbClr val="FFFFFF"/>
                    </a:solidFill>
                  </a14:hiddenFill>
                </a:ext>
              </a:extLst>
            </p:spPr>
          </p:pic>
          <p:pic>
            <p:nvPicPr>
              <p:cNvPr id="333" name="Picture 221" descr="t640"/>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281972" y="2989298"/>
                <a:ext cx="239713" cy="338138"/>
              </a:xfrm>
              <a:prstGeom prst="rect">
                <a:avLst/>
              </a:prstGeom>
              <a:noFill/>
              <a:extLst>
                <a:ext uri="{909E8E84-426E-40DD-AFC4-6F175D3DCCD1}">
                  <a14:hiddenFill xmlns:a14="http://schemas.microsoft.com/office/drawing/2010/main">
                    <a:solidFill>
                      <a:srgbClr val="FFFFFF"/>
                    </a:solidFill>
                  </a14:hiddenFill>
                </a:ext>
              </a:extLst>
            </p:spPr>
          </p:pic>
          <p:pic>
            <p:nvPicPr>
              <p:cNvPr id="334" name="Picture 393" descr="t640"/>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461360" y="3005173"/>
                <a:ext cx="239713" cy="3381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9" name="그룹 318"/>
            <p:cNvGrpSpPr/>
            <p:nvPr/>
          </p:nvGrpSpPr>
          <p:grpSpPr>
            <a:xfrm>
              <a:off x="891447" y="2746621"/>
              <a:ext cx="2325014" cy="531603"/>
              <a:chOff x="891447" y="2746621"/>
              <a:chExt cx="2325014" cy="531603"/>
            </a:xfrm>
          </p:grpSpPr>
          <p:sp>
            <p:nvSpPr>
              <p:cNvPr id="321" name="Text Box 304"/>
              <p:cNvSpPr txBox="1">
                <a:spLocks noChangeArrowheads="1"/>
              </p:cNvSpPr>
              <p:nvPr/>
            </p:nvSpPr>
            <p:spPr bwMode="gray">
              <a:xfrm>
                <a:off x="1104459" y="2746621"/>
                <a:ext cx="809625" cy="185738"/>
              </a:xfrm>
              <a:prstGeom prst="rect">
                <a:avLst/>
              </a:prstGeom>
              <a:noFill/>
              <a:ln>
                <a:noFill/>
              </a:ln>
              <a:effectLst/>
              <a:extLst>
                <a:ext uri="{909E8E84-426E-40DD-AFC4-6F175D3DCCD1}">
                  <a14:hiddenFill xmlns:a14="http://schemas.microsoft.com/office/drawing/2010/main">
                    <a:gradFill rotWithShape="1">
                      <a:gsLst>
                        <a:gs pos="0">
                          <a:srgbClr val="CCFFFF"/>
                        </a:gs>
                        <a:gs pos="50000">
                          <a:srgbClr val="CCFFFF">
                            <a:gamma/>
                            <a:tint val="0"/>
                            <a:invGamma/>
                          </a:srgbClr>
                        </a:gs>
                        <a:gs pos="100000">
                          <a:srgbClr val="CCFFFF"/>
                        </a:gs>
                      </a:gsLst>
                      <a:lin ang="5400000" scaled="1"/>
                    </a:gradFill>
                  </a14:hiddenFill>
                </a:ext>
                <a:ext uri="{91240B29-F687-4F45-9708-019B960494DF}">
                  <a14:hiddenLine xmlns:a14="http://schemas.microsoft.com/office/drawing/2010/main" w="952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4767" tIns="46552" rIns="94767" bIns="46552">
                <a:spAutoFit/>
              </a:bodyPr>
              <a:lstStyle>
                <a:lvl1pPr algn="l" defTabSz="957263">
                  <a:defRPr kumimoji="1" sz="2400">
                    <a:solidFill>
                      <a:schemeClr val="tx1"/>
                    </a:solidFill>
                    <a:latin typeface="Times New Roman" pitchFamily="18" charset="0"/>
                    <a:ea typeface="굴림" charset="-127"/>
                  </a:defRPr>
                </a:lvl1pPr>
                <a:lvl2pPr marL="479425" algn="l" defTabSz="957263">
                  <a:defRPr kumimoji="1" sz="2400">
                    <a:solidFill>
                      <a:schemeClr val="tx1"/>
                    </a:solidFill>
                    <a:latin typeface="Times New Roman" pitchFamily="18" charset="0"/>
                    <a:ea typeface="굴림" charset="-127"/>
                  </a:defRPr>
                </a:lvl2pPr>
                <a:lvl3pPr marL="957263" algn="l" defTabSz="957263">
                  <a:defRPr kumimoji="1" sz="2400">
                    <a:solidFill>
                      <a:schemeClr val="tx1"/>
                    </a:solidFill>
                    <a:latin typeface="Times New Roman" pitchFamily="18" charset="0"/>
                    <a:ea typeface="굴림" charset="-127"/>
                  </a:defRPr>
                </a:lvl3pPr>
                <a:lvl4pPr marL="1436688" algn="l" defTabSz="957263">
                  <a:defRPr kumimoji="1" sz="2400">
                    <a:solidFill>
                      <a:schemeClr val="tx1"/>
                    </a:solidFill>
                    <a:latin typeface="Times New Roman" pitchFamily="18" charset="0"/>
                    <a:ea typeface="굴림" charset="-127"/>
                  </a:defRPr>
                </a:lvl4pPr>
                <a:lvl5pPr marL="1916113" algn="l" defTabSz="957263">
                  <a:defRPr kumimoji="1" sz="2400">
                    <a:solidFill>
                      <a:schemeClr val="tx1"/>
                    </a:solidFill>
                    <a:latin typeface="Times New Roman" pitchFamily="18" charset="0"/>
                    <a:ea typeface="굴림" charset="-127"/>
                  </a:defRPr>
                </a:lvl5pPr>
                <a:lvl6pPr marL="2373313" defTabSz="957263" fontAlgn="base">
                  <a:spcBef>
                    <a:spcPct val="0"/>
                  </a:spcBef>
                  <a:spcAft>
                    <a:spcPct val="0"/>
                  </a:spcAft>
                  <a:defRPr kumimoji="1" sz="2400">
                    <a:solidFill>
                      <a:schemeClr val="tx1"/>
                    </a:solidFill>
                    <a:latin typeface="Times New Roman" pitchFamily="18" charset="0"/>
                    <a:ea typeface="굴림" charset="-127"/>
                  </a:defRPr>
                </a:lvl6pPr>
                <a:lvl7pPr marL="2830513" defTabSz="957263" fontAlgn="base">
                  <a:spcBef>
                    <a:spcPct val="0"/>
                  </a:spcBef>
                  <a:spcAft>
                    <a:spcPct val="0"/>
                  </a:spcAft>
                  <a:defRPr kumimoji="1" sz="2400">
                    <a:solidFill>
                      <a:schemeClr val="tx1"/>
                    </a:solidFill>
                    <a:latin typeface="Times New Roman" pitchFamily="18" charset="0"/>
                    <a:ea typeface="굴림" charset="-127"/>
                  </a:defRPr>
                </a:lvl7pPr>
                <a:lvl8pPr marL="3287713" defTabSz="957263" fontAlgn="base">
                  <a:spcBef>
                    <a:spcPct val="0"/>
                  </a:spcBef>
                  <a:spcAft>
                    <a:spcPct val="0"/>
                  </a:spcAft>
                  <a:defRPr kumimoji="1" sz="2400">
                    <a:solidFill>
                      <a:schemeClr val="tx1"/>
                    </a:solidFill>
                    <a:latin typeface="Times New Roman" pitchFamily="18" charset="0"/>
                    <a:ea typeface="굴림" charset="-127"/>
                  </a:defRPr>
                </a:lvl8pPr>
                <a:lvl9pPr marL="3744913" defTabSz="957263" fontAlgn="base">
                  <a:spcBef>
                    <a:spcPct val="0"/>
                  </a:spcBef>
                  <a:spcAft>
                    <a:spcPct val="0"/>
                  </a:spcAft>
                  <a:defRPr kumimoji="1" sz="2400">
                    <a:solidFill>
                      <a:schemeClr val="tx1"/>
                    </a:solidFill>
                    <a:latin typeface="Times New Roman" pitchFamily="18" charset="0"/>
                    <a:ea typeface="굴림" charset="-127"/>
                  </a:defRPr>
                </a:lvl9pPr>
              </a:lstStyle>
              <a:p>
                <a:pPr eaLnBrk="0" fontAlgn="ctr" latinLnBrk="0" hangingPunct="0">
                  <a:buSzPct val="75000"/>
                  <a:buFont typeface="Wingdings" pitchFamily="2" charset="2"/>
                  <a:buNone/>
                </a:pPr>
                <a:r>
                  <a:rPr lang="en-US" altLang="ko-KR" sz="600" dirty="0">
                    <a:solidFill>
                      <a:srgbClr val="CC00CC"/>
                    </a:solidFill>
                    <a:latin typeface="Arial" panose="020B0604020202020204" pitchFamily="34" charset="0"/>
                    <a:ea typeface="휴먼모음T" pitchFamily="18" charset="-127"/>
                    <a:cs typeface="Arial" panose="020B0604020202020204" pitchFamily="34" charset="0"/>
                  </a:rPr>
                  <a:t>1</a:t>
                </a:r>
              </a:p>
            </p:txBody>
          </p:sp>
          <p:sp>
            <p:nvSpPr>
              <p:cNvPr id="322" name="Text Box 304"/>
              <p:cNvSpPr txBox="1">
                <a:spLocks noChangeArrowheads="1"/>
              </p:cNvSpPr>
              <p:nvPr/>
            </p:nvSpPr>
            <p:spPr bwMode="gray">
              <a:xfrm>
                <a:off x="891447" y="3092486"/>
                <a:ext cx="809625" cy="185738"/>
              </a:xfrm>
              <a:prstGeom prst="rect">
                <a:avLst/>
              </a:prstGeom>
              <a:noFill/>
              <a:ln>
                <a:noFill/>
              </a:ln>
              <a:effectLst/>
              <a:extLst>
                <a:ext uri="{909E8E84-426E-40DD-AFC4-6F175D3DCCD1}">
                  <a14:hiddenFill xmlns:a14="http://schemas.microsoft.com/office/drawing/2010/main">
                    <a:gradFill rotWithShape="1">
                      <a:gsLst>
                        <a:gs pos="0">
                          <a:srgbClr val="CCFFFF"/>
                        </a:gs>
                        <a:gs pos="50000">
                          <a:srgbClr val="CCFFFF">
                            <a:gamma/>
                            <a:tint val="0"/>
                            <a:invGamma/>
                          </a:srgbClr>
                        </a:gs>
                        <a:gs pos="100000">
                          <a:srgbClr val="CCFFFF"/>
                        </a:gs>
                      </a:gsLst>
                      <a:lin ang="5400000" scaled="1"/>
                    </a:gradFill>
                  </a14:hiddenFill>
                </a:ext>
                <a:ext uri="{91240B29-F687-4F45-9708-019B960494DF}">
                  <a14:hiddenLine xmlns:a14="http://schemas.microsoft.com/office/drawing/2010/main" w="952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4767" tIns="46552" rIns="94767" bIns="46552">
                <a:spAutoFit/>
              </a:bodyPr>
              <a:lstStyle>
                <a:lvl1pPr algn="l" defTabSz="957263">
                  <a:defRPr kumimoji="1" sz="2400">
                    <a:solidFill>
                      <a:schemeClr val="tx1"/>
                    </a:solidFill>
                    <a:latin typeface="Times New Roman" pitchFamily="18" charset="0"/>
                    <a:ea typeface="굴림" charset="-127"/>
                  </a:defRPr>
                </a:lvl1pPr>
                <a:lvl2pPr marL="479425" algn="l" defTabSz="957263">
                  <a:defRPr kumimoji="1" sz="2400">
                    <a:solidFill>
                      <a:schemeClr val="tx1"/>
                    </a:solidFill>
                    <a:latin typeface="Times New Roman" pitchFamily="18" charset="0"/>
                    <a:ea typeface="굴림" charset="-127"/>
                  </a:defRPr>
                </a:lvl2pPr>
                <a:lvl3pPr marL="957263" algn="l" defTabSz="957263">
                  <a:defRPr kumimoji="1" sz="2400">
                    <a:solidFill>
                      <a:schemeClr val="tx1"/>
                    </a:solidFill>
                    <a:latin typeface="Times New Roman" pitchFamily="18" charset="0"/>
                    <a:ea typeface="굴림" charset="-127"/>
                  </a:defRPr>
                </a:lvl3pPr>
                <a:lvl4pPr marL="1436688" algn="l" defTabSz="957263">
                  <a:defRPr kumimoji="1" sz="2400">
                    <a:solidFill>
                      <a:schemeClr val="tx1"/>
                    </a:solidFill>
                    <a:latin typeface="Times New Roman" pitchFamily="18" charset="0"/>
                    <a:ea typeface="굴림" charset="-127"/>
                  </a:defRPr>
                </a:lvl4pPr>
                <a:lvl5pPr marL="1916113" algn="l" defTabSz="957263">
                  <a:defRPr kumimoji="1" sz="2400">
                    <a:solidFill>
                      <a:schemeClr val="tx1"/>
                    </a:solidFill>
                    <a:latin typeface="Times New Roman" pitchFamily="18" charset="0"/>
                    <a:ea typeface="굴림" charset="-127"/>
                  </a:defRPr>
                </a:lvl5pPr>
                <a:lvl6pPr marL="2373313" defTabSz="957263" fontAlgn="base">
                  <a:spcBef>
                    <a:spcPct val="0"/>
                  </a:spcBef>
                  <a:spcAft>
                    <a:spcPct val="0"/>
                  </a:spcAft>
                  <a:defRPr kumimoji="1" sz="2400">
                    <a:solidFill>
                      <a:schemeClr val="tx1"/>
                    </a:solidFill>
                    <a:latin typeface="Times New Roman" pitchFamily="18" charset="0"/>
                    <a:ea typeface="굴림" charset="-127"/>
                  </a:defRPr>
                </a:lvl6pPr>
                <a:lvl7pPr marL="2830513" defTabSz="957263" fontAlgn="base">
                  <a:spcBef>
                    <a:spcPct val="0"/>
                  </a:spcBef>
                  <a:spcAft>
                    <a:spcPct val="0"/>
                  </a:spcAft>
                  <a:defRPr kumimoji="1" sz="2400">
                    <a:solidFill>
                      <a:schemeClr val="tx1"/>
                    </a:solidFill>
                    <a:latin typeface="Times New Roman" pitchFamily="18" charset="0"/>
                    <a:ea typeface="굴림" charset="-127"/>
                  </a:defRPr>
                </a:lvl7pPr>
                <a:lvl8pPr marL="3287713" defTabSz="957263" fontAlgn="base">
                  <a:spcBef>
                    <a:spcPct val="0"/>
                  </a:spcBef>
                  <a:spcAft>
                    <a:spcPct val="0"/>
                  </a:spcAft>
                  <a:defRPr kumimoji="1" sz="2400">
                    <a:solidFill>
                      <a:schemeClr val="tx1"/>
                    </a:solidFill>
                    <a:latin typeface="Times New Roman" pitchFamily="18" charset="0"/>
                    <a:ea typeface="굴림" charset="-127"/>
                  </a:defRPr>
                </a:lvl8pPr>
                <a:lvl9pPr marL="3744913" defTabSz="957263" fontAlgn="base">
                  <a:spcBef>
                    <a:spcPct val="0"/>
                  </a:spcBef>
                  <a:spcAft>
                    <a:spcPct val="0"/>
                  </a:spcAft>
                  <a:defRPr kumimoji="1" sz="2400">
                    <a:solidFill>
                      <a:schemeClr val="tx1"/>
                    </a:solidFill>
                    <a:latin typeface="Times New Roman" pitchFamily="18" charset="0"/>
                    <a:ea typeface="굴림" charset="-127"/>
                  </a:defRPr>
                </a:lvl9pPr>
              </a:lstStyle>
              <a:p>
                <a:pPr eaLnBrk="0" fontAlgn="ctr" latinLnBrk="0" hangingPunct="0">
                  <a:buSzPct val="75000"/>
                  <a:buFont typeface="Wingdings" pitchFamily="2" charset="2"/>
                  <a:buNone/>
                </a:pPr>
                <a:r>
                  <a:rPr lang="en-US" altLang="ko-KR" sz="600" dirty="0">
                    <a:solidFill>
                      <a:srgbClr val="CC00CC"/>
                    </a:solidFill>
                    <a:latin typeface="Arial" panose="020B0604020202020204" pitchFamily="34" charset="0"/>
                    <a:ea typeface="휴먼모음T" pitchFamily="18" charset="-127"/>
                    <a:cs typeface="Arial" panose="020B0604020202020204" pitchFamily="34" charset="0"/>
                  </a:rPr>
                  <a:t>1</a:t>
                </a:r>
              </a:p>
            </p:txBody>
          </p:sp>
          <p:cxnSp>
            <p:nvCxnSpPr>
              <p:cNvPr id="323" name="직선 연결선 322"/>
              <p:cNvCxnSpPr>
                <a:stCxn id="321" idx="3"/>
              </p:cNvCxnSpPr>
              <p:nvPr/>
            </p:nvCxnSpPr>
            <p:spPr>
              <a:xfrm>
                <a:off x="1914084" y="2839490"/>
                <a:ext cx="449426" cy="796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직선 연결선 323"/>
              <p:cNvCxnSpPr>
                <a:stCxn id="322" idx="3"/>
                <a:endCxn id="325" idx="1"/>
              </p:cNvCxnSpPr>
              <p:nvPr/>
            </p:nvCxnSpPr>
            <p:spPr>
              <a:xfrm flipV="1">
                <a:off x="1701072" y="3042725"/>
                <a:ext cx="662438" cy="1426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25" name="Picture 35" descr="Untitled-1"/>
              <p:cNvPicPr>
                <a:picLocks noChangeAspect="1" noChangeArrowheads="1"/>
              </p:cNvPicPr>
              <p:nvPr/>
            </p:nvPicPr>
            <p:blipFill>
              <a:blip r:embed="rId4" cstate="print"/>
              <a:srcRect/>
              <a:stretch>
                <a:fillRect/>
              </a:stretch>
            </p:blipFill>
            <p:spPr bwMode="auto">
              <a:xfrm>
                <a:off x="2363510" y="2919170"/>
                <a:ext cx="367541" cy="247109"/>
              </a:xfrm>
              <a:prstGeom prst="rect">
                <a:avLst/>
              </a:prstGeom>
              <a:noFill/>
            </p:spPr>
          </p:pic>
          <p:cxnSp>
            <p:nvCxnSpPr>
              <p:cNvPr id="326" name="직선 연결선 325"/>
              <p:cNvCxnSpPr>
                <a:stCxn id="325" idx="3"/>
                <a:endCxn id="249" idx="1"/>
              </p:cNvCxnSpPr>
              <p:nvPr/>
            </p:nvCxnSpPr>
            <p:spPr>
              <a:xfrm>
                <a:off x="2731051" y="3042725"/>
                <a:ext cx="485410" cy="661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0" name="직사각형 319"/>
            <p:cNvSpPr/>
            <p:nvPr/>
          </p:nvSpPr>
          <p:spPr>
            <a:xfrm>
              <a:off x="432137" y="2605768"/>
              <a:ext cx="727686" cy="305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100" dirty="0">
                  <a:solidFill>
                    <a:schemeClr val="tx1"/>
                  </a:solidFill>
                  <a:latin typeface="Arial" panose="020B0604020202020204" pitchFamily="34" charset="0"/>
                  <a:ea typeface="맑은 고딕" panose="020B0503020000020004" pitchFamily="50" charset="-127"/>
                  <a:cs typeface="Arial" panose="020B0604020202020204" pitchFamily="34" charset="0"/>
                </a:rPr>
                <a:t>Data</a:t>
              </a:r>
              <a:br>
                <a:rPr lang="en-US" altLang="ko-KR" sz="1100" dirty="0">
                  <a:solidFill>
                    <a:schemeClr val="tx1"/>
                  </a:solidFill>
                  <a:latin typeface="Arial" panose="020B0604020202020204" pitchFamily="34" charset="0"/>
                  <a:ea typeface="맑은 고딕" panose="020B0503020000020004" pitchFamily="50" charset="-127"/>
                  <a:cs typeface="Arial" panose="020B0604020202020204" pitchFamily="34" charset="0"/>
                </a:rPr>
              </a:br>
              <a:r>
                <a:rPr lang="en-US" altLang="ko-KR" sz="1100" dirty="0">
                  <a:solidFill>
                    <a:schemeClr val="tx1"/>
                  </a:solidFill>
                  <a:latin typeface="Arial" panose="020B0604020202020204" pitchFamily="34" charset="0"/>
                  <a:ea typeface="맑은 고딕" panose="020B0503020000020004" pitchFamily="50" charset="-127"/>
                  <a:cs typeface="Arial" panose="020B0604020202020204" pitchFamily="34" charset="0"/>
                </a:rPr>
                <a:t>Centers</a:t>
              </a:r>
              <a:endParaRPr lang="ko-KR" altLang="en-US" sz="1100" dirty="0">
                <a:solidFill>
                  <a:schemeClr val="tx1"/>
                </a:solidFill>
                <a:latin typeface="Arial" panose="020B0604020202020204" pitchFamily="34" charset="0"/>
                <a:ea typeface="맑은 고딕" panose="020B0503020000020004" pitchFamily="50" charset="-127"/>
                <a:cs typeface="Arial" panose="020B0604020202020204" pitchFamily="34" charset="0"/>
              </a:endParaRPr>
            </a:p>
          </p:txBody>
        </p:sp>
      </p:grpSp>
      <p:grpSp>
        <p:nvGrpSpPr>
          <p:cNvPr id="335" name="그룹 334"/>
          <p:cNvGrpSpPr/>
          <p:nvPr/>
        </p:nvGrpSpPr>
        <p:grpSpPr>
          <a:xfrm>
            <a:off x="1788253" y="3271491"/>
            <a:ext cx="2986421" cy="1005236"/>
            <a:chOff x="230040" y="3108838"/>
            <a:chExt cx="2986421" cy="1005236"/>
          </a:xfrm>
        </p:grpSpPr>
        <p:grpSp>
          <p:nvGrpSpPr>
            <p:cNvPr id="336" name="그룹 335"/>
            <p:cNvGrpSpPr/>
            <p:nvPr/>
          </p:nvGrpSpPr>
          <p:grpSpPr>
            <a:xfrm>
              <a:off x="230040" y="3108838"/>
              <a:ext cx="2986421" cy="1005236"/>
              <a:chOff x="230040" y="3108838"/>
              <a:chExt cx="2986421" cy="1005236"/>
            </a:xfrm>
          </p:grpSpPr>
          <p:sp>
            <p:nvSpPr>
              <p:cNvPr id="338" name="Text Box 87"/>
              <p:cNvSpPr txBox="1">
                <a:spLocks noChangeArrowheads="1"/>
              </p:cNvSpPr>
              <p:nvPr/>
            </p:nvSpPr>
            <p:spPr bwMode="auto">
              <a:xfrm>
                <a:off x="2366195" y="3516072"/>
                <a:ext cx="514557" cy="276180"/>
              </a:xfrm>
              <a:prstGeom prst="rect">
                <a:avLst/>
              </a:prstGeom>
              <a:noFill/>
              <a:ln w="9525">
                <a:noFill/>
                <a:miter lim="800000"/>
                <a:headEnd/>
                <a:tailEnd/>
              </a:ln>
              <a:effectLst/>
            </p:spPr>
            <p:txBody>
              <a:bodyPr>
                <a:spAutoFit/>
              </a:bodyPr>
              <a:lstStyle/>
              <a:p>
                <a:pPr algn="l">
                  <a:spcBef>
                    <a:spcPct val="50000"/>
                  </a:spcBef>
                </a:pPr>
                <a:r>
                  <a:rPr lang="en-US" altLang="ko-KR" sz="1200" dirty="0">
                    <a:latin typeface="Arial" panose="020B0604020202020204" pitchFamily="34" charset="0"/>
                    <a:ea typeface="굴림" pitchFamily="50" charset="-127"/>
                    <a:cs typeface="Arial" panose="020B0604020202020204" pitchFamily="34" charset="0"/>
                  </a:rPr>
                  <a:t>IX</a:t>
                </a:r>
                <a:endParaRPr lang="en-US" altLang="ko-KR" sz="1200" dirty="0">
                  <a:solidFill>
                    <a:schemeClr val="tx1"/>
                  </a:solidFill>
                  <a:latin typeface="Arial" panose="020B0604020202020204" pitchFamily="34" charset="0"/>
                  <a:ea typeface="굴림" pitchFamily="50" charset="-127"/>
                  <a:cs typeface="Arial" panose="020B0604020202020204" pitchFamily="34" charset="0"/>
                </a:endParaRPr>
              </a:p>
            </p:txBody>
          </p:sp>
          <p:grpSp>
            <p:nvGrpSpPr>
              <p:cNvPr id="339" name="그룹 338"/>
              <p:cNvGrpSpPr/>
              <p:nvPr/>
            </p:nvGrpSpPr>
            <p:grpSpPr>
              <a:xfrm>
                <a:off x="230040" y="3108838"/>
                <a:ext cx="2986421" cy="1005236"/>
                <a:chOff x="230040" y="3108838"/>
                <a:chExt cx="2986421" cy="1005236"/>
              </a:xfrm>
            </p:grpSpPr>
            <p:pic>
              <p:nvPicPr>
                <p:cNvPr id="340" name="그림 339"/>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280904" y="3280224"/>
                  <a:ext cx="480501" cy="319534"/>
                </a:xfrm>
                <a:prstGeom prst="rect">
                  <a:avLst/>
                </a:prstGeom>
              </p:spPr>
            </p:pic>
            <p:cxnSp>
              <p:nvCxnSpPr>
                <p:cNvPr id="341" name="직선 연결선 340"/>
                <p:cNvCxnSpPr>
                  <a:stCxn id="340" idx="3"/>
                  <a:endCxn id="249" idx="1"/>
                </p:cNvCxnSpPr>
                <p:nvPr/>
              </p:nvCxnSpPr>
              <p:spPr>
                <a:xfrm flipV="1">
                  <a:off x="2761405" y="3108838"/>
                  <a:ext cx="455056" cy="331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 name="직선 연결선 341"/>
                <p:cNvCxnSpPr>
                  <a:endCxn id="340" idx="1"/>
                </p:cNvCxnSpPr>
                <p:nvPr/>
              </p:nvCxnSpPr>
              <p:spPr>
                <a:xfrm flipV="1">
                  <a:off x="1619330" y="3439991"/>
                  <a:ext cx="661574" cy="2174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43" name="Picture 211" descr="cloud_red"/>
                <p:cNvPicPr>
                  <a:picLocks noChangeAspect="1" noChangeArrowheads="1"/>
                </p:cNvPicPr>
                <p:nvPr/>
              </p:nvPicPr>
              <p:blipFill>
                <a:blip r:embed="rId12" cstate="email">
                  <a:grayscl/>
                  <a:extLst>
                    <a:ext uri="{28A0092B-C50C-407E-A947-70E740481C1C}">
                      <a14:useLocalDpi xmlns:a14="http://schemas.microsoft.com/office/drawing/2010/main"/>
                    </a:ext>
                  </a:extLst>
                </a:blip>
                <a:srcRect/>
                <a:stretch>
                  <a:fillRect/>
                </a:stretch>
              </p:blipFill>
              <p:spPr bwMode="auto">
                <a:xfrm>
                  <a:off x="230040" y="3484560"/>
                  <a:ext cx="1295653" cy="629514"/>
                </a:xfrm>
                <a:prstGeom prst="rect">
                  <a:avLst/>
                </a:prstGeom>
                <a:noFill/>
                <a:extLst>
                  <a:ext uri="{909E8E84-426E-40DD-AFC4-6F175D3DCCD1}">
                    <a14:hiddenFill xmlns:a14="http://schemas.microsoft.com/office/drawing/2010/main">
                      <a:solidFill>
                        <a:srgbClr val="FFFFFF"/>
                      </a:solidFill>
                    </a14:hiddenFill>
                  </a:ext>
                </a:extLst>
              </p:spPr>
            </p:pic>
            <p:pic>
              <p:nvPicPr>
                <p:cNvPr id="344" name="Picture 211" descr="cloud_red"/>
                <p:cNvPicPr>
                  <a:picLocks noChangeAspect="1" noChangeArrowheads="1"/>
                </p:cNvPicPr>
                <p:nvPr/>
              </p:nvPicPr>
              <p:blipFill>
                <a:blip r:embed="rId12" cstate="email">
                  <a:grayscl/>
                  <a:extLst>
                    <a:ext uri="{28A0092B-C50C-407E-A947-70E740481C1C}">
                      <a14:useLocalDpi xmlns:a14="http://schemas.microsoft.com/office/drawing/2010/main"/>
                    </a:ext>
                  </a:extLst>
                </a:blip>
                <a:srcRect/>
                <a:stretch>
                  <a:fillRect/>
                </a:stretch>
              </p:blipFill>
              <p:spPr bwMode="auto">
                <a:xfrm>
                  <a:off x="607414" y="3456112"/>
                  <a:ext cx="1295653" cy="62951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37" name="직사각형 336"/>
            <p:cNvSpPr/>
            <p:nvPr/>
          </p:nvSpPr>
          <p:spPr>
            <a:xfrm>
              <a:off x="873192" y="3660886"/>
              <a:ext cx="727686" cy="305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100" dirty="0">
                  <a:solidFill>
                    <a:schemeClr val="tx1"/>
                  </a:solidFill>
                  <a:latin typeface="Arial" panose="020B0604020202020204" pitchFamily="34" charset="0"/>
                  <a:ea typeface="맑은 고딕" panose="020B0503020000020004" pitchFamily="50" charset="-127"/>
                  <a:cs typeface="Arial" panose="020B0604020202020204" pitchFamily="34" charset="0"/>
                </a:rPr>
                <a:t>Other </a:t>
              </a:r>
              <a:br>
                <a:rPr lang="en-US" altLang="ko-KR" sz="1100" dirty="0">
                  <a:solidFill>
                    <a:schemeClr val="tx1"/>
                  </a:solidFill>
                  <a:latin typeface="Arial" panose="020B0604020202020204" pitchFamily="34" charset="0"/>
                  <a:ea typeface="맑은 고딕" panose="020B0503020000020004" pitchFamily="50" charset="-127"/>
                  <a:cs typeface="Arial" panose="020B0604020202020204" pitchFamily="34" charset="0"/>
                </a:rPr>
              </a:br>
              <a:r>
                <a:rPr lang="en-US" altLang="ko-KR" sz="1100" dirty="0">
                  <a:solidFill>
                    <a:schemeClr val="tx1"/>
                  </a:solidFill>
                  <a:latin typeface="Arial" panose="020B0604020202020204" pitchFamily="34" charset="0"/>
                  <a:ea typeface="맑은 고딕" panose="020B0503020000020004" pitchFamily="50" charset="-127"/>
                  <a:cs typeface="Arial" panose="020B0604020202020204" pitchFamily="34" charset="0"/>
                </a:rPr>
                <a:t>Carriers</a:t>
              </a:r>
              <a:endParaRPr lang="ko-KR" altLang="en-US" sz="1100" dirty="0">
                <a:solidFill>
                  <a:schemeClr val="tx1"/>
                </a:solidFill>
                <a:latin typeface="Arial" panose="020B0604020202020204" pitchFamily="34" charset="0"/>
                <a:ea typeface="맑은 고딕" panose="020B0503020000020004" pitchFamily="50" charset="-127"/>
                <a:cs typeface="Arial" panose="020B0604020202020204" pitchFamily="34" charset="0"/>
              </a:endParaRPr>
            </a:p>
          </p:txBody>
        </p:sp>
      </p:grpSp>
      <p:sp>
        <p:nvSpPr>
          <p:cNvPr id="355" name="직사각형 354"/>
          <p:cNvSpPr/>
          <p:nvPr/>
        </p:nvSpPr>
        <p:spPr>
          <a:xfrm>
            <a:off x="5121211" y="915561"/>
            <a:ext cx="2436501" cy="461665"/>
          </a:xfrm>
          <a:prstGeom prst="rect">
            <a:avLst/>
          </a:prstGeom>
        </p:spPr>
        <p:txBody>
          <a:bodyPr wrap="none">
            <a:spAutoFit/>
          </a:bodyPr>
          <a:lstStyle/>
          <a:p>
            <a:r>
              <a:rPr lang="en-US" altLang="ko-KR" sz="2400" b="1" dirty="0">
                <a:solidFill>
                  <a:srgbClr val="FF0000"/>
                </a:solidFill>
                <a:latin typeface="Arial" panose="020B0604020202020204" pitchFamily="34" charset="0"/>
                <a:ea typeface="+mj-ea"/>
                <a:cs typeface="Arial" panose="020B0604020202020204" pitchFamily="34" charset="0"/>
              </a:rPr>
              <a:t>Telco Networks</a:t>
            </a:r>
          </a:p>
        </p:txBody>
      </p:sp>
      <p:grpSp>
        <p:nvGrpSpPr>
          <p:cNvPr id="356" name="그룹 355"/>
          <p:cNvGrpSpPr/>
          <p:nvPr/>
        </p:nvGrpSpPr>
        <p:grpSpPr>
          <a:xfrm>
            <a:off x="4502084" y="1530618"/>
            <a:ext cx="2830943" cy="556709"/>
            <a:chOff x="2915816" y="1628800"/>
            <a:chExt cx="2830943" cy="556709"/>
          </a:xfrm>
        </p:grpSpPr>
        <p:sp>
          <p:nvSpPr>
            <p:cNvPr id="357" name="직사각형 356"/>
            <p:cNvSpPr/>
            <p:nvPr/>
          </p:nvSpPr>
          <p:spPr>
            <a:xfrm>
              <a:off x="2928697" y="1941105"/>
              <a:ext cx="526687" cy="233176"/>
            </a:xfrm>
            <a:prstGeom prst="rect">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900" b="1" dirty="0">
                  <a:solidFill>
                    <a:srgbClr val="FF0000"/>
                  </a:solidFill>
                  <a:latin typeface="Arial" panose="020B0604020202020204" pitchFamily="34" charset="0"/>
                  <a:cs typeface="Arial" panose="020B0604020202020204" pitchFamily="34" charset="0"/>
                </a:rPr>
                <a:t>NAT</a:t>
              </a:r>
              <a:endParaRPr lang="ko-KR" altLang="en-US" sz="900" b="1" dirty="0">
                <a:solidFill>
                  <a:srgbClr val="FF0000"/>
                </a:solidFill>
                <a:latin typeface="Arial" panose="020B0604020202020204" pitchFamily="34" charset="0"/>
                <a:cs typeface="Arial" panose="020B0604020202020204" pitchFamily="34" charset="0"/>
              </a:endParaRPr>
            </a:p>
          </p:txBody>
        </p:sp>
        <p:sp>
          <p:nvSpPr>
            <p:cNvPr id="358" name="직사각형 357"/>
            <p:cNvSpPr/>
            <p:nvPr/>
          </p:nvSpPr>
          <p:spPr>
            <a:xfrm>
              <a:off x="3491880" y="1952333"/>
              <a:ext cx="526687" cy="233176"/>
            </a:xfrm>
            <a:prstGeom prst="rect">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900" b="1" dirty="0">
                  <a:solidFill>
                    <a:srgbClr val="FF0000"/>
                  </a:solidFill>
                  <a:latin typeface="Arial" panose="020B0604020202020204" pitchFamily="34" charset="0"/>
                  <a:cs typeface="Arial" panose="020B0604020202020204" pitchFamily="34" charset="0"/>
                </a:rPr>
                <a:t>IDS</a:t>
              </a:r>
              <a:endParaRPr lang="ko-KR" altLang="en-US" sz="900" b="1" dirty="0">
                <a:solidFill>
                  <a:srgbClr val="FF0000"/>
                </a:solidFill>
                <a:latin typeface="Arial" panose="020B0604020202020204" pitchFamily="34" charset="0"/>
                <a:cs typeface="Arial" panose="020B0604020202020204" pitchFamily="34" charset="0"/>
              </a:endParaRPr>
            </a:p>
          </p:txBody>
        </p:sp>
        <p:sp>
          <p:nvSpPr>
            <p:cNvPr id="359" name="직사각형 358"/>
            <p:cNvSpPr/>
            <p:nvPr/>
          </p:nvSpPr>
          <p:spPr>
            <a:xfrm>
              <a:off x="4066683" y="1941105"/>
              <a:ext cx="526687" cy="233176"/>
            </a:xfrm>
            <a:prstGeom prst="rect">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900" b="1" dirty="0">
                  <a:solidFill>
                    <a:srgbClr val="FF0000"/>
                  </a:solidFill>
                  <a:latin typeface="Arial" panose="020B0604020202020204" pitchFamily="34" charset="0"/>
                  <a:cs typeface="Arial" panose="020B0604020202020204" pitchFamily="34" charset="0"/>
                </a:rPr>
                <a:t>IPS</a:t>
              </a:r>
              <a:endParaRPr lang="ko-KR" altLang="en-US" sz="900" b="1" dirty="0">
                <a:solidFill>
                  <a:srgbClr val="FF0000"/>
                </a:solidFill>
                <a:latin typeface="Arial" panose="020B0604020202020204" pitchFamily="34" charset="0"/>
                <a:cs typeface="Arial" panose="020B0604020202020204" pitchFamily="34" charset="0"/>
              </a:endParaRPr>
            </a:p>
          </p:txBody>
        </p:sp>
        <p:sp>
          <p:nvSpPr>
            <p:cNvPr id="360" name="직사각형 359"/>
            <p:cNvSpPr/>
            <p:nvPr/>
          </p:nvSpPr>
          <p:spPr>
            <a:xfrm>
              <a:off x="4639201" y="1931969"/>
              <a:ext cx="526687" cy="233176"/>
            </a:xfrm>
            <a:prstGeom prst="rect">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900" b="1" dirty="0">
                  <a:solidFill>
                    <a:srgbClr val="FF0000"/>
                  </a:solidFill>
                  <a:latin typeface="Arial" panose="020B0604020202020204" pitchFamily="34" charset="0"/>
                  <a:cs typeface="Arial" panose="020B0604020202020204" pitchFamily="34" charset="0"/>
                </a:rPr>
                <a:t>DPI</a:t>
              </a:r>
              <a:endParaRPr lang="ko-KR" altLang="en-US" sz="900" b="1" dirty="0">
                <a:solidFill>
                  <a:srgbClr val="FF0000"/>
                </a:solidFill>
                <a:latin typeface="Arial" panose="020B0604020202020204" pitchFamily="34" charset="0"/>
                <a:cs typeface="Arial" panose="020B0604020202020204" pitchFamily="34" charset="0"/>
              </a:endParaRPr>
            </a:p>
          </p:txBody>
        </p:sp>
        <p:sp>
          <p:nvSpPr>
            <p:cNvPr id="361" name="직사각형 360"/>
            <p:cNvSpPr/>
            <p:nvPr/>
          </p:nvSpPr>
          <p:spPr>
            <a:xfrm>
              <a:off x="2915816" y="1637936"/>
              <a:ext cx="526687" cy="233176"/>
            </a:xfrm>
            <a:prstGeom prst="rect">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900" b="1" dirty="0">
                  <a:solidFill>
                    <a:srgbClr val="FF0000"/>
                  </a:solidFill>
                  <a:latin typeface="Arial" panose="020B0604020202020204" pitchFamily="34" charset="0"/>
                  <a:cs typeface="Arial" panose="020B0604020202020204" pitchFamily="34" charset="0"/>
                </a:rPr>
                <a:t>BSS</a:t>
              </a:r>
              <a:endParaRPr lang="ko-KR" altLang="en-US" sz="900" b="1" dirty="0">
                <a:solidFill>
                  <a:srgbClr val="FF0000"/>
                </a:solidFill>
                <a:latin typeface="Arial" panose="020B0604020202020204" pitchFamily="34" charset="0"/>
                <a:cs typeface="Arial" panose="020B0604020202020204" pitchFamily="34" charset="0"/>
              </a:endParaRPr>
            </a:p>
          </p:txBody>
        </p:sp>
        <p:sp>
          <p:nvSpPr>
            <p:cNvPr id="362" name="직사각형 361"/>
            <p:cNvSpPr/>
            <p:nvPr/>
          </p:nvSpPr>
          <p:spPr>
            <a:xfrm>
              <a:off x="3478999" y="1649164"/>
              <a:ext cx="526687" cy="233176"/>
            </a:xfrm>
            <a:prstGeom prst="rect">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900" b="1" dirty="0">
                  <a:solidFill>
                    <a:srgbClr val="FF0000"/>
                  </a:solidFill>
                  <a:latin typeface="Arial" panose="020B0604020202020204" pitchFamily="34" charset="0"/>
                  <a:cs typeface="Arial" panose="020B0604020202020204" pitchFamily="34" charset="0"/>
                </a:rPr>
                <a:t>OSS</a:t>
              </a:r>
              <a:endParaRPr lang="ko-KR" altLang="en-US" sz="900" b="1" dirty="0">
                <a:solidFill>
                  <a:srgbClr val="FF0000"/>
                </a:solidFill>
                <a:latin typeface="Arial" panose="020B0604020202020204" pitchFamily="34" charset="0"/>
                <a:cs typeface="Arial" panose="020B0604020202020204" pitchFamily="34" charset="0"/>
              </a:endParaRPr>
            </a:p>
          </p:txBody>
        </p:sp>
        <p:sp>
          <p:nvSpPr>
            <p:cNvPr id="363" name="직사각형 362"/>
            <p:cNvSpPr/>
            <p:nvPr/>
          </p:nvSpPr>
          <p:spPr>
            <a:xfrm>
              <a:off x="4053802" y="1637936"/>
              <a:ext cx="526687" cy="233176"/>
            </a:xfrm>
            <a:prstGeom prst="rect">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900" b="1" dirty="0">
                  <a:solidFill>
                    <a:srgbClr val="FF0000"/>
                  </a:solidFill>
                  <a:latin typeface="Arial" panose="020B0604020202020204" pitchFamily="34" charset="0"/>
                  <a:cs typeface="Arial" panose="020B0604020202020204" pitchFamily="34" charset="0"/>
                </a:rPr>
                <a:t>NMS</a:t>
              </a:r>
              <a:endParaRPr lang="ko-KR" altLang="en-US" sz="900" b="1" dirty="0">
                <a:solidFill>
                  <a:srgbClr val="FF0000"/>
                </a:solidFill>
                <a:latin typeface="Arial" panose="020B0604020202020204" pitchFamily="34" charset="0"/>
                <a:cs typeface="Arial" panose="020B0604020202020204" pitchFamily="34" charset="0"/>
              </a:endParaRPr>
            </a:p>
          </p:txBody>
        </p:sp>
        <p:sp>
          <p:nvSpPr>
            <p:cNvPr id="364" name="직사각형 363"/>
            <p:cNvSpPr/>
            <p:nvPr/>
          </p:nvSpPr>
          <p:spPr>
            <a:xfrm>
              <a:off x="4626320" y="1628800"/>
              <a:ext cx="526687" cy="233176"/>
            </a:xfrm>
            <a:prstGeom prst="rect">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900" b="1" dirty="0">
                  <a:solidFill>
                    <a:srgbClr val="FF0000"/>
                  </a:solidFill>
                  <a:latin typeface="Arial" panose="020B0604020202020204" pitchFamily="34" charset="0"/>
                  <a:cs typeface="Arial" panose="020B0604020202020204" pitchFamily="34" charset="0"/>
                </a:rPr>
                <a:t>EMS</a:t>
              </a:r>
              <a:endParaRPr lang="ko-KR" altLang="en-US" sz="900" b="1" dirty="0">
                <a:solidFill>
                  <a:srgbClr val="FF0000"/>
                </a:solidFill>
                <a:latin typeface="Arial" panose="020B0604020202020204" pitchFamily="34" charset="0"/>
                <a:cs typeface="Arial" panose="020B0604020202020204" pitchFamily="34" charset="0"/>
              </a:endParaRPr>
            </a:p>
          </p:txBody>
        </p:sp>
        <p:sp>
          <p:nvSpPr>
            <p:cNvPr id="365" name="직사각형 364"/>
            <p:cNvSpPr/>
            <p:nvPr/>
          </p:nvSpPr>
          <p:spPr>
            <a:xfrm>
              <a:off x="5220072" y="1628800"/>
              <a:ext cx="526687" cy="233176"/>
            </a:xfrm>
            <a:prstGeom prst="rect">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900" b="1" dirty="0">
                  <a:solidFill>
                    <a:srgbClr val="FF0000"/>
                  </a:solidFill>
                  <a:latin typeface="Arial" panose="020B0604020202020204" pitchFamily="34" charset="0"/>
                  <a:cs typeface="Arial" panose="020B0604020202020204" pitchFamily="34" charset="0"/>
                </a:rPr>
                <a:t>Web</a:t>
              </a:r>
              <a:endParaRPr lang="ko-KR" altLang="en-US" sz="900" b="1" dirty="0">
                <a:solidFill>
                  <a:srgbClr val="FF0000"/>
                </a:solidFill>
                <a:latin typeface="Arial" panose="020B0604020202020204" pitchFamily="34" charset="0"/>
                <a:cs typeface="Arial" panose="020B0604020202020204" pitchFamily="34" charset="0"/>
              </a:endParaRPr>
            </a:p>
          </p:txBody>
        </p:sp>
        <p:sp>
          <p:nvSpPr>
            <p:cNvPr id="366" name="직사각형 365"/>
            <p:cNvSpPr/>
            <p:nvPr/>
          </p:nvSpPr>
          <p:spPr>
            <a:xfrm>
              <a:off x="5220072" y="1916832"/>
              <a:ext cx="526687" cy="233176"/>
            </a:xfrm>
            <a:prstGeom prst="rect">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900" b="1" dirty="0">
                  <a:solidFill>
                    <a:srgbClr val="FF0000"/>
                  </a:solidFill>
                  <a:latin typeface="Arial" panose="020B0604020202020204" pitchFamily="34" charset="0"/>
                  <a:cs typeface="Arial" panose="020B0604020202020204" pitchFamily="34" charset="0"/>
                </a:rPr>
                <a:t>FW</a:t>
              </a:r>
              <a:endParaRPr lang="ko-KR" altLang="en-US" sz="900" b="1" dirty="0">
                <a:solidFill>
                  <a:srgbClr val="FF0000"/>
                </a:solidFill>
                <a:latin typeface="Arial" panose="020B0604020202020204" pitchFamily="34" charset="0"/>
                <a:cs typeface="Arial" panose="020B0604020202020204" pitchFamily="34" charset="0"/>
              </a:endParaRPr>
            </a:p>
          </p:txBody>
        </p:sp>
      </p:grpSp>
      <p:grpSp>
        <p:nvGrpSpPr>
          <p:cNvPr id="5" name="그룹 4">
            <a:extLst>
              <a:ext uri="{FF2B5EF4-FFF2-40B4-BE49-F238E27FC236}">
                <a16:creationId xmlns:a16="http://schemas.microsoft.com/office/drawing/2014/main" id="{C602301E-6828-4031-BB75-05BE3618BFCE}"/>
              </a:ext>
            </a:extLst>
          </p:cNvPr>
          <p:cNvGrpSpPr/>
          <p:nvPr/>
        </p:nvGrpSpPr>
        <p:grpSpPr>
          <a:xfrm>
            <a:off x="9297553" y="1593795"/>
            <a:ext cx="2203148" cy="2534996"/>
            <a:chOff x="9297553" y="1593795"/>
            <a:chExt cx="2203148" cy="2534996"/>
          </a:xfrm>
        </p:grpSpPr>
        <p:pic>
          <p:nvPicPr>
            <p:cNvPr id="3074" name="Picture 2" descr="Tuesday's Tip: Six Enterprise Class 5G Use Cases | R &quot;Ray&quot; Wang">
              <a:extLst>
                <a:ext uri="{FF2B5EF4-FFF2-40B4-BE49-F238E27FC236}">
                  <a16:creationId xmlns:a16="http://schemas.microsoft.com/office/drawing/2014/main" id="{E82557FC-A85B-4A41-B47F-8BB82E20C1C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231785" y="1593795"/>
              <a:ext cx="1268916" cy="899238"/>
            </a:xfrm>
            <a:prstGeom prst="rect">
              <a:avLst/>
            </a:prstGeom>
            <a:noFill/>
            <a:extLst>
              <a:ext uri="{909E8E84-426E-40DD-AFC4-6F175D3DCCD1}">
                <a14:hiddenFill xmlns:a14="http://schemas.microsoft.com/office/drawing/2010/main">
                  <a:solidFill>
                    <a:srgbClr val="FFFFFF"/>
                  </a:solidFill>
                </a14:hiddenFill>
              </a:ext>
            </a:extLst>
          </p:spPr>
        </p:pic>
        <p:cxnSp>
          <p:nvCxnSpPr>
            <p:cNvPr id="124" name="직선 연결선 123">
              <a:extLst>
                <a:ext uri="{FF2B5EF4-FFF2-40B4-BE49-F238E27FC236}">
                  <a16:creationId xmlns:a16="http://schemas.microsoft.com/office/drawing/2014/main" id="{9ADC5D03-DFDD-4A39-991C-AEE2A03B5A34}"/>
                </a:ext>
              </a:extLst>
            </p:cNvPr>
            <p:cNvCxnSpPr>
              <a:cxnSpLocks/>
            </p:cNvCxnSpPr>
            <p:nvPr/>
          </p:nvCxnSpPr>
          <p:spPr>
            <a:xfrm flipH="1">
              <a:off x="9297553" y="2496920"/>
              <a:ext cx="1407705" cy="1631871"/>
            </a:xfrm>
            <a:prstGeom prst="line">
              <a:avLst/>
            </a:prstGeom>
            <a:ln>
              <a:headEnd type="none"/>
              <a:tailEnd type="none"/>
            </a:ln>
          </p:spPr>
          <p:style>
            <a:lnRef idx="1">
              <a:schemeClr val="dk1"/>
            </a:lnRef>
            <a:fillRef idx="0">
              <a:schemeClr val="dk1"/>
            </a:fillRef>
            <a:effectRef idx="0">
              <a:schemeClr val="dk1"/>
            </a:effectRef>
            <a:fontRef idx="minor">
              <a:schemeClr val="tx1"/>
            </a:fontRef>
          </p:style>
        </p:cxnSp>
      </p:grpSp>
      <p:grpSp>
        <p:nvGrpSpPr>
          <p:cNvPr id="4" name="그룹 3">
            <a:extLst>
              <a:ext uri="{FF2B5EF4-FFF2-40B4-BE49-F238E27FC236}">
                <a16:creationId xmlns:a16="http://schemas.microsoft.com/office/drawing/2014/main" id="{1FBBC430-58C9-45E1-80D6-5F113F6834D8}"/>
              </a:ext>
            </a:extLst>
          </p:cNvPr>
          <p:cNvGrpSpPr/>
          <p:nvPr/>
        </p:nvGrpSpPr>
        <p:grpSpPr>
          <a:xfrm>
            <a:off x="7270311" y="927357"/>
            <a:ext cx="3192031" cy="2835054"/>
            <a:chOff x="7270311" y="927357"/>
            <a:chExt cx="3192031" cy="2835054"/>
          </a:xfrm>
        </p:grpSpPr>
        <p:cxnSp>
          <p:nvCxnSpPr>
            <p:cNvPr id="354" name="직선 연결선 353"/>
            <p:cNvCxnSpPr>
              <a:cxnSpLocks/>
              <a:stCxn id="346" idx="1"/>
            </p:cNvCxnSpPr>
            <p:nvPr/>
          </p:nvCxnSpPr>
          <p:spPr>
            <a:xfrm flipH="1">
              <a:off x="8811491" y="2732558"/>
              <a:ext cx="684351" cy="1029853"/>
            </a:xfrm>
            <a:prstGeom prst="line">
              <a:avLst/>
            </a:prstGeom>
            <a:ln>
              <a:headEnd type="none"/>
              <a:tailEnd type="none"/>
            </a:ln>
          </p:spPr>
          <p:style>
            <a:lnRef idx="1">
              <a:schemeClr val="dk1"/>
            </a:lnRef>
            <a:fillRef idx="0">
              <a:schemeClr val="dk1"/>
            </a:fillRef>
            <a:effectRef idx="0">
              <a:schemeClr val="dk1"/>
            </a:effectRef>
            <a:fontRef idx="minor">
              <a:schemeClr val="tx1"/>
            </a:fontRef>
          </p:style>
        </p:cxnSp>
        <p:grpSp>
          <p:nvGrpSpPr>
            <p:cNvPr id="3" name="그룹 2">
              <a:extLst>
                <a:ext uri="{FF2B5EF4-FFF2-40B4-BE49-F238E27FC236}">
                  <a16:creationId xmlns:a16="http://schemas.microsoft.com/office/drawing/2014/main" id="{87B8F1BD-515A-4783-BB89-6B7034FF1280}"/>
                </a:ext>
              </a:extLst>
            </p:cNvPr>
            <p:cNvGrpSpPr/>
            <p:nvPr/>
          </p:nvGrpSpPr>
          <p:grpSpPr>
            <a:xfrm>
              <a:off x="7270311" y="927357"/>
              <a:ext cx="3192031" cy="1936006"/>
              <a:chOff x="7270311" y="927357"/>
              <a:chExt cx="3192031" cy="1936006"/>
            </a:xfrm>
          </p:grpSpPr>
          <p:sp>
            <p:nvSpPr>
              <p:cNvPr id="345" name="TextBox 344"/>
              <p:cNvSpPr txBox="1"/>
              <p:nvPr/>
            </p:nvSpPr>
            <p:spPr>
              <a:xfrm>
                <a:off x="8598820" y="2580833"/>
                <a:ext cx="567784" cy="261610"/>
              </a:xfrm>
              <a:prstGeom prst="rect">
                <a:avLst/>
              </a:prstGeom>
              <a:noFill/>
            </p:spPr>
            <p:txBody>
              <a:bodyPr wrap="none" rtlCol="0">
                <a:spAutoFit/>
              </a:bodyPr>
              <a:lstStyle/>
              <a:p>
                <a:r>
                  <a:rPr lang="en-US" altLang="ko-KR" sz="1100" dirty="0">
                    <a:latin typeface="Arial" panose="020B0604020202020204" pitchFamily="34" charset="0"/>
                    <a:cs typeface="Arial" panose="020B0604020202020204" pitchFamily="34" charset="0"/>
                  </a:rPr>
                  <a:t>S-GW</a:t>
                </a:r>
                <a:endParaRPr lang="ko-KR" altLang="en-US" sz="1100" dirty="0">
                  <a:latin typeface="Arial" panose="020B0604020202020204" pitchFamily="34" charset="0"/>
                  <a:cs typeface="Arial" panose="020B0604020202020204" pitchFamily="34" charset="0"/>
                </a:endParaRPr>
              </a:p>
            </p:txBody>
          </p:sp>
          <p:sp>
            <p:nvSpPr>
              <p:cNvPr id="346" name="TextBox 345"/>
              <p:cNvSpPr txBox="1"/>
              <p:nvPr/>
            </p:nvSpPr>
            <p:spPr>
              <a:xfrm>
                <a:off x="9495842" y="2601753"/>
                <a:ext cx="567784" cy="261610"/>
              </a:xfrm>
              <a:prstGeom prst="rect">
                <a:avLst/>
              </a:prstGeom>
              <a:noFill/>
            </p:spPr>
            <p:txBody>
              <a:bodyPr wrap="none" rtlCol="0">
                <a:spAutoFit/>
              </a:bodyPr>
              <a:lstStyle/>
              <a:p>
                <a:r>
                  <a:rPr lang="en-US" altLang="ko-KR" sz="1100" dirty="0">
                    <a:latin typeface="Arial" panose="020B0604020202020204" pitchFamily="34" charset="0"/>
                    <a:cs typeface="Arial" panose="020B0604020202020204" pitchFamily="34" charset="0"/>
                  </a:rPr>
                  <a:t>P-GW</a:t>
                </a:r>
                <a:endParaRPr lang="ko-KR" altLang="en-US" sz="1100" dirty="0">
                  <a:latin typeface="Arial" panose="020B0604020202020204" pitchFamily="34" charset="0"/>
                  <a:cs typeface="Arial" panose="020B0604020202020204" pitchFamily="34" charset="0"/>
                </a:endParaRPr>
              </a:p>
            </p:txBody>
          </p:sp>
          <p:sp>
            <p:nvSpPr>
              <p:cNvPr id="347" name="TextBox 346"/>
              <p:cNvSpPr txBox="1"/>
              <p:nvPr/>
            </p:nvSpPr>
            <p:spPr>
              <a:xfrm>
                <a:off x="9519663" y="1606768"/>
                <a:ext cx="570990" cy="261610"/>
              </a:xfrm>
              <a:prstGeom prst="rect">
                <a:avLst/>
              </a:prstGeom>
              <a:noFill/>
            </p:spPr>
            <p:txBody>
              <a:bodyPr wrap="none" rtlCol="0">
                <a:spAutoFit/>
              </a:bodyPr>
              <a:lstStyle/>
              <a:p>
                <a:r>
                  <a:rPr lang="en-US" altLang="ko-KR" sz="1100" dirty="0">
                    <a:latin typeface="Arial" panose="020B0604020202020204" pitchFamily="34" charset="0"/>
                    <a:cs typeface="Arial" panose="020B0604020202020204" pitchFamily="34" charset="0"/>
                  </a:rPr>
                  <a:t>PCRF</a:t>
                </a:r>
                <a:endParaRPr lang="ko-KR" altLang="en-US" sz="1100" dirty="0">
                  <a:latin typeface="Arial" panose="020B0604020202020204" pitchFamily="34" charset="0"/>
                  <a:cs typeface="Arial" panose="020B0604020202020204" pitchFamily="34" charset="0"/>
                </a:endParaRPr>
              </a:p>
            </p:txBody>
          </p:sp>
          <p:sp>
            <p:nvSpPr>
              <p:cNvPr id="348" name="TextBox 347"/>
              <p:cNvSpPr txBox="1"/>
              <p:nvPr/>
            </p:nvSpPr>
            <p:spPr>
              <a:xfrm>
                <a:off x="8548783" y="1969741"/>
                <a:ext cx="476412" cy="261610"/>
              </a:xfrm>
              <a:prstGeom prst="rect">
                <a:avLst/>
              </a:prstGeom>
              <a:noFill/>
            </p:spPr>
            <p:txBody>
              <a:bodyPr wrap="none" rtlCol="0">
                <a:spAutoFit/>
              </a:bodyPr>
              <a:lstStyle/>
              <a:p>
                <a:r>
                  <a:rPr lang="en-US" altLang="ko-KR" sz="1100" dirty="0">
                    <a:latin typeface="Arial" panose="020B0604020202020204" pitchFamily="34" charset="0"/>
                    <a:cs typeface="Arial" panose="020B0604020202020204" pitchFamily="34" charset="0"/>
                  </a:rPr>
                  <a:t>HSS</a:t>
                </a:r>
                <a:endParaRPr lang="ko-KR" altLang="en-US" sz="1100" dirty="0">
                  <a:latin typeface="Arial" panose="020B0604020202020204" pitchFamily="34" charset="0"/>
                  <a:cs typeface="Arial" panose="020B0604020202020204" pitchFamily="34" charset="0"/>
                </a:endParaRPr>
              </a:p>
            </p:txBody>
          </p:sp>
          <p:sp>
            <p:nvSpPr>
              <p:cNvPr id="349" name="TextBox 348"/>
              <p:cNvSpPr txBox="1"/>
              <p:nvPr/>
            </p:nvSpPr>
            <p:spPr>
              <a:xfrm>
                <a:off x="7811378" y="2128888"/>
                <a:ext cx="513282" cy="261610"/>
              </a:xfrm>
              <a:prstGeom prst="rect">
                <a:avLst/>
              </a:prstGeom>
              <a:noFill/>
            </p:spPr>
            <p:txBody>
              <a:bodyPr wrap="none" rtlCol="0">
                <a:spAutoFit/>
              </a:bodyPr>
              <a:lstStyle/>
              <a:p>
                <a:r>
                  <a:rPr lang="en-US" altLang="ko-KR" sz="1100" dirty="0">
                    <a:latin typeface="Arial" panose="020B0604020202020204" pitchFamily="34" charset="0"/>
                    <a:cs typeface="Arial" panose="020B0604020202020204" pitchFamily="34" charset="0"/>
                  </a:rPr>
                  <a:t>MME</a:t>
                </a:r>
                <a:endParaRPr lang="ko-KR" altLang="en-US" sz="1100" dirty="0">
                  <a:latin typeface="Arial" panose="020B0604020202020204" pitchFamily="34" charset="0"/>
                  <a:cs typeface="Arial" panose="020B0604020202020204" pitchFamily="34" charset="0"/>
                </a:endParaRPr>
              </a:p>
            </p:txBody>
          </p:sp>
          <p:sp>
            <p:nvSpPr>
              <p:cNvPr id="350" name="TextBox 349"/>
              <p:cNvSpPr txBox="1"/>
              <p:nvPr/>
            </p:nvSpPr>
            <p:spPr>
              <a:xfrm>
                <a:off x="7963366" y="927357"/>
                <a:ext cx="585417" cy="261610"/>
              </a:xfrm>
              <a:prstGeom prst="rect">
                <a:avLst/>
              </a:prstGeom>
              <a:noFill/>
            </p:spPr>
            <p:txBody>
              <a:bodyPr wrap="none" rtlCol="0">
                <a:spAutoFit/>
              </a:bodyPr>
              <a:lstStyle/>
              <a:p>
                <a:r>
                  <a:rPr lang="en-US" altLang="ko-KR" sz="1100" dirty="0">
                    <a:latin typeface="Arial" panose="020B0604020202020204" pitchFamily="34" charset="0"/>
                    <a:cs typeface="Arial" panose="020B0604020202020204" pitchFamily="34" charset="0"/>
                  </a:rPr>
                  <a:t>SGSN</a:t>
                </a:r>
                <a:endParaRPr lang="ko-KR" altLang="en-US" sz="1100" dirty="0">
                  <a:latin typeface="Arial" panose="020B0604020202020204" pitchFamily="34" charset="0"/>
                  <a:cs typeface="Arial" panose="020B0604020202020204" pitchFamily="34" charset="0"/>
                </a:endParaRPr>
              </a:p>
            </p:txBody>
          </p:sp>
          <p:sp>
            <p:nvSpPr>
              <p:cNvPr id="351" name="TextBox 350"/>
              <p:cNvSpPr txBox="1"/>
              <p:nvPr/>
            </p:nvSpPr>
            <p:spPr>
              <a:xfrm>
                <a:off x="7290307" y="2542706"/>
                <a:ext cx="696024" cy="261610"/>
              </a:xfrm>
              <a:prstGeom prst="rect">
                <a:avLst/>
              </a:prstGeom>
              <a:noFill/>
            </p:spPr>
            <p:txBody>
              <a:bodyPr wrap="none" rtlCol="0">
                <a:spAutoFit/>
              </a:bodyPr>
              <a:lstStyle/>
              <a:p>
                <a:r>
                  <a:rPr lang="en-US" altLang="ko-KR" sz="1100" dirty="0" err="1">
                    <a:latin typeface="Arial" panose="020B0604020202020204" pitchFamily="34" charset="0"/>
                    <a:cs typeface="Arial" panose="020B0604020202020204" pitchFamily="34" charset="0"/>
                  </a:rPr>
                  <a:t>eNodeB</a:t>
                </a:r>
                <a:endParaRPr lang="ko-KR" altLang="en-US" sz="1100" dirty="0">
                  <a:latin typeface="Arial" panose="020B0604020202020204" pitchFamily="34" charset="0"/>
                  <a:cs typeface="Arial" panose="020B0604020202020204" pitchFamily="34" charset="0"/>
                </a:endParaRPr>
              </a:p>
            </p:txBody>
          </p:sp>
          <p:sp>
            <p:nvSpPr>
              <p:cNvPr id="352" name="TextBox 351"/>
              <p:cNvSpPr txBox="1"/>
              <p:nvPr/>
            </p:nvSpPr>
            <p:spPr>
              <a:xfrm>
                <a:off x="9106270" y="1031673"/>
                <a:ext cx="821059" cy="261610"/>
              </a:xfrm>
              <a:prstGeom prst="rect">
                <a:avLst/>
              </a:prstGeom>
              <a:noFill/>
            </p:spPr>
            <p:txBody>
              <a:bodyPr wrap="none" rtlCol="0">
                <a:spAutoFit/>
              </a:bodyPr>
              <a:lstStyle/>
              <a:p>
                <a:r>
                  <a:rPr lang="en-US" altLang="ko-KR" sz="1100" dirty="0">
                    <a:latin typeface="Arial" panose="020B0604020202020204" pitchFamily="34" charset="0"/>
                    <a:cs typeface="Arial" panose="020B0604020202020204" pitchFamily="34" charset="0"/>
                  </a:rPr>
                  <a:t>EPC Core</a:t>
                </a:r>
                <a:endParaRPr lang="ko-KR" altLang="en-US" sz="1100" dirty="0">
                  <a:latin typeface="Arial" panose="020B0604020202020204" pitchFamily="34" charset="0"/>
                  <a:cs typeface="Arial" panose="020B0604020202020204" pitchFamily="34" charset="0"/>
                </a:endParaRPr>
              </a:p>
            </p:txBody>
          </p:sp>
          <p:grpSp>
            <p:nvGrpSpPr>
              <p:cNvPr id="2" name="그룹 1">
                <a:extLst>
                  <a:ext uri="{FF2B5EF4-FFF2-40B4-BE49-F238E27FC236}">
                    <a16:creationId xmlns:a16="http://schemas.microsoft.com/office/drawing/2014/main" id="{B1500A55-9F84-41AA-A053-CCE6A25B0E1F}"/>
                  </a:ext>
                </a:extLst>
              </p:cNvPr>
              <p:cNvGrpSpPr/>
              <p:nvPr/>
            </p:nvGrpSpPr>
            <p:grpSpPr>
              <a:xfrm>
                <a:off x="7270311" y="960641"/>
                <a:ext cx="3192031" cy="1711394"/>
                <a:chOff x="7270311" y="960641"/>
                <a:chExt cx="3192031" cy="1711394"/>
              </a:xfrm>
            </p:grpSpPr>
            <p:pic>
              <p:nvPicPr>
                <p:cNvPr id="248" name="그림 247"/>
                <p:cNvPicPr>
                  <a:picLocks noChangeAspect="1"/>
                </p:cNvPicPr>
                <p:nvPr/>
              </p:nvPicPr>
              <p:blipFill>
                <a:blip r:embed="rId1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70311" y="1134937"/>
                  <a:ext cx="2657018" cy="1537098"/>
                </a:xfrm>
                <a:prstGeom prst="rect">
                  <a:avLst/>
                </a:prstGeom>
              </p:spPr>
            </p:pic>
            <p:pic>
              <p:nvPicPr>
                <p:cNvPr id="1026" name="Picture 2" descr="4G LTE Signal Coverage in A Kung Tin HKSAR | 4G Coverage Hong Kong">
                  <a:extLst>
                    <a:ext uri="{FF2B5EF4-FFF2-40B4-BE49-F238E27FC236}">
                      <a16:creationId xmlns:a16="http://schemas.microsoft.com/office/drawing/2014/main" id="{320AC148-D5B3-4D54-BDAF-3F01E1A1237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580857" y="960641"/>
                  <a:ext cx="881485" cy="578885"/>
                </a:xfrm>
                <a:prstGeom prst="rect">
                  <a:avLst/>
                </a:prstGeom>
                <a:noFill/>
                <a:extLst>
                  <a:ext uri="{909E8E84-426E-40DD-AFC4-6F175D3DCCD1}">
                    <a14:hiddenFill xmlns:a14="http://schemas.microsoft.com/office/drawing/2010/main">
                      <a:solidFill>
                        <a:srgbClr val="FFFFFF"/>
                      </a:solidFill>
                    </a14:hiddenFill>
                  </a:ext>
                </a:extLst>
              </p:spPr>
            </p:pic>
          </p:grpSp>
        </p:grpSp>
      </p:grpSp>
      <p:sp>
        <p:nvSpPr>
          <p:cNvPr id="7" name="모서리가 둥근 직사각형 6"/>
          <p:cNvSpPr/>
          <p:nvPr/>
        </p:nvSpPr>
        <p:spPr>
          <a:xfrm>
            <a:off x="1493717" y="2231351"/>
            <a:ext cx="5811255" cy="4092331"/>
          </a:xfrm>
          <a:prstGeom prst="roundRect">
            <a:avLst>
              <a:gd name="adj" fmla="val 5679"/>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1" name="직사각형 130"/>
          <p:cNvSpPr/>
          <p:nvPr/>
        </p:nvSpPr>
        <p:spPr>
          <a:xfrm>
            <a:off x="1514002" y="5340007"/>
            <a:ext cx="1707519" cy="461665"/>
          </a:xfrm>
          <a:prstGeom prst="rect">
            <a:avLst/>
          </a:prstGeom>
        </p:spPr>
        <p:txBody>
          <a:bodyPr wrap="none">
            <a:spAutoFit/>
          </a:bodyPr>
          <a:lstStyle/>
          <a:p>
            <a:r>
              <a:rPr lang="en-US" altLang="ko-KR" sz="2400" b="1" dirty="0">
                <a:solidFill>
                  <a:srgbClr val="3333FF"/>
                </a:solidFill>
                <a:latin typeface="Arial" panose="020B0604020202020204" pitchFamily="34" charset="0"/>
                <a:ea typeface="+mj-ea"/>
                <a:cs typeface="Arial" panose="020B0604020202020204" pitchFamily="34" charset="0"/>
              </a:rPr>
              <a:t>best-effort</a:t>
            </a:r>
          </a:p>
        </p:txBody>
      </p:sp>
      <p:grpSp>
        <p:nvGrpSpPr>
          <p:cNvPr id="10" name="그룹 9">
            <a:extLst>
              <a:ext uri="{FF2B5EF4-FFF2-40B4-BE49-F238E27FC236}">
                <a16:creationId xmlns:a16="http://schemas.microsoft.com/office/drawing/2014/main" id="{ABCFC974-BD7B-4887-82EF-7568F2E9A286}"/>
              </a:ext>
            </a:extLst>
          </p:cNvPr>
          <p:cNvGrpSpPr/>
          <p:nvPr/>
        </p:nvGrpSpPr>
        <p:grpSpPr>
          <a:xfrm>
            <a:off x="6549377" y="3199845"/>
            <a:ext cx="4543907" cy="3028988"/>
            <a:chOff x="6549377" y="3199845"/>
            <a:chExt cx="4543907" cy="3028988"/>
          </a:xfrm>
        </p:grpSpPr>
        <p:grpSp>
          <p:nvGrpSpPr>
            <p:cNvPr id="8" name="그룹 7">
              <a:extLst>
                <a:ext uri="{FF2B5EF4-FFF2-40B4-BE49-F238E27FC236}">
                  <a16:creationId xmlns:a16="http://schemas.microsoft.com/office/drawing/2014/main" id="{B44904B3-CA38-44CE-9864-9AC8AB12D5E1}"/>
                </a:ext>
              </a:extLst>
            </p:cNvPr>
            <p:cNvGrpSpPr/>
            <p:nvPr/>
          </p:nvGrpSpPr>
          <p:grpSpPr>
            <a:xfrm>
              <a:off x="6549377" y="3199845"/>
              <a:ext cx="3561251" cy="3028988"/>
              <a:chOff x="6549377" y="3199845"/>
              <a:chExt cx="3561251" cy="3028988"/>
            </a:xfrm>
          </p:grpSpPr>
          <p:cxnSp>
            <p:nvCxnSpPr>
              <p:cNvPr id="304" name="직선 연결선 303"/>
              <p:cNvCxnSpPr>
                <a:cxnSpLocks/>
              </p:cNvCxnSpPr>
              <p:nvPr/>
            </p:nvCxnSpPr>
            <p:spPr>
              <a:xfrm>
                <a:off x="6549377" y="3271491"/>
                <a:ext cx="1105834" cy="2162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53" name="그림 352"/>
              <p:cNvPicPr>
                <a:picLocks noChangeAspect="1"/>
              </p:cNvPicPr>
              <p:nvPr/>
            </p:nvPicPr>
            <p:blipFill>
              <a:blip r:embed="rId16"/>
              <a:stretch>
                <a:fillRect/>
              </a:stretch>
            </p:blipFill>
            <p:spPr>
              <a:xfrm>
                <a:off x="7638319" y="3199845"/>
                <a:ext cx="2472309" cy="3028988"/>
              </a:xfrm>
              <a:prstGeom prst="rect">
                <a:avLst/>
              </a:prstGeom>
            </p:spPr>
          </p:pic>
        </p:grpSp>
        <p:sp>
          <p:nvSpPr>
            <p:cNvPr id="132" name="직사각형 131"/>
            <p:cNvSpPr/>
            <p:nvPr/>
          </p:nvSpPr>
          <p:spPr>
            <a:xfrm>
              <a:off x="9608582" y="3830585"/>
              <a:ext cx="1484702" cy="461665"/>
            </a:xfrm>
            <a:prstGeom prst="rect">
              <a:avLst/>
            </a:prstGeom>
            <a:solidFill>
              <a:schemeClr val="bg1"/>
            </a:solidFill>
          </p:spPr>
          <p:txBody>
            <a:bodyPr wrap="none">
              <a:spAutoFit/>
            </a:bodyPr>
            <a:lstStyle/>
            <a:p>
              <a:r>
                <a:rPr lang="en-US" altLang="ko-KR" sz="2400" b="1" dirty="0">
                  <a:solidFill>
                    <a:srgbClr val="3333FF"/>
                  </a:solidFill>
                  <a:latin typeface="Arial" panose="020B0604020202020204" pitchFamily="34" charset="0"/>
                  <a:ea typeface="+mj-ea"/>
                  <a:cs typeface="Arial" panose="020B0604020202020204" pitchFamily="34" charset="0"/>
                </a:rPr>
                <a:t>premium</a:t>
              </a:r>
            </a:p>
          </p:txBody>
        </p:sp>
      </p:grpSp>
    </p:spTree>
    <p:extLst>
      <p:ext uri="{BB962C8B-B14F-4D97-AF65-F5344CB8AC3E}">
        <p14:creationId xmlns:p14="http://schemas.microsoft.com/office/powerpoint/2010/main" val="37030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1" fill="hold" nodeType="withEffect">
                                  <p:stCondLst>
                                    <p:cond delay="20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ppt_x"/>
                                          </p:val>
                                        </p:tav>
                                        <p:tav tm="100000">
                                          <p:val>
                                            <p:strVal val="#ppt_x"/>
                                          </p:val>
                                        </p:tav>
                                      </p:tavLst>
                                    </p:anim>
                                    <p:anim calcmode="lin" valueType="num">
                                      <p:cBhvr additive="base">
                                        <p:cTn id="13" dur="1000" fill="hold"/>
                                        <p:tgtEl>
                                          <p:spTgt spid="4"/>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300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1000" fill="hold"/>
                                        <p:tgtEl>
                                          <p:spTgt spid="5"/>
                                        </p:tgtEl>
                                        <p:attrNameLst>
                                          <p:attrName>ppt_x</p:attrName>
                                        </p:attrNameLst>
                                      </p:cBhvr>
                                      <p:tavLst>
                                        <p:tav tm="0">
                                          <p:val>
                                            <p:strVal val="#ppt_x"/>
                                          </p:val>
                                        </p:tav>
                                        <p:tav tm="100000">
                                          <p:val>
                                            <p:strVal val="#ppt_x"/>
                                          </p:val>
                                        </p:tav>
                                      </p:tavLst>
                                    </p:anim>
                                    <p:anim calcmode="lin" valueType="num">
                                      <p:cBhvr additive="base">
                                        <p:cTn id="17"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356"/>
                                        </p:tgtEl>
                                        <p:attrNameLst>
                                          <p:attrName>style.visibility</p:attrName>
                                        </p:attrNameLst>
                                      </p:cBhvr>
                                      <p:to>
                                        <p:strVal val="visible"/>
                                      </p:to>
                                    </p:set>
                                    <p:anim calcmode="lin" valueType="num">
                                      <p:cBhvr additive="base">
                                        <p:cTn id="22" dur="500" fill="hold"/>
                                        <p:tgtEl>
                                          <p:spTgt spid="356"/>
                                        </p:tgtEl>
                                        <p:attrNameLst>
                                          <p:attrName>ppt_x</p:attrName>
                                        </p:attrNameLst>
                                      </p:cBhvr>
                                      <p:tavLst>
                                        <p:tav tm="0">
                                          <p:val>
                                            <p:strVal val="#ppt_x"/>
                                          </p:val>
                                        </p:tav>
                                        <p:tav tm="100000">
                                          <p:val>
                                            <p:strVal val="#ppt_x"/>
                                          </p:val>
                                        </p:tav>
                                      </p:tavLst>
                                    </p:anim>
                                    <p:anim calcmode="lin" valueType="num">
                                      <p:cBhvr additive="base">
                                        <p:cTn id="23" dur="500" fill="hold"/>
                                        <p:tgtEl>
                                          <p:spTgt spid="356"/>
                                        </p:tgtEl>
                                        <p:attrNameLst>
                                          <p:attrName>ppt_y</p:attrName>
                                        </p:attrNameLst>
                                      </p:cBhvr>
                                      <p:tavLst>
                                        <p:tav tm="0">
                                          <p:val>
                                            <p:strVal val="0-#ppt_h/2"/>
                                          </p:val>
                                        </p:tav>
                                        <p:tav tm="100000">
                                          <p:val>
                                            <p:strVal val="#ppt_y"/>
                                          </p:val>
                                        </p:tav>
                                      </p:tavLst>
                                    </p:anim>
                                  </p:childTnLst>
                                </p:cTn>
                              </p:par>
                              <p:par>
                                <p:cTn id="24" presetID="45" presetClass="entr" presetSubtype="0" fill="hold" nodeType="withEffect">
                                  <p:stCondLst>
                                    <p:cond delay="1000"/>
                                  </p:stCondLst>
                                  <p:childTnLst>
                                    <p:set>
                                      <p:cBhvr>
                                        <p:cTn id="25" dur="1" fill="hold">
                                          <p:stCondLst>
                                            <p:cond delay="0"/>
                                          </p:stCondLst>
                                        </p:cTn>
                                        <p:tgtEl>
                                          <p:spTgt spid="356"/>
                                        </p:tgtEl>
                                        <p:attrNameLst>
                                          <p:attrName>style.visibility</p:attrName>
                                        </p:attrNameLst>
                                      </p:cBhvr>
                                      <p:to>
                                        <p:strVal val="visible"/>
                                      </p:to>
                                    </p:set>
                                    <p:animEffect transition="in" filter="fade">
                                      <p:cBhvr>
                                        <p:cTn id="26" dur="2000"/>
                                        <p:tgtEl>
                                          <p:spTgt spid="356"/>
                                        </p:tgtEl>
                                      </p:cBhvr>
                                    </p:animEffect>
                                    <p:anim calcmode="lin" valueType="num">
                                      <p:cBhvr>
                                        <p:cTn id="27" dur="2000" fill="hold"/>
                                        <p:tgtEl>
                                          <p:spTgt spid="356"/>
                                        </p:tgtEl>
                                        <p:attrNameLst>
                                          <p:attrName>ppt_w</p:attrName>
                                        </p:attrNameLst>
                                      </p:cBhvr>
                                      <p:tavLst>
                                        <p:tav tm="0" fmla="#ppt_w*sin(2.5*pi*$)">
                                          <p:val>
                                            <p:fltVal val="0"/>
                                          </p:val>
                                        </p:tav>
                                        <p:tav tm="100000">
                                          <p:val>
                                            <p:fltVal val="1"/>
                                          </p:val>
                                        </p:tav>
                                      </p:tavLst>
                                    </p:anim>
                                    <p:anim calcmode="lin" valueType="num">
                                      <p:cBhvr>
                                        <p:cTn id="28" dur="2000" fill="hold"/>
                                        <p:tgtEl>
                                          <p:spTgt spid="35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r>
              <a:rPr lang="en-US" altLang="ko-KR" dirty="0"/>
              <a:t> Challenges for </a:t>
            </a:r>
            <a:r>
              <a:rPr lang="en-US" altLang="ko-KR" dirty="0" err="1"/>
              <a:t>Telcos</a:t>
            </a:r>
            <a:endParaRPr lang="en-US" altLang="ko-KR" dirty="0"/>
          </a:p>
        </p:txBody>
      </p:sp>
      <p:sp>
        <p:nvSpPr>
          <p:cNvPr id="9" name="내용 개체 틀 2"/>
          <p:cNvSpPr txBox="1">
            <a:spLocks/>
          </p:cNvSpPr>
          <p:nvPr/>
        </p:nvSpPr>
        <p:spPr>
          <a:xfrm>
            <a:off x="199505" y="788466"/>
            <a:ext cx="11829010"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altLang="ko-KR" dirty="0">
                <a:solidFill>
                  <a:srgbClr val="FF0000"/>
                </a:solidFill>
              </a:rPr>
              <a:t>A rapid increase in data volume in Telco Networks</a:t>
            </a:r>
            <a:endParaRPr kumimoji="0" lang="en-US" altLang="ko-KR" b="1" i="0" u="none" strike="noStrike" kern="1200" cap="none" spc="0" normalizeH="0" baseline="0" noProof="0" dirty="0">
              <a:ln>
                <a:noFill/>
              </a:ln>
              <a:solidFill>
                <a:srgbClr val="0070C0"/>
              </a:solidFill>
              <a:effectLst/>
              <a:uLnTx/>
              <a:uFillTx/>
              <a:ea typeface="맑은 고딕" panose="020B0503020000020004" pitchFamily="50" charset="-127"/>
            </a:endParaRPr>
          </a:p>
        </p:txBody>
      </p:sp>
      <p:graphicFrame>
        <p:nvGraphicFramePr>
          <p:cNvPr id="5" name="내용 개체 틀 11"/>
          <p:cNvGraphicFramePr>
            <a:graphicFrameLocks/>
          </p:cNvGraphicFramePr>
          <p:nvPr>
            <p:extLst/>
          </p:nvPr>
        </p:nvGraphicFramePr>
        <p:xfrm>
          <a:off x="1008512" y="4361093"/>
          <a:ext cx="6353716" cy="1772920"/>
        </p:xfrm>
        <a:graphic>
          <a:graphicData uri="http://schemas.openxmlformats.org/drawingml/2006/table">
            <a:tbl>
              <a:tblPr firstRow="1" bandRow="1">
                <a:tableStyleId>{5C22544A-7EE6-4342-B048-85BDC9FD1C3A}</a:tableStyleId>
              </a:tblPr>
              <a:tblGrid>
                <a:gridCol w="682839">
                  <a:extLst>
                    <a:ext uri="{9D8B030D-6E8A-4147-A177-3AD203B41FA5}">
                      <a16:colId xmlns:a16="http://schemas.microsoft.com/office/drawing/2014/main" val="20000"/>
                    </a:ext>
                  </a:extLst>
                </a:gridCol>
                <a:gridCol w="1231311">
                  <a:extLst>
                    <a:ext uri="{9D8B030D-6E8A-4147-A177-3AD203B41FA5}">
                      <a16:colId xmlns:a16="http://schemas.microsoft.com/office/drawing/2014/main" val="20001"/>
                    </a:ext>
                  </a:extLst>
                </a:gridCol>
                <a:gridCol w="1494222">
                  <a:extLst>
                    <a:ext uri="{9D8B030D-6E8A-4147-A177-3AD203B41FA5}">
                      <a16:colId xmlns:a16="http://schemas.microsoft.com/office/drawing/2014/main" val="20002"/>
                    </a:ext>
                  </a:extLst>
                </a:gridCol>
                <a:gridCol w="1434911">
                  <a:extLst>
                    <a:ext uri="{9D8B030D-6E8A-4147-A177-3AD203B41FA5}">
                      <a16:colId xmlns:a16="http://schemas.microsoft.com/office/drawing/2014/main" val="20003"/>
                    </a:ext>
                  </a:extLst>
                </a:gridCol>
                <a:gridCol w="1510433">
                  <a:extLst>
                    <a:ext uri="{9D8B030D-6E8A-4147-A177-3AD203B41FA5}">
                      <a16:colId xmlns:a16="http://schemas.microsoft.com/office/drawing/2014/main" val="20004"/>
                    </a:ext>
                  </a:extLst>
                </a:gridCol>
              </a:tblGrid>
              <a:tr h="370840">
                <a:tc>
                  <a:txBody>
                    <a:bodyPr/>
                    <a:lstStyle/>
                    <a:p>
                      <a:pPr latinLnBrk="1"/>
                      <a:endParaRPr lang="ko-KR" altLang="en-US" sz="1400" dirty="0">
                        <a:latin typeface="Arial" panose="020B0604020202020204" pitchFamily="34" charset="0"/>
                        <a:cs typeface="Arial" panose="020B0604020202020204" pitchFamily="34" charset="0"/>
                      </a:endParaRPr>
                    </a:p>
                  </a:txBody>
                  <a:tcPr marL="45720" marR="45720"/>
                </a:tc>
                <a:tc>
                  <a:txBody>
                    <a:bodyPr/>
                    <a:lstStyle/>
                    <a:p>
                      <a:pPr latinLnBrk="1"/>
                      <a:r>
                        <a:rPr lang="en-US" altLang="ko-KR" sz="1400" dirty="0">
                          <a:latin typeface="Arial" panose="020B0604020202020204" pitchFamily="34" charset="0"/>
                          <a:cs typeface="Arial" panose="020B0604020202020204" pitchFamily="34" charset="0"/>
                        </a:rPr>
                        <a:t>More Mobile Users</a:t>
                      </a:r>
                      <a:endParaRPr lang="ko-KR" altLang="en-US" sz="1400" dirty="0">
                        <a:latin typeface="Arial" panose="020B0604020202020204" pitchFamily="34" charset="0"/>
                        <a:cs typeface="Arial" panose="020B0604020202020204" pitchFamily="34" charset="0"/>
                      </a:endParaRPr>
                    </a:p>
                  </a:txBody>
                  <a:tcPr marL="45720" marR="45720"/>
                </a:tc>
                <a:tc>
                  <a:txBody>
                    <a:bodyPr/>
                    <a:lstStyle/>
                    <a:p>
                      <a:pPr latinLnBrk="1"/>
                      <a:r>
                        <a:rPr lang="en-US" altLang="ko-KR" sz="1400" dirty="0">
                          <a:latin typeface="Arial" panose="020B0604020202020204" pitchFamily="34" charset="0"/>
                          <a:cs typeface="Arial" panose="020B0604020202020204" pitchFamily="34" charset="0"/>
                        </a:rPr>
                        <a:t>More Traffic Volume (per month)</a:t>
                      </a:r>
                      <a:endParaRPr lang="ko-KR" altLang="en-US" sz="1400" dirty="0">
                        <a:latin typeface="Arial" panose="020B0604020202020204" pitchFamily="34" charset="0"/>
                        <a:cs typeface="Arial" panose="020B0604020202020204" pitchFamily="34" charset="0"/>
                      </a:endParaRPr>
                    </a:p>
                  </a:txBody>
                  <a:tcPr marL="45720" marR="45720"/>
                </a:tc>
                <a:tc>
                  <a:txBody>
                    <a:bodyPr/>
                    <a:lstStyle/>
                    <a:p>
                      <a:pPr latinLnBrk="1"/>
                      <a:r>
                        <a:rPr lang="en-US" altLang="ko-KR" sz="1400" dirty="0">
                          <a:latin typeface="Arial" panose="020B0604020202020204" pitchFamily="34" charset="0"/>
                          <a:cs typeface="Arial" panose="020B0604020202020204" pitchFamily="34" charset="0"/>
                        </a:rPr>
                        <a:t>More Mobile Video</a:t>
                      </a:r>
                      <a:endParaRPr lang="ko-KR" altLang="en-US" sz="1400" dirty="0">
                        <a:latin typeface="Arial" panose="020B0604020202020204" pitchFamily="34" charset="0"/>
                        <a:cs typeface="Arial" panose="020B0604020202020204" pitchFamily="34" charset="0"/>
                      </a:endParaRPr>
                    </a:p>
                  </a:txBody>
                  <a:tcPr marL="45720" marR="45720"/>
                </a:tc>
                <a:tc>
                  <a:txBody>
                    <a:bodyPr/>
                    <a:lstStyle/>
                    <a:p>
                      <a:pPr latinLnBrk="1"/>
                      <a:r>
                        <a:rPr lang="en-US" altLang="ko-KR" sz="1400" dirty="0">
                          <a:latin typeface="Arial" panose="020B0604020202020204" pitchFamily="34" charset="0"/>
                          <a:cs typeface="Arial" panose="020B0604020202020204" pitchFamily="34" charset="0"/>
                        </a:rPr>
                        <a:t>Faster Mobile Speeds</a:t>
                      </a:r>
                      <a:endParaRPr lang="ko-KR" altLang="en-US" sz="1400" dirty="0">
                        <a:latin typeface="Arial" panose="020B0604020202020204" pitchFamily="34" charset="0"/>
                        <a:cs typeface="Arial" panose="020B0604020202020204" pitchFamily="34" charset="0"/>
                      </a:endParaRPr>
                    </a:p>
                  </a:txBody>
                  <a:tcPr marL="45720" marR="45720"/>
                </a:tc>
                <a:extLst>
                  <a:ext uri="{0D108BD9-81ED-4DB2-BD59-A6C34878D82A}">
                    <a16:rowId xmlns:a16="http://schemas.microsoft.com/office/drawing/2014/main" val="10000"/>
                  </a:ext>
                </a:extLst>
              </a:tr>
              <a:tr h="370840">
                <a:tc>
                  <a:txBody>
                    <a:bodyPr/>
                    <a:lstStyle/>
                    <a:p>
                      <a:pPr latinLnBrk="1"/>
                      <a:r>
                        <a:rPr lang="en-US" altLang="ko-KR" sz="1600" dirty="0">
                          <a:latin typeface="Arial" panose="020B0604020202020204" pitchFamily="34" charset="0"/>
                          <a:cs typeface="Arial" panose="020B0604020202020204" pitchFamily="34" charset="0"/>
                        </a:rPr>
                        <a:t>2015</a:t>
                      </a:r>
                      <a:endParaRPr lang="ko-KR" altLang="en-US" sz="1600" dirty="0">
                        <a:latin typeface="Arial" panose="020B0604020202020204" pitchFamily="34" charset="0"/>
                        <a:cs typeface="Arial" panose="020B0604020202020204" pitchFamily="34" charset="0"/>
                      </a:endParaRPr>
                    </a:p>
                  </a:txBody>
                  <a:tcPr marL="45720" marR="45720"/>
                </a:tc>
                <a:tc>
                  <a:txBody>
                    <a:bodyPr/>
                    <a:lstStyle/>
                    <a:p>
                      <a:pPr latinLnBrk="1"/>
                      <a:r>
                        <a:rPr lang="en-US" altLang="ko-KR" sz="1600" dirty="0">
                          <a:latin typeface="Arial" panose="020B0604020202020204" pitchFamily="34" charset="0"/>
                          <a:cs typeface="Arial" panose="020B0604020202020204" pitchFamily="34" charset="0"/>
                        </a:rPr>
                        <a:t>4.8 Billion</a:t>
                      </a:r>
                      <a:endParaRPr lang="ko-KR" altLang="en-US" sz="1600" dirty="0">
                        <a:latin typeface="Arial" panose="020B0604020202020204" pitchFamily="34" charset="0"/>
                        <a:cs typeface="Arial" panose="020B0604020202020204" pitchFamily="34" charset="0"/>
                      </a:endParaRPr>
                    </a:p>
                  </a:txBody>
                  <a:tcPr marL="45720" marR="45720"/>
                </a:tc>
                <a:tc>
                  <a:txBody>
                    <a:bodyPr/>
                    <a:lstStyle/>
                    <a:p>
                      <a:pPr latinLnBrk="1"/>
                      <a:r>
                        <a:rPr lang="en-US" altLang="ko-KR" sz="1600" dirty="0">
                          <a:latin typeface="Arial" panose="020B0604020202020204" pitchFamily="34" charset="0"/>
                          <a:cs typeface="Arial" panose="020B0604020202020204" pitchFamily="34" charset="0"/>
                        </a:rPr>
                        <a:t>3.7</a:t>
                      </a:r>
                      <a:r>
                        <a:rPr lang="en-US" altLang="ko-KR" sz="1600" baseline="0" dirty="0">
                          <a:latin typeface="Arial" panose="020B0604020202020204" pitchFamily="34" charset="0"/>
                          <a:cs typeface="Arial" panose="020B0604020202020204" pitchFamily="34" charset="0"/>
                        </a:rPr>
                        <a:t> EB</a:t>
                      </a:r>
                      <a:endParaRPr lang="ko-KR" altLang="en-US" sz="1600" dirty="0">
                        <a:latin typeface="Arial" panose="020B0604020202020204" pitchFamily="34" charset="0"/>
                        <a:cs typeface="Arial" panose="020B0604020202020204" pitchFamily="34" charset="0"/>
                      </a:endParaRPr>
                    </a:p>
                  </a:txBody>
                  <a:tcPr marL="45720" marR="45720"/>
                </a:tc>
                <a:tc>
                  <a:txBody>
                    <a:bodyPr/>
                    <a:lstStyle/>
                    <a:p>
                      <a:pPr latinLnBrk="1"/>
                      <a:r>
                        <a:rPr lang="en-US" altLang="ko-KR" sz="1600" dirty="0">
                          <a:latin typeface="Arial" panose="020B0604020202020204" pitchFamily="34" charset="0"/>
                          <a:cs typeface="Arial" panose="020B0604020202020204" pitchFamily="34" charset="0"/>
                        </a:rPr>
                        <a:t>55% of Traffic</a:t>
                      </a:r>
                      <a:endParaRPr lang="ko-KR" altLang="en-US" sz="1600" dirty="0">
                        <a:latin typeface="Arial" panose="020B0604020202020204" pitchFamily="34" charset="0"/>
                        <a:cs typeface="Arial" panose="020B0604020202020204" pitchFamily="34" charset="0"/>
                      </a:endParaRPr>
                    </a:p>
                  </a:txBody>
                  <a:tcPr marL="45720" marR="45720"/>
                </a:tc>
                <a:tc>
                  <a:txBody>
                    <a:bodyPr/>
                    <a:lstStyle/>
                    <a:p>
                      <a:pPr latinLnBrk="1"/>
                      <a:r>
                        <a:rPr lang="en-US" altLang="ko-KR" sz="1600" dirty="0">
                          <a:latin typeface="Arial" panose="020B0604020202020204" pitchFamily="34" charset="0"/>
                          <a:cs typeface="Arial" panose="020B0604020202020204" pitchFamily="34" charset="0"/>
                        </a:rPr>
                        <a:t>2.0 Mbps</a:t>
                      </a:r>
                      <a:endParaRPr lang="ko-KR" altLang="en-US" sz="1600" dirty="0">
                        <a:latin typeface="Arial" panose="020B0604020202020204" pitchFamily="34" charset="0"/>
                        <a:cs typeface="Arial" panose="020B0604020202020204" pitchFamily="34" charset="0"/>
                      </a:endParaRPr>
                    </a:p>
                  </a:txBody>
                  <a:tcPr marL="45720" marR="45720"/>
                </a:tc>
                <a:extLst>
                  <a:ext uri="{0D108BD9-81ED-4DB2-BD59-A6C34878D82A}">
                    <a16:rowId xmlns:a16="http://schemas.microsoft.com/office/drawing/2014/main" val="10001"/>
                  </a:ext>
                </a:extLst>
              </a:tr>
              <a:tr h="185420">
                <a:tc>
                  <a:txBody>
                    <a:bodyPr/>
                    <a:lstStyle/>
                    <a:p>
                      <a:pPr latinLnBrk="1"/>
                      <a:r>
                        <a:rPr lang="en-US" altLang="ko-KR" sz="1600" dirty="0">
                          <a:latin typeface="Arial" panose="020B0604020202020204" pitchFamily="34" charset="0"/>
                          <a:cs typeface="Arial" panose="020B0604020202020204" pitchFamily="34" charset="0"/>
                        </a:rPr>
                        <a:t>2018</a:t>
                      </a:r>
                      <a:endParaRPr lang="ko-KR" altLang="en-US" sz="1600" dirty="0">
                        <a:latin typeface="Arial" panose="020B0604020202020204" pitchFamily="34" charset="0"/>
                        <a:cs typeface="Arial" panose="020B0604020202020204" pitchFamily="34" charset="0"/>
                      </a:endParaRPr>
                    </a:p>
                  </a:txBody>
                  <a:tcPr marL="45720" marR="45720"/>
                </a:tc>
                <a:tc>
                  <a:txBody>
                    <a:bodyPr/>
                    <a:lstStyle/>
                    <a:p>
                      <a:pPr latinLnBrk="1"/>
                      <a:r>
                        <a:rPr lang="en-US" altLang="ko-KR" sz="1600" dirty="0">
                          <a:latin typeface="Arial" panose="020B0604020202020204" pitchFamily="34" charset="0"/>
                          <a:cs typeface="Arial" panose="020B0604020202020204" pitchFamily="34" charset="0"/>
                        </a:rPr>
                        <a:t>5.1 Billion</a:t>
                      </a:r>
                      <a:endParaRPr lang="ko-KR" altLang="en-US" sz="1600" dirty="0">
                        <a:latin typeface="Arial" panose="020B0604020202020204" pitchFamily="34" charset="0"/>
                        <a:cs typeface="Arial" panose="020B0604020202020204" pitchFamily="34" charset="0"/>
                      </a:endParaRPr>
                    </a:p>
                  </a:txBody>
                  <a:tcPr marL="45720" marR="45720"/>
                </a:tc>
                <a:tc>
                  <a:txBody>
                    <a:bodyPr/>
                    <a:lstStyle/>
                    <a:p>
                      <a:pPr latinLnBrk="1"/>
                      <a:r>
                        <a:rPr lang="en-US" altLang="ko-KR" sz="1600" dirty="0">
                          <a:latin typeface="Arial" panose="020B0604020202020204" pitchFamily="34" charset="0"/>
                          <a:cs typeface="Arial" panose="020B0604020202020204" pitchFamily="34" charset="0"/>
                        </a:rPr>
                        <a:t>30.6</a:t>
                      </a:r>
                      <a:r>
                        <a:rPr lang="en-US" altLang="ko-KR" sz="1600" baseline="0" dirty="0">
                          <a:latin typeface="Arial" panose="020B0604020202020204" pitchFamily="34" charset="0"/>
                          <a:cs typeface="Arial" panose="020B0604020202020204" pitchFamily="34" charset="0"/>
                        </a:rPr>
                        <a:t> EB</a:t>
                      </a:r>
                      <a:endParaRPr lang="ko-KR" altLang="en-US" sz="1600" dirty="0">
                        <a:latin typeface="Arial" panose="020B0604020202020204" pitchFamily="34" charset="0"/>
                        <a:cs typeface="Arial" panose="020B0604020202020204" pitchFamily="34" charset="0"/>
                      </a:endParaRPr>
                    </a:p>
                  </a:txBody>
                  <a:tcPr marL="45720" marR="45720"/>
                </a:tc>
                <a:tc>
                  <a:txBody>
                    <a:bodyPr/>
                    <a:lstStyle/>
                    <a:p>
                      <a:pPr latinLnBrk="1"/>
                      <a:r>
                        <a:rPr lang="en-US" altLang="ko-KR" sz="1600" dirty="0">
                          <a:latin typeface="Arial" panose="020B0604020202020204" pitchFamily="34" charset="0"/>
                          <a:cs typeface="Arial" panose="020B0604020202020204" pitchFamily="34" charset="0"/>
                        </a:rPr>
                        <a:t>75% of Traffic</a:t>
                      </a:r>
                      <a:endParaRPr lang="ko-KR" altLang="en-US" sz="1600" dirty="0">
                        <a:latin typeface="Arial" panose="020B0604020202020204" pitchFamily="34" charset="0"/>
                        <a:cs typeface="Arial" panose="020B0604020202020204" pitchFamily="34" charset="0"/>
                      </a:endParaRPr>
                    </a:p>
                  </a:txBody>
                  <a:tcPr marL="45720" marR="45720"/>
                </a:tc>
                <a:tc>
                  <a:txBody>
                    <a:bodyPr/>
                    <a:lstStyle/>
                    <a:p>
                      <a:pPr latinLnBrk="1"/>
                      <a:r>
                        <a:rPr lang="en-US" altLang="ko-KR" sz="1600" dirty="0">
                          <a:latin typeface="Arial" panose="020B0604020202020204" pitchFamily="34" charset="0"/>
                          <a:cs typeface="Arial" panose="020B0604020202020204" pitchFamily="34" charset="0"/>
                        </a:rPr>
                        <a:t>6.5 Mbps</a:t>
                      </a:r>
                      <a:endParaRPr lang="ko-KR" altLang="en-US" sz="1600" dirty="0">
                        <a:latin typeface="Arial" panose="020B0604020202020204" pitchFamily="34" charset="0"/>
                        <a:cs typeface="Arial" panose="020B0604020202020204" pitchFamily="34" charset="0"/>
                      </a:endParaRPr>
                    </a:p>
                  </a:txBody>
                  <a:tcPr marL="45720" marR="45720"/>
                </a:tc>
                <a:extLst>
                  <a:ext uri="{0D108BD9-81ED-4DB2-BD59-A6C34878D82A}">
                    <a16:rowId xmlns:a16="http://schemas.microsoft.com/office/drawing/2014/main" val="10002"/>
                  </a:ext>
                </a:extLst>
              </a:tr>
              <a:tr h="185420">
                <a:tc>
                  <a:txBody>
                    <a:bodyPr/>
                    <a:lstStyle/>
                    <a:p>
                      <a:pPr latinLnBrk="1"/>
                      <a:r>
                        <a:rPr lang="en-US" altLang="ko-KR" sz="1600" dirty="0">
                          <a:latin typeface="Arial" panose="020B0604020202020204" pitchFamily="34" charset="0"/>
                          <a:cs typeface="Arial" panose="020B0604020202020204" pitchFamily="34" charset="0"/>
                        </a:rPr>
                        <a:t>2023</a:t>
                      </a:r>
                      <a:endParaRPr lang="ko-KR" altLang="en-US" sz="1600" dirty="0">
                        <a:latin typeface="Arial" panose="020B0604020202020204" pitchFamily="34" charset="0"/>
                        <a:cs typeface="Arial" panose="020B0604020202020204" pitchFamily="34" charset="0"/>
                      </a:endParaRPr>
                    </a:p>
                  </a:txBody>
                  <a:tcPr marL="45720" marR="45720"/>
                </a:tc>
                <a:tc>
                  <a:txBody>
                    <a:bodyPr/>
                    <a:lstStyle/>
                    <a:p>
                      <a:pPr latinLnBrk="1"/>
                      <a:r>
                        <a:rPr lang="en-US" altLang="ko-KR" sz="1600" dirty="0">
                          <a:latin typeface="Arial" panose="020B0604020202020204" pitchFamily="34" charset="0"/>
                          <a:cs typeface="Arial" panose="020B0604020202020204" pitchFamily="34" charset="0"/>
                        </a:rPr>
                        <a:t>5.7 Billion</a:t>
                      </a:r>
                      <a:endParaRPr lang="ko-KR" altLang="en-US" sz="1600" dirty="0">
                        <a:latin typeface="Arial" panose="020B0604020202020204" pitchFamily="34" charset="0"/>
                        <a:cs typeface="Arial" panose="020B0604020202020204" pitchFamily="34" charset="0"/>
                      </a:endParaRPr>
                    </a:p>
                  </a:txBody>
                  <a:tcPr marL="45720" marR="45720"/>
                </a:tc>
                <a:tc>
                  <a:txBody>
                    <a:bodyPr/>
                    <a:lstStyle/>
                    <a:p>
                      <a:pPr latinLnBrk="1"/>
                      <a:r>
                        <a:rPr lang="en-US" altLang="ko-KR" sz="1600" b="0" i="0" kern="1200" dirty="0">
                          <a:solidFill>
                            <a:schemeClr val="dk1"/>
                          </a:solidFill>
                          <a:effectLst/>
                          <a:latin typeface="Arial" panose="020B0604020202020204" pitchFamily="34" charset="0"/>
                          <a:ea typeface="+mn-ea"/>
                          <a:cs typeface="Arial" panose="020B0604020202020204" pitchFamily="34" charset="0"/>
                        </a:rPr>
                        <a:t>224.08 EB</a:t>
                      </a:r>
                      <a:endParaRPr lang="ko-KR" altLang="en-US" sz="1400" b="0" dirty="0">
                        <a:latin typeface="Arial" panose="020B0604020202020204" pitchFamily="34" charset="0"/>
                        <a:cs typeface="Arial" panose="020B0604020202020204" pitchFamily="34" charset="0"/>
                      </a:endParaRPr>
                    </a:p>
                  </a:txBody>
                  <a:tcPr marL="45720" marR="45720"/>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600" dirty="0">
                          <a:latin typeface="Arial" panose="020B0604020202020204" pitchFamily="34" charset="0"/>
                          <a:cs typeface="Arial" panose="020B0604020202020204" pitchFamily="34" charset="0"/>
                        </a:rPr>
                        <a:t>80% of Traffic</a:t>
                      </a:r>
                      <a:endParaRPr lang="ko-KR" altLang="en-US" sz="1600" dirty="0">
                        <a:latin typeface="Arial" panose="020B0604020202020204" pitchFamily="34" charset="0"/>
                        <a:cs typeface="Arial" panose="020B0604020202020204" pitchFamily="34" charset="0"/>
                      </a:endParaRPr>
                    </a:p>
                  </a:txBody>
                  <a:tcPr marL="45720" marR="45720"/>
                </a:tc>
                <a:tc>
                  <a:txBody>
                    <a:bodyPr/>
                    <a:lstStyle/>
                    <a:p>
                      <a:pPr latinLnBrk="1"/>
                      <a:r>
                        <a:rPr lang="en-US" altLang="ko-KR" sz="1600" dirty="0">
                          <a:latin typeface="Arial" panose="020B0604020202020204" pitchFamily="34" charset="0"/>
                          <a:cs typeface="Arial" panose="020B0604020202020204" pitchFamily="34" charset="0"/>
                        </a:rPr>
                        <a:t>43.9 Mbps</a:t>
                      </a:r>
                      <a:endParaRPr lang="ko-KR" altLang="en-US" sz="1600" dirty="0">
                        <a:latin typeface="Arial" panose="020B0604020202020204" pitchFamily="34" charset="0"/>
                        <a:cs typeface="Arial" panose="020B0604020202020204" pitchFamily="34" charset="0"/>
                      </a:endParaRPr>
                    </a:p>
                  </a:txBody>
                  <a:tcPr marL="45720" marR="45720"/>
                </a:tc>
                <a:extLst>
                  <a:ext uri="{0D108BD9-81ED-4DB2-BD59-A6C34878D82A}">
                    <a16:rowId xmlns:a16="http://schemas.microsoft.com/office/drawing/2014/main" val="2384241127"/>
                  </a:ext>
                </a:extLst>
              </a:tr>
            </a:tbl>
          </a:graphicData>
        </a:graphic>
      </p:graphicFrame>
      <p:sp>
        <p:nvSpPr>
          <p:cNvPr id="10" name="오른쪽 화살표 9"/>
          <p:cNvSpPr/>
          <p:nvPr/>
        </p:nvSpPr>
        <p:spPr bwMode="auto">
          <a:xfrm>
            <a:off x="8022212" y="5177021"/>
            <a:ext cx="864096" cy="73366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fontAlgn="base">
              <a:spcBef>
                <a:spcPct val="0"/>
              </a:spcBef>
              <a:spcAft>
                <a:spcPct val="0"/>
              </a:spcAft>
            </a:pPr>
            <a:endParaRPr kumimoji="1" lang="ko-KR" altLang="en-US">
              <a:latin typeface="굴림" pitchFamily="50" charset="-127"/>
              <a:ea typeface="굴림" pitchFamily="50" charset="-127"/>
            </a:endParaRPr>
          </a:p>
        </p:txBody>
      </p:sp>
      <p:sp>
        <p:nvSpPr>
          <p:cNvPr id="11" name="직사각형 10"/>
          <p:cNvSpPr/>
          <p:nvPr/>
        </p:nvSpPr>
        <p:spPr>
          <a:xfrm>
            <a:off x="1421476" y="6309045"/>
            <a:ext cx="3433953" cy="200055"/>
          </a:xfrm>
          <a:prstGeom prst="rect">
            <a:avLst/>
          </a:prstGeom>
        </p:spPr>
        <p:txBody>
          <a:bodyPr wrap="none">
            <a:spAutoFit/>
          </a:bodyPr>
          <a:lstStyle/>
          <a:p>
            <a:r>
              <a:rPr lang="en-US" altLang="ko-KR" sz="700" dirty="0">
                <a:latin typeface="Arial" panose="020B0604020202020204" pitchFamily="34" charset="0"/>
                <a:ea typeface="HY헤드라인M" panose="02030600000101010101" pitchFamily="18" charset="-127"/>
                <a:cs typeface="Arial" pitchFamily="34" charset="0"/>
              </a:rPr>
              <a:t>Source: CISCO VNI Global Mobile Data Traffic Forecast, 2015-2020 &amp; 2018-2023</a:t>
            </a:r>
            <a:endParaRPr lang="ko-KR" altLang="en-US" sz="700" dirty="0">
              <a:latin typeface="Arial" panose="020B0604020202020204" pitchFamily="34" charset="0"/>
              <a:ea typeface="HY헤드라인M" panose="02030600000101010101" pitchFamily="18" charset="-127"/>
              <a:cs typeface="Arial" pitchFamily="34" charset="0"/>
            </a:endParaRPr>
          </a:p>
        </p:txBody>
      </p:sp>
      <p:pic>
        <p:nvPicPr>
          <p:cNvPr id="12" name="그림 11"/>
          <p:cNvPicPr>
            <a:picLocks noChangeAspect="1"/>
          </p:cNvPicPr>
          <p:nvPr/>
        </p:nvPicPr>
        <p:blipFill>
          <a:blip r:embed="rId3"/>
          <a:stretch>
            <a:fillRect/>
          </a:stretch>
        </p:blipFill>
        <p:spPr>
          <a:xfrm>
            <a:off x="752289" y="1357428"/>
            <a:ext cx="6503090" cy="2894804"/>
          </a:xfrm>
          <a:prstGeom prst="rect">
            <a:avLst/>
          </a:prstGeom>
        </p:spPr>
      </p:pic>
      <p:sp>
        <p:nvSpPr>
          <p:cNvPr id="13" name="직사각형 12"/>
          <p:cNvSpPr/>
          <p:nvPr/>
        </p:nvSpPr>
        <p:spPr bwMode="auto">
          <a:xfrm>
            <a:off x="9077786" y="5220686"/>
            <a:ext cx="1857870" cy="646331"/>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1" hangingPunct="1">
              <a:lnSpc>
                <a:spcPct val="100000"/>
              </a:lnSpc>
              <a:spcBef>
                <a:spcPct val="0"/>
              </a:spcBef>
              <a:spcAft>
                <a:spcPct val="0"/>
              </a:spcAft>
              <a:buClrTx/>
              <a:buSzTx/>
              <a:buFontTx/>
              <a:buNone/>
              <a:tabLst/>
            </a:pPr>
            <a:r>
              <a:rPr lang="en-US" altLang="ko-KR" b="1" dirty="0">
                <a:solidFill>
                  <a:srgbClr val="FF0000"/>
                </a:solidFill>
                <a:latin typeface="Arial" panose="020B0604020202020204" pitchFamily="34" charset="0"/>
                <a:ea typeface="HY헤드라인M" panose="02030600000101010101" pitchFamily="18" charset="-127"/>
                <a:cs typeface="Arial" pitchFamily="34" charset="0"/>
              </a:rPr>
              <a:t>CAPEX, OPEX</a:t>
            </a:r>
          </a:p>
          <a:p>
            <a:pPr fontAlgn="base">
              <a:spcBef>
                <a:spcPct val="0"/>
              </a:spcBef>
              <a:spcAft>
                <a:spcPct val="0"/>
              </a:spcAft>
            </a:pPr>
            <a:r>
              <a:rPr lang="en-US" altLang="ko-KR" b="1" dirty="0">
                <a:solidFill>
                  <a:srgbClr val="FF0000"/>
                </a:solidFill>
                <a:latin typeface="Arial" panose="020B0604020202020204" pitchFamily="34" charset="0"/>
                <a:ea typeface="HY헤드라인M" panose="02030600000101010101" pitchFamily="18" charset="-127"/>
                <a:cs typeface="Arial" pitchFamily="34" charset="0"/>
              </a:rPr>
              <a:t>Increase!!!</a:t>
            </a:r>
            <a:endParaRPr lang="ko-KR" altLang="en-US" b="1" dirty="0">
              <a:solidFill>
                <a:srgbClr val="FF0000"/>
              </a:solidFill>
              <a:latin typeface="Arial" panose="020B0604020202020204" pitchFamily="34" charset="0"/>
              <a:ea typeface="HY헤드라인M" panose="02030600000101010101" pitchFamily="18" charset="-127"/>
              <a:cs typeface="Arial" pitchFamily="34" charset="0"/>
            </a:endParaRPr>
          </a:p>
        </p:txBody>
      </p:sp>
    </p:spTree>
    <p:extLst>
      <p:ext uri="{BB962C8B-B14F-4D97-AF65-F5344CB8AC3E}">
        <p14:creationId xmlns:p14="http://schemas.microsoft.com/office/powerpoint/2010/main" val="3704290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r>
              <a:rPr lang="en-US" altLang="ko-KR" dirty="0"/>
              <a:t> Challenges for </a:t>
            </a:r>
            <a:r>
              <a:rPr lang="en-US" altLang="ko-KR" dirty="0" err="1"/>
              <a:t>Telcos</a:t>
            </a:r>
            <a:endParaRPr lang="en-US" altLang="ko-KR" dirty="0"/>
          </a:p>
        </p:txBody>
      </p:sp>
      <p:sp>
        <p:nvSpPr>
          <p:cNvPr id="9" name="내용 개체 틀 2"/>
          <p:cNvSpPr txBox="1">
            <a:spLocks/>
          </p:cNvSpPr>
          <p:nvPr/>
        </p:nvSpPr>
        <p:spPr>
          <a:xfrm>
            <a:off x="199505" y="788470"/>
            <a:ext cx="11829010"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dirty="0"/>
              <a:t>Reduced revenue share in Telco’s Business Model</a:t>
            </a:r>
          </a:p>
          <a:p>
            <a:pPr lvl="1"/>
            <a:r>
              <a:rPr lang="en-US" altLang="ko-KR" dirty="0"/>
              <a:t>Changes in Business model </a:t>
            </a:r>
          </a:p>
          <a:p>
            <a:pPr lvl="2"/>
            <a:r>
              <a:rPr lang="en-US" altLang="ko-KR" dirty="0"/>
              <a:t>Closed Market (Feature phone era)</a:t>
            </a:r>
          </a:p>
          <a:p>
            <a:pPr lvl="2"/>
            <a:r>
              <a:rPr lang="en-US" altLang="ko-KR" dirty="0"/>
              <a:t>Open Market (Smartphone era)</a:t>
            </a:r>
          </a:p>
          <a:p>
            <a:pPr lvl="3"/>
            <a:r>
              <a:rPr lang="en-US" altLang="ko-KR" b="1" dirty="0"/>
              <a:t>Telco’s Share? 0%</a:t>
            </a:r>
          </a:p>
          <a:p>
            <a:pPr lvl="3"/>
            <a:endParaRPr lang="en-US" altLang="ko-KR" dirty="0"/>
          </a:p>
          <a:p>
            <a:pPr lvl="1"/>
            <a:r>
              <a:rPr lang="en-US" altLang="ko-KR" dirty="0"/>
              <a:t>TTM (Time to Market)</a:t>
            </a:r>
          </a:p>
          <a:p>
            <a:pPr marL="449263" marR="0" lvl="0" indent="-449263" algn="l" defTabSz="914400" rtl="0" eaLnBrk="1" fontAlgn="auto" latinLnBrk="1" hangingPunct="1">
              <a:lnSpc>
                <a:spcPct val="90000"/>
              </a:lnSpc>
              <a:spcBef>
                <a:spcPts val="1000"/>
              </a:spcBef>
              <a:spcAft>
                <a:spcPts val="0"/>
              </a:spcAft>
              <a:buClrTx/>
              <a:buSzTx/>
              <a:buFont typeface="Wingdings" panose="05000000000000000000" pitchFamily="2" charset="2"/>
              <a:buChar char="v"/>
              <a:tabLst/>
              <a:defRPr/>
            </a:pPr>
            <a:endParaRPr kumimoji="0" lang="en-US" altLang="ko-KR" sz="24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grpSp>
        <p:nvGrpSpPr>
          <p:cNvPr id="5" name="그룹 4"/>
          <p:cNvGrpSpPr/>
          <p:nvPr/>
        </p:nvGrpSpPr>
        <p:grpSpPr>
          <a:xfrm>
            <a:off x="7937783" y="2460896"/>
            <a:ext cx="3668915" cy="904287"/>
            <a:chOff x="1979712" y="3696586"/>
            <a:chExt cx="3668915" cy="904287"/>
          </a:xfrm>
        </p:grpSpPr>
        <p:grpSp>
          <p:nvGrpSpPr>
            <p:cNvPr id="8" name="그룹 7"/>
            <p:cNvGrpSpPr/>
            <p:nvPr/>
          </p:nvGrpSpPr>
          <p:grpSpPr>
            <a:xfrm>
              <a:off x="2051720" y="4293096"/>
              <a:ext cx="3596907" cy="307777"/>
              <a:chOff x="2051720" y="2843644"/>
              <a:chExt cx="3596907" cy="307777"/>
            </a:xfrm>
          </p:grpSpPr>
          <p:sp>
            <p:nvSpPr>
              <p:cNvPr id="12" name="직사각형 11"/>
              <p:cNvSpPr/>
              <p:nvPr/>
            </p:nvSpPr>
            <p:spPr bwMode="auto">
              <a:xfrm>
                <a:off x="2051720" y="2843644"/>
                <a:ext cx="2520000" cy="307777"/>
              </a:xfrm>
              <a:prstGeom prst="rect">
                <a:avLst/>
              </a:prstGeom>
              <a:solidFill>
                <a:srgbClr val="FFC000"/>
              </a:solidFill>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spAutoFit/>
              </a:bodyPr>
              <a:lstStyle/>
              <a:p>
                <a:r>
                  <a:rPr lang="en-US" altLang="ko-KR" sz="1400" dirty="0">
                    <a:solidFill>
                      <a:schemeClr val="tx1"/>
                    </a:solidFill>
                    <a:latin typeface="Arial" panose="020B0604020202020204" pitchFamily="34" charset="0"/>
                    <a:ea typeface="HY견고딕" panose="02030600000101010101" pitchFamily="18" charset="-127"/>
                    <a:cs typeface="Arial" panose="020B0604020202020204" pitchFamily="34" charset="0"/>
                  </a:rPr>
                  <a:t>70%</a:t>
                </a:r>
                <a:endParaRPr lang="ko-KR" altLang="en-US" sz="1400" dirty="0">
                  <a:solidFill>
                    <a:schemeClr val="tx1"/>
                  </a:solidFill>
                  <a:latin typeface="Arial" panose="020B0604020202020204" pitchFamily="34" charset="0"/>
                  <a:ea typeface="HY견고딕" panose="02030600000101010101" pitchFamily="18" charset="-127"/>
                  <a:cs typeface="Arial" panose="020B0604020202020204" pitchFamily="34" charset="0"/>
                </a:endParaRPr>
              </a:p>
            </p:txBody>
          </p:sp>
          <p:sp>
            <p:nvSpPr>
              <p:cNvPr id="13" name="직사각형 12"/>
              <p:cNvSpPr/>
              <p:nvPr/>
            </p:nvSpPr>
            <p:spPr bwMode="auto">
              <a:xfrm>
                <a:off x="4568627" y="2843644"/>
                <a:ext cx="1080000" cy="307777"/>
              </a:xfrm>
              <a:prstGeom prst="rect">
                <a:avLst/>
              </a:prstGeom>
              <a:solidFill>
                <a:srgbClr val="00B050"/>
              </a:solidFill>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spAutoFit/>
              </a:bodyPr>
              <a:lstStyle/>
              <a:p>
                <a:pPr algn="r"/>
                <a:r>
                  <a:rPr lang="en-US" altLang="ko-KR" sz="1400" dirty="0">
                    <a:solidFill>
                      <a:schemeClr val="tx1"/>
                    </a:solidFill>
                    <a:latin typeface="Arial" panose="020B0604020202020204" pitchFamily="34" charset="0"/>
                    <a:ea typeface="HY견고딕" panose="02030600000101010101" pitchFamily="18" charset="-127"/>
                    <a:cs typeface="Arial" panose="020B0604020202020204" pitchFamily="34" charset="0"/>
                  </a:rPr>
                  <a:t>30%</a:t>
                </a:r>
                <a:endParaRPr lang="ko-KR" altLang="en-US" sz="1400" dirty="0">
                  <a:solidFill>
                    <a:schemeClr val="tx1"/>
                  </a:solidFill>
                  <a:latin typeface="Arial" panose="020B0604020202020204" pitchFamily="34" charset="0"/>
                  <a:ea typeface="HY견고딕" panose="02030600000101010101" pitchFamily="18" charset="-127"/>
                  <a:cs typeface="Arial" panose="020B0604020202020204" pitchFamily="34" charset="0"/>
                </a:endParaRPr>
              </a:p>
            </p:txBody>
          </p:sp>
        </p:grpSp>
        <p:sp>
          <p:nvSpPr>
            <p:cNvPr id="10" name="TextBox 9"/>
            <p:cNvSpPr txBox="1"/>
            <p:nvPr/>
          </p:nvSpPr>
          <p:spPr>
            <a:xfrm>
              <a:off x="1979712" y="3696586"/>
              <a:ext cx="1667444" cy="523220"/>
            </a:xfrm>
            <a:prstGeom prst="rect">
              <a:avLst/>
            </a:prstGeom>
            <a:noFill/>
          </p:spPr>
          <p:txBody>
            <a:bodyPr wrap="none" rtlCol="0">
              <a:spAutoFit/>
            </a:bodyPr>
            <a:lstStyle/>
            <a:p>
              <a:r>
                <a:rPr lang="en-US" altLang="ko-KR" sz="1400" dirty="0">
                  <a:latin typeface="Arial" panose="020B0604020202020204" pitchFamily="34" charset="0"/>
                  <a:ea typeface="HY견고딕" panose="02030600000101010101" pitchFamily="18" charset="-127"/>
                  <a:cs typeface="Arial" panose="020B0604020202020204" pitchFamily="34" charset="0"/>
                </a:rPr>
                <a:t>Content Providers </a:t>
              </a:r>
              <a:br>
                <a:rPr lang="en-US" altLang="ko-KR" sz="1400" dirty="0">
                  <a:latin typeface="Arial" panose="020B0604020202020204" pitchFamily="34" charset="0"/>
                  <a:ea typeface="HY견고딕" panose="02030600000101010101" pitchFamily="18" charset="-127"/>
                  <a:cs typeface="Arial" panose="020B0604020202020204" pitchFamily="34" charset="0"/>
                </a:rPr>
              </a:br>
              <a:r>
                <a:rPr lang="en-US" altLang="ko-KR" sz="1400" dirty="0">
                  <a:latin typeface="Arial" panose="020B0604020202020204" pitchFamily="34" charset="0"/>
                  <a:ea typeface="HY견고딕" panose="02030600000101010101" pitchFamily="18" charset="-127"/>
                  <a:cs typeface="Arial" panose="020B0604020202020204" pitchFamily="34" charset="0"/>
                </a:rPr>
                <a:t>(App Developers)</a:t>
              </a:r>
              <a:endParaRPr lang="ko-KR" altLang="en-US" sz="1400" dirty="0">
                <a:latin typeface="Arial" panose="020B0604020202020204" pitchFamily="34" charset="0"/>
                <a:ea typeface="HY견고딕" panose="02030600000101010101" pitchFamily="18" charset="-127"/>
                <a:cs typeface="Arial" panose="020B0604020202020204" pitchFamily="34" charset="0"/>
              </a:endParaRPr>
            </a:p>
          </p:txBody>
        </p:sp>
        <p:sp>
          <p:nvSpPr>
            <p:cNvPr id="11" name="TextBox 10"/>
            <p:cNvSpPr txBox="1"/>
            <p:nvPr/>
          </p:nvSpPr>
          <p:spPr>
            <a:xfrm>
              <a:off x="4207034" y="3696586"/>
              <a:ext cx="1438214" cy="523220"/>
            </a:xfrm>
            <a:prstGeom prst="rect">
              <a:avLst/>
            </a:prstGeom>
            <a:noFill/>
          </p:spPr>
          <p:txBody>
            <a:bodyPr wrap="none" rtlCol="0">
              <a:spAutoFit/>
            </a:bodyPr>
            <a:lstStyle/>
            <a:p>
              <a:pPr algn="r"/>
              <a:r>
                <a:rPr lang="en-US" altLang="ko-KR" sz="1400" dirty="0">
                  <a:latin typeface="Arial" panose="020B0604020202020204" pitchFamily="34" charset="0"/>
                  <a:ea typeface="HY견고딕" panose="02030600000101010101" pitchFamily="18" charset="-127"/>
                  <a:cs typeface="Arial" panose="020B0604020202020204" pitchFamily="34" charset="0"/>
                </a:rPr>
                <a:t>App. Stores</a:t>
              </a:r>
            </a:p>
            <a:p>
              <a:pPr algn="r"/>
              <a:r>
                <a:rPr lang="en-US" altLang="ko-KR" sz="1400" dirty="0">
                  <a:latin typeface="Arial" panose="020B0604020202020204" pitchFamily="34" charset="0"/>
                  <a:ea typeface="HY견고딕" panose="02030600000101010101" pitchFamily="18" charset="-127"/>
                  <a:cs typeface="Arial" panose="020B0604020202020204" pitchFamily="34" charset="0"/>
                </a:rPr>
                <a:t>(Apple, Google)</a:t>
              </a:r>
              <a:endParaRPr lang="ko-KR" altLang="en-US" sz="1400" dirty="0">
                <a:latin typeface="Arial" panose="020B0604020202020204" pitchFamily="34" charset="0"/>
                <a:ea typeface="HY견고딕" panose="02030600000101010101" pitchFamily="18" charset="-127"/>
                <a:cs typeface="Arial" panose="020B0604020202020204" pitchFamily="34" charset="0"/>
              </a:endParaRPr>
            </a:p>
          </p:txBody>
        </p:sp>
      </p:grpSp>
      <p:grpSp>
        <p:nvGrpSpPr>
          <p:cNvPr id="14" name="그룹 13"/>
          <p:cNvGrpSpPr/>
          <p:nvPr/>
        </p:nvGrpSpPr>
        <p:grpSpPr>
          <a:xfrm>
            <a:off x="7937783" y="1348955"/>
            <a:ext cx="3668915" cy="964850"/>
            <a:chOff x="713063" y="2781219"/>
            <a:chExt cx="3668915" cy="964850"/>
          </a:xfrm>
        </p:grpSpPr>
        <p:grpSp>
          <p:nvGrpSpPr>
            <p:cNvPr id="15" name="그룹 14"/>
            <p:cNvGrpSpPr/>
            <p:nvPr/>
          </p:nvGrpSpPr>
          <p:grpSpPr>
            <a:xfrm>
              <a:off x="713063" y="3068960"/>
              <a:ext cx="3668915" cy="677109"/>
              <a:chOff x="1979712" y="2618328"/>
              <a:chExt cx="3668915" cy="677109"/>
            </a:xfrm>
          </p:grpSpPr>
          <p:grpSp>
            <p:nvGrpSpPr>
              <p:cNvPr id="17" name="그룹 16"/>
              <p:cNvGrpSpPr/>
              <p:nvPr/>
            </p:nvGrpSpPr>
            <p:grpSpPr>
              <a:xfrm>
                <a:off x="2051720" y="2987660"/>
                <a:ext cx="3596907" cy="307777"/>
                <a:chOff x="2051720" y="2843644"/>
                <a:chExt cx="3596907" cy="307777"/>
              </a:xfrm>
            </p:grpSpPr>
            <p:sp>
              <p:nvSpPr>
                <p:cNvPr id="20" name="직사각형 19"/>
                <p:cNvSpPr/>
                <p:nvPr/>
              </p:nvSpPr>
              <p:spPr bwMode="auto">
                <a:xfrm>
                  <a:off x="2051720" y="2843644"/>
                  <a:ext cx="2520000" cy="307777"/>
                </a:xfrm>
                <a:prstGeom prst="rect">
                  <a:avLst/>
                </a:prstGeom>
                <a:solidFill>
                  <a:srgbClr val="FFC000"/>
                </a:solidFill>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spAutoFit/>
                </a:bodyPr>
                <a:lstStyle/>
                <a:p>
                  <a:r>
                    <a:rPr lang="en-US" altLang="ko-KR" sz="1400" dirty="0">
                      <a:solidFill>
                        <a:schemeClr val="tx1"/>
                      </a:solidFill>
                      <a:latin typeface="Arial" panose="020B0604020202020204" pitchFamily="34" charset="0"/>
                      <a:ea typeface="HY견고딕" panose="02030600000101010101" pitchFamily="18" charset="-127"/>
                      <a:cs typeface="Arial" panose="020B0604020202020204" pitchFamily="34" charset="0"/>
                    </a:rPr>
                    <a:t>70%</a:t>
                  </a:r>
                  <a:endParaRPr lang="ko-KR" altLang="en-US" sz="1400" dirty="0">
                    <a:solidFill>
                      <a:schemeClr val="tx1"/>
                    </a:solidFill>
                    <a:latin typeface="Arial" panose="020B0604020202020204" pitchFamily="34" charset="0"/>
                    <a:ea typeface="HY견고딕" panose="02030600000101010101" pitchFamily="18" charset="-127"/>
                    <a:cs typeface="Arial" panose="020B0604020202020204" pitchFamily="34" charset="0"/>
                  </a:endParaRPr>
                </a:p>
              </p:txBody>
            </p:sp>
            <p:sp>
              <p:nvSpPr>
                <p:cNvPr id="21" name="직사각형 20"/>
                <p:cNvSpPr/>
                <p:nvPr/>
              </p:nvSpPr>
              <p:spPr bwMode="auto">
                <a:xfrm>
                  <a:off x="4568627" y="2843644"/>
                  <a:ext cx="1080000" cy="307777"/>
                </a:xfrm>
                <a:prstGeom prst="rect">
                  <a:avLst/>
                </a:prstGeom>
                <a:solidFill>
                  <a:srgbClr val="00B0F0"/>
                </a:solidFill>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spAutoFit/>
                </a:bodyPr>
                <a:lstStyle/>
                <a:p>
                  <a:pPr algn="r"/>
                  <a:r>
                    <a:rPr lang="en-US" altLang="ko-KR" sz="1400" dirty="0">
                      <a:solidFill>
                        <a:schemeClr val="tx1"/>
                      </a:solidFill>
                      <a:latin typeface="Arial" panose="020B0604020202020204" pitchFamily="34" charset="0"/>
                      <a:ea typeface="HY견고딕" panose="02030600000101010101" pitchFamily="18" charset="-127"/>
                      <a:cs typeface="Arial" panose="020B0604020202020204" pitchFamily="34" charset="0"/>
                    </a:rPr>
                    <a:t>30%</a:t>
                  </a:r>
                  <a:endParaRPr lang="ko-KR" altLang="en-US" sz="1400" dirty="0">
                    <a:solidFill>
                      <a:schemeClr val="tx1"/>
                    </a:solidFill>
                    <a:latin typeface="Arial" panose="020B0604020202020204" pitchFamily="34" charset="0"/>
                    <a:ea typeface="HY견고딕" panose="02030600000101010101" pitchFamily="18" charset="-127"/>
                    <a:cs typeface="Arial" panose="020B0604020202020204" pitchFamily="34" charset="0"/>
                  </a:endParaRPr>
                </a:p>
              </p:txBody>
            </p:sp>
          </p:grpSp>
          <p:sp>
            <p:nvSpPr>
              <p:cNvPr id="18" name="TextBox 17"/>
              <p:cNvSpPr txBox="1"/>
              <p:nvPr/>
            </p:nvSpPr>
            <p:spPr>
              <a:xfrm>
                <a:off x="1979712" y="2618328"/>
                <a:ext cx="1617751" cy="307777"/>
              </a:xfrm>
              <a:prstGeom prst="rect">
                <a:avLst/>
              </a:prstGeom>
              <a:noFill/>
            </p:spPr>
            <p:txBody>
              <a:bodyPr wrap="none" rtlCol="0">
                <a:spAutoFit/>
              </a:bodyPr>
              <a:lstStyle/>
              <a:p>
                <a:r>
                  <a:rPr lang="en-US" altLang="ko-KR" sz="1400" dirty="0">
                    <a:latin typeface="Arial" panose="020B0604020202020204" pitchFamily="34" charset="0"/>
                    <a:ea typeface="HY견고딕" panose="02030600000101010101" pitchFamily="18" charset="-127"/>
                    <a:cs typeface="Arial" panose="020B0604020202020204" pitchFamily="34" charset="0"/>
                  </a:rPr>
                  <a:t>Content Providers</a:t>
                </a:r>
                <a:endParaRPr lang="ko-KR" altLang="en-US" sz="1400" dirty="0">
                  <a:latin typeface="Arial" panose="020B0604020202020204" pitchFamily="34" charset="0"/>
                  <a:ea typeface="HY견고딕" panose="02030600000101010101" pitchFamily="18" charset="-127"/>
                  <a:cs typeface="Arial" panose="020B0604020202020204" pitchFamily="34" charset="0"/>
                </a:endParaRPr>
              </a:p>
            </p:txBody>
          </p:sp>
          <p:sp>
            <p:nvSpPr>
              <p:cNvPr id="19" name="TextBox 18"/>
              <p:cNvSpPr txBox="1"/>
              <p:nvPr/>
            </p:nvSpPr>
            <p:spPr>
              <a:xfrm>
                <a:off x="4959708" y="2618328"/>
                <a:ext cx="602409" cy="307777"/>
              </a:xfrm>
              <a:prstGeom prst="rect">
                <a:avLst/>
              </a:prstGeom>
              <a:noFill/>
            </p:spPr>
            <p:txBody>
              <a:bodyPr wrap="none" rtlCol="0">
                <a:spAutoFit/>
              </a:bodyPr>
              <a:lstStyle/>
              <a:p>
                <a:r>
                  <a:rPr lang="en-US" altLang="ko-KR" sz="1400" dirty="0">
                    <a:latin typeface="Arial" panose="020B0604020202020204" pitchFamily="34" charset="0"/>
                    <a:ea typeface="HY견고딕" panose="02030600000101010101" pitchFamily="18" charset="-127"/>
                    <a:cs typeface="Arial" panose="020B0604020202020204" pitchFamily="34" charset="0"/>
                  </a:rPr>
                  <a:t>Telco</a:t>
                </a:r>
                <a:endParaRPr lang="ko-KR" altLang="en-US" sz="1400" dirty="0">
                  <a:latin typeface="Arial" panose="020B0604020202020204" pitchFamily="34" charset="0"/>
                  <a:ea typeface="HY견고딕" panose="02030600000101010101" pitchFamily="18" charset="-127"/>
                  <a:cs typeface="Arial" panose="020B0604020202020204" pitchFamily="34" charset="0"/>
                </a:endParaRPr>
              </a:p>
            </p:txBody>
          </p:sp>
        </p:grpSp>
        <p:sp>
          <p:nvSpPr>
            <p:cNvPr id="16" name="TextBox 15"/>
            <p:cNvSpPr txBox="1"/>
            <p:nvPr/>
          </p:nvSpPr>
          <p:spPr>
            <a:xfrm>
              <a:off x="1733773" y="2781219"/>
              <a:ext cx="2056973" cy="369332"/>
            </a:xfrm>
            <a:prstGeom prst="rect">
              <a:avLst/>
            </a:prstGeom>
            <a:noFill/>
          </p:spPr>
          <p:txBody>
            <a:bodyPr wrap="none" rtlCol="0">
              <a:spAutoFit/>
            </a:bodyPr>
            <a:lstStyle/>
            <a:p>
              <a:r>
                <a:rPr lang="en-US" altLang="ko-KR" dirty="0">
                  <a:latin typeface="Arial" panose="020B0604020202020204" pitchFamily="34" charset="0"/>
                  <a:ea typeface="HY견고딕" panose="02030600000101010101" pitchFamily="18" charset="-127"/>
                  <a:cs typeface="Arial" panose="020B0604020202020204" pitchFamily="34" charset="0"/>
                </a:rPr>
                <a:t>&lt;Revenue Share&gt;</a:t>
              </a:r>
              <a:endParaRPr lang="ko-KR" altLang="en-US" dirty="0">
                <a:latin typeface="Arial" panose="020B0604020202020204" pitchFamily="34" charset="0"/>
                <a:ea typeface="HY견고딕" panose="02030600000101010101" pitchFamily="18" charset="-127"/>
                <a:cs typeface="Arial" panose="020B0604020202020204" pitchFamily="34" charset="0"/>
              </a:endParaRPr>
            </a:p>
          </p:txBody>
        </p:sp>
      </p:grpSp>
      <p:pic>
        <p:nvPicPr>
          <p:cNvPr id="22" name="그림 2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7880" y="3545591"/>
            <a:ext cx="5963457" cy="2324450"/>
          </a:xfrm>
          <a:prstGeom prst="rect">
            <a:avLst/>
          </a:prstGeom>
        </p:spPr>
      </p:pic>
      <p:sp>
        <p:nvSpPr>
          <p:cNvPr id="23" name="아래쪽 화살표 22"/>
          <p:cNvSpPr/>
          <p:nvPr/>
        </p:nvSpPr>
        <p:spPr bwMode="auto">
          <a:xfrm>
            <a:off x="9741146" y="2430055"/>
            <a:ext cx="288032" cy="440769"/>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fontAlgn="base">
              <a:spcBef>
                <a:spcPct val="0"/>
              </a:spcBef>
              <a:spcAft>
                <a:spcPct val="0"/>
              </a:spcAft>
            </a:pPr>
            <a:endParaRPr kumimoji="1" lang="ko-KR" altLang="en-US">
              <a:latin typeface="Arial" panose="020B0604020202020204" pitchFamily="34" charset="0"/>
              <a:ea typeface="굴림" pitchFamily="50" charset="-127"/>
              <a:cs typeface="Arial" panose="020B0604020202020204" pitchFamily="34" charset="0"/>
            </a:endParaRPr>
          </a:p>
        </p:txBody>
      </p:sp>
    </p:spTree>
    <p:extLst>
      <p:ext uri="{BB962C8B-B14F-4D97-AF65-F5344CB8AC3E}">
        <p14:creationId xmlns:p14="http://schemas.microsoft.com/office/powerpoint/2010/main" val="92168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00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ppt_x"/>
                                          </p:val>
                                        </p:tav>
                                        <p:tav tm="100000">
                                          <p:val>
                                            <p:strVal val="#ppt_x"/>
                                          </p:val>
                                        </p:tav>
                                      </p:tavLst>
                                    </p:anim>
                                    <p:anim calcmode="lin" valueType="num">
                                      <p:cBhvr additive="base">
                                        <p:cTn id="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lvl="0"/>
            <a:r>
              <a:rPr lang="en-US" altLang="ko-KR" dirty="0"/>
              <a:t> Challenges for </a:t>
            </a:r>
            <a:r>
              <a:rPr lang="en-US" altLang="ko-KR" dirty="0" err="1"/>
              <a:t>Telcos</a:t>
            </a:r>
            <a:endParaRPr lang="ko-KR" altLang="en-US" sz="6000" dirty="0"/>
          </a:p>
        </p:txBody>
      </p:sp>
      <p:sp>
        <p:nvSpPr>
          <p:cNvPr id="8" name="내용 개체 틀 2"/>
          <p:cNvSpPr txBox="1">
            <a:spLocks/>
          </p:cNvSpPr>
          <p:nvPr/>
        </p:nvSpPr>
        <p:spPr>
          <a:xfrm>
            <a:off x="342960" y="915561"/>
            <a:ext cx="11722040" cy="5538015"/>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9263" marR="0" lvl="0" indent="-449263" algn="l" defTabSz="914400" rtl="0" eaLnBrk="1" fontAlgn="auto" latinLnBrk="1" hangingPunct="1">
              <a:lnSpc>
                <a:spcPct val="90000"/>
              </a:lnSpc>
              <a:spcBef>
                <a:spcPts val="1000"/>
              </a:spcBef>
              <a:spcAft>
                <a:spcPts val="0"/>
              </a:spcAft>
              <a:buClrTx/>
              <a:buSzTx/>
              <a:buFont typeface="Wingdings" panose="05000000000000000000" pitchFamily="2" charset="2"/>
              <a:buChar char="v"/>
              <a:tabLst/>
              <a:defRPr/>
            </a:pPr>
            <a:r>
              <a:rPr kumimoji="0" lang="en-US" altLang="ko-KR" sz="28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rPr>
              <a:t>Infrastructure of Internet players (e.g.,</a:t>
            </a:r>
            <a:r>
              <a:rPr kumimoji="0" lang="en-US" altLang="ko-KR" sz="2800" b="1" i="0" u="none" strike="noStrike" kern="1200" cap="none" spc="0" normalizeH="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rPr>
              <a:t> Amazon, MS, Google)</a:t>
            </a:r>
            <a:endParaRPr kumimoji="0" lang="en-US" altLang="ko-KR" sz="28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a:p>
            <a:pPr marL="714375" marR="0" lvl="1" indent="-265113" algn="l" defTabSz="914400" rtl="0" eaLnBrk="1" fontAlgn="auto" latinLnBrk="1" hangingPunct="1">
              <a:lnSpc>
                <a:spcPct val="90000"/>
              </a:lnSpc>
              <a:spcBef>
                <a:spcPts val="500"/>
              </a:spcBef>
              <a:spcAft>
                <a:spcPts val="0"/>
              </a:spcAft>
              <a:buClrTx/>
              <a:buSzTx/>
              <a:buFont typeface="Wingdings" panose="05000000000000000000" pitchFamily="2" charset="2"/>
              <a:buChar char="§"/>
              <a:tabLst/>
              <a:defRPr/>
            </a:pPr>
            <a:r>
              <a:rPr lang="en-US" altLang="ko-KR" dirty="0">
                <a:solidFill>
                  <a:sysClr val="windowText" lastClr="000000"/>
                </a:solidFill>
                <a:ea typeface="맑은 고딕" panose="020B0503020000020004" pitchFamily="50" charset="-127"/>
              </a:rPr>
              <a:t>Rents cloud computing &amp; storage resources to operate services</a:t>
            </a:r>
            <a:endParaRPr kumimoji="0" lang="en-US" altLang="ko-KR" b="0" i="0" u="none" strike="noStrike" kern="1200" cap="none" spc="0" normalizeH="0" baseline="0" noProof="0" dirty="0">
              <a:ln>
                <a:noFill/>
              </a:ln>
              <a:solidFill>
                <a:sysClr val="windowText" lastClr="000000"/>
              </a:solidFill>
              <a:effectLst/>
              <a:uLnTx/>
              <a:uFillTx/>
              <a:ea typeface="맑은 고딕" panose="020B0503020000020004" pitchFamily="50" charset="-127"/>
            </a:endParaRPr>
          </a:p>
          <a:p>
            <a:pPr marL="714375" marR="0" lvl="1" indent="-265113" algn="l" defTabSz="914400" rtl="0" eaLnBrk="1" fontAlgn="auto" latinLnBrk="1" hangingPunct="1">
              <a:lnSpc>
                <a:spcPct val="90000"/>
              </a:lnSpc>
              <a:spcBef>
                <a:spcPts val="500"/>
              </a:spcBef>
              <a:spcAft>
                <a:spcPts val="0"/>
              </a:spcAft>
              <a:buClrTx/>
              <a:buSzTx/>
              <a:buFont typeface="Wingdings" panose="05000000000000000000" pitchFamily="2" charset="2"/>
              <a:buChar char="§"/>
              <a:tabLst/>
              <a:defRPr/>
            </a:pPr>
            <a:r>
              <a:rPr kumimoji="0" lang="en-US" altLang="ko-KR" b="0" i="0" u="none" strike="noStrike" kern="1200" cap="none" spc="0" normalizeH="0" baseline="0" noProof="0" dirty="0">
                <a:ln>
                  <a:noFill/>
                </a:ln>
                <a:solidFill>
                  <a:sysClr val="windowText" lastClr="000000"/>
                </a:solidFill>
                <a:effectLst/>
                <a:uLnTx/>
                <a:uFillTx/>
                <a:ea typeface="맑은 고딕" panose="020B0503020000020004" pitchFamily="50" charset="-127"/>
              </a:rPr>
              <a:t>Builds a</a:t>
            </a:r>
            <a:r>
              <a:rPr kumimoji="0" lang="en-US" altLang="ko-KR" b="0" i="0" u="none" strike="noStrike" kern="1200" cap="none" spc="0" normalizeH="0" noProof="0" dirty="0">
                <a:ln>
                  <a:noFill/>
                </a:ln>
                <a:solidFill>
                  <a:sysClr val="windowText" lastClr="000000"/>
                </a:solidFill>
                <a:effectLst/>
                <a:uLnTx/>
                <a:uFillTx/>
                <a:ea typeface="맑은 고딕" panose="020B0503020000020004" pitchFamily="50" charset="-127"/>
              </a:rPr>
              <a:t> data center using bare metal servers &amp; switches running </a:t>
            </a:r>
            <a:r>
              <a:rPr lang="en-US" altLang="ko-KR" dirty="0">
                <a:solidFill>
                  <a:sysClr val="windowText" lastClr="000000"/>
                </a:solidFill>
                <a:ea typeface="맑은 고딕" panose="020B0503020000020004" pitchFamily="50" charset="-127"/>
              </a:rPr>
              <a:t>o</a:t>
            </a:r>
            <a:r>
              <a:rPr kumimoji="0" lang="en-US" altLang="ko-KR" b="0" i="0" u="none" strike="noStrike" kern="1200" cap="none" spc="0" normalizeH="0" noProof="0" dirty="0">
                <a:ln>
                  <a:noFill/>
                </a:ln>
                <a:solidFill>
                  <a:sysClr val="windowText" lastClr="000000"/>
                </a:solidFill>
                <a:effectLst/>
                <a:uLnTx/>
                <a:uFillTx/>
                <a:ea typeface="맑은 고딕" panose="020B0503020000020004" pitchFamily="50" charset="-127"/>
              </a:rPr>
              <a:t>pen source software</a:t>
            </a:r>
            <a:endParaRPr lang="en-US" altLang="ko-KR" dirty="0">
              <a:solidFill>
                <a:sysClr val="windowText" lastClr="000000"/>
              </a:solidFill>
              <a:ea typeface="맑은 고딕" panose="020B0503020000020004" pitchFamily="50" charset="-127"/>
            </a:endParaRPr>
          </a:p>
          <a:p>
            <a:pPr marL="877887" lvl="2" indent="0">
              <a:buNone/>
              <a:defRPr/>
            </a:pPr>
            <a:r>
              <a:rPr kumimoji="0" lang="en-US" altLang="ko-KR" sz="2400" b="0" i="0" u="none" strike="noStrike" kern="1200" cap="none" spc="0" normalizeH="0" baseline="0" noProof="0" dirty="0">
                <a:ln>
                  <a:noFill/>
                </a:ln>
                <a:solidFill>
                  <a:srgbClr val="FF0000"/>
                </a:solidFill>
                <a:effectLst/>
                <a:uLnTx/>
                <a:uFillTx/>
                <a:latin typeface="Arial" panose="020B0604020202020204" pitchFamily="34" charset="0"/>
                <a:ea typeface="맑은 고딕" panose="020B0503020000020004" pitchFamily="50" charset="-127"/>
                <a:cs typeface="Arial" panose="020B0604020202020204" pitchFamily="34" charset="0"/>
                <a:sym typeface="Wingdings" panose="05000000000000000000" pitchFamily="2" charset="2"/>
              </a:rPr>
              <a:t> Inexpensive, flexible, dynamic</a:t>
            </a:r>
            <a:endParaRPr kumimoji="0" lang="en-US" altLang="ko-KR" sz="2400" b="0" i="0" u="none" strike="noStrike" kern="1200" cap="none" spc="0" normalizeH="0" baseline="0" noProof="0" dirty="0">
              <a:ln>
                <a:noFill/>
              </a:ln>
              <a:solidFill>
                <a:srgbClr val="FF0000"/>
              </a:solidFill>
              <a:effectLst/>
              <a:uLnTx/>
              <a:uFillTx/>
              <a:latin typeface="Arial" panose="020B0604020202020204" pitchFamily="34" charset="0"/>
              <a:ea typeface="맑은 고딕" panose="020B0503020000020004" pitchFamily="50" charset="-127"/>
              <a:cs typeface="Arial" panose="020B0604020202020204" pitchFamily="34" charset="0"/>
            </a:endParaRPr>
          </a:p>
          <a:p>
            <a:pPr marL="1143000" marR="0" lvl="2" indent="-228600" algn="l" defTabSz="914400" rtl="0" eaLnBrk="1" fontAlgn="auto" latinLnBrk="1" hangingPunct="1">
              <a:lnSpc>
                <a:spcPct val="90000"/>
              </a:lnSpc>
              <a:spcBef>
                <a:spcPts val="500"/>
              </a:spcBef>
              <a:spcAft>
                <a:spcPts val="0"/>
              </a:spcAft>
              <a:buClrTx/>
              <a:buSzTx/>
              <a:buFont typeface="Arial" panose="020B0604020202020204" pitchFamily="34" charset="0"/>
              <a:buChar char="•"/>
              <a:tabLst/>
              <a:defRPr/>
            </a:pPr>
            <a:endParaRPr kumimoji="0" lang="en-US" altLang="ko-KR" sz="2000" b="0" i="0" u="none" strike="noStrike" kern="1200" cap="none" spc="0" normalizeH="0" baseline="0" noProof="0" dirty="0">
              <a:ln>
                <a:noFill/>
              </a:ln>
              <a:solidFill>
                <a:sysClr val="windowText" lastClr="000000"/>
              </a:solidFill>
              <a:effectLst/>
              <a:uLnTx/>
              <a:uFillTx/>
              <a:latin typeface="Arial" panose="020B0604020202020204" pitchFamily="34" charset="0"/>
              <a:ea typeface="맑은 고딕" panose="020B0503020000020004" pitchFamily="50" charset="-127"/>
              <a:cs typeface="Arial" panose="020B0604020202020204" pitchFamily="34" charset="0"/>
            </a:endParaRPr>
          </a:p>
          <a:p>
            <a:pPr marL="449263" marR="0" lvl="0" indent="-449263" algn="l" defTabSz="914400" rtl="0" eaLnBrk="1" fontAlgn="auto" latinLnBrk="1" hangingPunct="1">
              <a:lnSpc>
                <a:spcPct val="90000"/>
              </a:lnSpc>
              <a:spcBef>
                <a:spcPts val="1000"/>
              </a:spcBef>
              <a:spcAft>
                <a:spcPts val="0"/>
              </a:spcAft>
              <a:buClrTx/>
              <a:buSzTx/>
              <a:buFont typeface="Wingdings" panose="05000000000000000000" pitchFamily="2" charset="2"/>
              <a:buChar char="v"/>
              <a:tabLst/>
              <a:defRPr/>
            </a:pPr>
            <a:r>
              <a:rPr lang="en-US" altLang="ko-KR" noProof="0" dirty="0">
                <a:ea typeface="맑은 고딕" panose="020B0503020000020004" pitchFamily="50" charset="-127"/>
              </a:rPr>
              <a:t>Infrastructure of Telecom operators</a:t>
            </a:r>
            <a:endParaRPr kumimoji="0" lang="en-US" altLang="ko-KR" sz="28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a:p>
            <a:pPr marL="714375" marR="0" lvl="1" indent="-265113" algn="l" defTabSz="914400" rtl="0" eaLnBrk="1" fontAlgn="auto" latinLnBrk="1" hangingPunct="1">
              <a:lnSpc>
                <a:spcPct val="90000"/>
              </a:lnSpc>
              <a:spcBef>
                <a:spcPts val="500"/>
              </a:spcBef>
              <a:spcAft>
                <a:spcPts val="0"/>
              </a:spcAft>
              <a:buClrTx/>
              <a:buSzTx/>
              <a:buFont typeface="Wingdings" panose="05000000000000000000" pitchFamily="2" charset="2"/>
              <a:buChar char="§"/>
              <a:tabLst/>
              <a:defRPr/>
            </a:pPr>
            <a:r>
              <a:rPr kumimoji="0" lang="en-US" altLang="ko-KR" sz="2400" b="0" i="0" u="none" strike="noStrike" kern="1200" cap="none" spc="0" normalizeH="0" baseline="0" noProof="0" dirty="0">
                <a:ln>
                  <a:noFill/>
                </a:ln>
                <a:solidFill>
                  <a:sysClr val="windowText" lastClr="000000"/>
                </a:solidFill>
                <a:effectLst/>
                <a:uLnTx/>
                <a:uFillTx/>
                <a:latin typeface="Arial" panose="020B0604020202020204" pitchFamily="34" charset="0"/>
                <a:ea typeface="맑은 고딕" panose="020B0503020000020004" pitchFamily="50" charset="-127"/>
                <a:cs typeface="Arial" panose="020B0604020202020204" pitchFamily="34" charset="0"/>
              </a:rPr>
              <a:t>Tens of thousands of </a:t>
            </a:r>
            <a:r>
              <a:rPr kumimoji="0" lang="en-US" altLang="ko-KR" sz="2400" b="0" i="0" u="none" strike="noStrike" kern="1200" cap="none" spc="0" normalizeH="0" baseline="0" noProof="0" dirty="0" err="1">
                <a:ln>
                  <a:noFill/>
                </a:ln>
                <a:solidFill>
                  <a:sysClr val="windowText" lastClr="000000"/>
                </a:solidFill>
                <a:effectLst/>
                <a:uLnTx/>
                <a:uFillTx/>
                <a:latin typeface="Arial" panose="020B0604020202020204" pitchFamily="34" charset="0"/>
                <a:ea typeface="맑은 고딕" panose="020B0503020000020004" pitchFamily="50" charset="-127"/>
                <a:cs typeface="Arial" panose="020B0604020202020204" pitchFamily="34" charset="0"/>
              </a:rPr>
              <a:t>blackboxes</a:t>
            </a:r>
            <a:r>
              <a:rPr kumimoji="0" lang="en-US" altLang="ko-KR" sz="2400" b="0" i="0" u="none" strike="noStrike" kern="1200" cap="none" spc="0" normalizeH="0" baseline="0" noProof="0" dirty="0">
                <a:ln>
                  <a:noFill/>
                </a:ln>
                <a:solidFill>
                  <a:sysClr val="windowText" lastClr="000000"/>
                </a:solidFill>
                <a:effectLst/>
                <a:uLnTx/>
                <a:uFillTx/>
                <a:latin typeface="Arial" panose="020B0604020202020204" pitchFamily="34" charset="0"/>
                <a:ea typeface="맑은 고딕" panose="020B0503020000020004" pitchFamily="50" charset="-127"/>
                <a:cs typeface="Arial" panose="020B0604020202020204" pitchFamily="34" charset="0"/>
              </a:rPr>
              <a:t> (Router, Switch, </a:t>
            </a:r>
            <a:r>
              <a:rPr kumimoji="0" lang="en-US" altLang="ko-KR" sz="2400" b="0" i="0" u="none" strike="noStrike" kern="1200" cap="none" spc="0" normalizeH="0" baseline="0" noProof="0" dirty="0" err="1">
                <a:ln>
                  <a:noFill/>
                </a:ln>
                <a:solidFill>
                  <a:sysClr val="windowText" lastClr="000000"/>
                </a:solidFill>
                <a:effectLst/>
                <a:uLnTx/>
                <a:uFillTx/>
                <a:latin typeface="Arial" panose="020B0604020202020204" pitchFamily="34" charset="0"/>
                <a:ea typeface="맑은 고딕" panose="020B0503020000020004" pitchFamily="50" charset="-127"/>
                <a:cs typeface="Arial" panose="020B0604020202020204" pitchFamily="34" charset="0"/>
              </a:rPr>
              <a:t>Middlebox</a:t>
            </a:r>
            <a:r>
              <a:rPr kumimoji="0" lang="en-US" altLang="ko-KR" sz="2400" b="0" i="0" u="none" strike="noStrike" kern="1200" cap="none" spc="0" normalizeH="0" baseline="0" noProof="0" dirty="0">
                <a:ln>
                  <a:noFill/>
                </a:ln>
                <a:solidFill>
                  <a:sysClr val="windowText" lastClr="000000"/>
                </a:solidFill>
                <a:effectLst/>
                <a:uLnTx/>
                <a:uFillTx/>
                <a:latin typeface="Arial" panose="020B0604020202020204" pitchFamily="34" charset="0"/>
                <a:ea typeface="맑은 고딕" panose="020B0503020000020004" pitchFamily="50" charset="-127"/>
                <a:cs typeface="Arial" panose="020B0604020202020204" pitchFamily="34" charset="0"/>
              </a:rPr>
              <a:t>)</a:t>
            </a:r>
          </a:p>
          <a:p>
            <a:pPr marL="714375" marR="0" lvl="1" indent="-265113" algn="l" defTabSz="914400" rtl="0" eaLnBrk="1" fontAlgn="auto" latinLnBrk="1" hangingPunct="1">
              <a:lnSpc>
                <a:spcPct val="90000"/>
              </a:lnSpc>
              <a:spcBef>
                <a:spcPts val="500"/>
              </a:spcBef>
              <a:spcAft>
                <a:spcPts val="0"/>
              </a:spcAft>
              <a:buClrTx/>
              <a:buSzTx/>
              <a:buFont typeface="Wingdings" panose="05000000000000000000" pitchFamily="2" charset="2"/>
              <a:buChar char="§"/>
              <a:tabLst/>
              <a:defRPr/>
            </a:pPr>
            <a:r>
              <a:rPr lang="en-US" altLang="ko-KR" dirty="0">
                <a:solidFill>
                  <a:sysClr val="windowText" lastClr="000000"/>
                </a:solidFill>
                <a:ea typeface="맑은 고딕" panose="020B0503020000020004" pitchFamily="50" charset="-127"/>
              </a:rPr>
              <a:t>Cable, tower, antenna</a:t>
            </a:r>
            <a:endParaRPr kumimoji="0" lang="en-US" altLang="ko-KR" sz="2400" b="0" i="0" u="none" strike="noStrike" kern="1200" cap="none" spc="0" normalizeH="0" baseline="0" noProof="0" dirty="0">
              <a:ln>
                <a:noFill/>
              </a:ln>
              <a:solidFill>
                <a:sysClr val="windowText" lastClr="000000"/>
              </a:solidFill>
              <a:effectLst/>
              <a:uLnTx/>
              <a:uFillTx/>
              <a:latin typeface="Arial" panose="020B0604020202020204" pitchFamily="34" charset="0"/>
              <a:ea typeface="맑은 고딕" panose="020B0503020000020004" pitchFamily="50" charset="-127"/>
              <a:cs typeface="Arial" panose="020B0604020202020204" pitchFamily="34" charset="0"/>
            </a:endParaRPr>
          </a:p>
          <a:p>
            <a:pPr marL="449262" marR="0" lvl="1" indent="0" algn="l" defTabSz="914400" rtl="0" eaLnBrk="1" fontAlgn="auto" latinLnBrk="1" hangingPunct="1">
              <a:lnSpc>
                <a:spcPct val="90000"/>
              </a:lnSpc>
              <a:spcBef>
                <a:spcPts val="500"/>
              </a:spcBef>
              <a:spcAft>
                <a:spcPts val="0"/>
              </a:spcAft>
              <a:buClrTx/>
              <a:buSzTx/>
              <a:buNone/>
              <a:tabLst/>
              <a:defRPr/>
            </a:pPr>
            <a:r>
              <a:rPr kumimoji="0" lang="en-US" altLang="ko-KR" sz="2400" b="0" i="0" u="none" strike="noStrike" kern="1200" cap="none" spc="0" normalizeH="0" baseline="0" noProof="0" dirty="0">
                <a:ln>
                  <a:noFill/>
                </a:ln>
                <a:solidFill>
                  <a:srgbClr val="FF0000"/>
                </a:solidFill>
                <a:effectLst/>
                <a:uLnTx/>
                <a:uFillTx/>
                <a:latin typeface="Arial" panose="020B0604020202020204" pitchFamily="34" charset="0"/>
                <a:ea typeface="맑은 고딕" panose="020B0503020000020004" pitchFamily="50" charset="-127"/>
                <a:cs typeface="Arial" panose="020B0604020202020204" pitchFamily="34" charset="0"/>
                <a:sym typeface="Wingdings" panose="05000000000000000000" pitchFamily="2" charset="2"/>
              </a:rPr>
              <a:t>	 Very expensive, inflexible, static</a:t>
            </a:r>
          </a:p>
          <a:p>
            <a:pPr marL="449262" marR="0" lvl="1" indent="0" algn="l" defTabSz="914400" rtl="0" eaLnBrk="1" fontAlgn="auto" latinLnBrk="1" hangingPunct="1">
              <a:lnSpc>
                <a:spcPct val="90000"/>
              </a:lnSpc>
              <a:spcBef>
                <a:spcPts val="500"/>
              </a:spcBef>
              <a:spcAft>
                <a:spcPts val="0"/>
              </a:spcAft>
              <a:buClrTx/>
              <a:buSzTx/>
              <a:buFont typeface="Wingdings" panose="05000000000000000000" pitchFamily="2" charset="2"/>
              <a:buNone/>
              <a:tabLst/>
              <a:defRPr/>
            </a:pPr>
            <a:endParaRPr lang="en-US" altLang="ko-KR" b="1" dirty="0">
              <a:solidFill>
                <a:srgbClr val="FF0000"/>
              </a:solidFill>
              <a:ea typeface="맑은 고딕" panose="020B0503020000020004" pitchFamily="50" charset="-127"/>
            </a:endParaRPr>
          </a:p>
          <a:p>
            <a:pPr marL="449262" marR="0" lvl="1" indent="0" algn="l" defTabSz="914400" rtl="0" eaLnBrk="1" fontAlgn="auto" latinLnBrk="1" hangingPunct="1">
              <a:lnSpc>
                <a:spcPct val="90000"/>
              </a:lnSpc>
              <a:spcBef>
                <a:spcPts val="500"/>
              </a:spcBef>
              <a:spcAft>
                <a:spcPts val="0"/>
              </a:spcAft>
              <a:buClrTx/>
              <a:buSzTx/>
              <a:buFont typeface="Wingdings" panose="05000000000000000000" pitchFamily="2" charset="2"/>
              <a:buNone/>
              <a:tabLst/>
              <a:defRPr/>
            </a:pPr>
            <a:r>
              <a:rPr lang="en-US" altLang="ko-KR" sz="2800" b="1" dirty="0">
                <a:solidFill>
                  <a:srgbClr val="FF0000"/>
                </a:solidFill>
                <a:ea typeface="맑은 고딕" panose="020B0503020000020004" pitchFamily="50" charset="-127"/>
              </a:rPr>
              <a:t>It is desirable to change the infrastructure of </a:t>
            </a:r>
            <a:r>
              <a:rPr lang="en-US" altLang="ko-KR" sz="2800" b="1" dirty="0" err="1">
                <a:solidFill>
                  <a:srgbClr val="FF0000"/>
                </a:solidFill>
                <a:ea typeface="맑은 고딕" panose="020B0503020000020004" pitchFamily="50" charset="-127"/>
              </a:rPr>
              <a:t>Telcos</a:t>
            </a:r>
            <a:r>
              <a:rPr lang="en-US" altLang="ko-KR" sz="2800" b="1" dirty="0">
                <a:solidFill>
                  <a:srgbClr val="FF0000"/>
                </a:solidFill>
                <a:ea typeface="맑은 고딕" panose="020B0503020000020004" pitchFamily="50" charset="-127"/>
              </a:rPr>
              <a:t>!</a:t>
            </a:r>
            <a:endParaRPr kumimoji="0" lang="en-US" altLang="ko-KR" sz="2800" b="1" i="0" u="none" strike="noStrike" kern="1200" cap="none" spc="0" normalizeH="0" baseline="0" noProof="0" dirty="0">
              <a:ln>
                <a:noFill/>
              </a:ln>
              <a:solidFill>
                <a:srgbClr val="FF0000"/>
              </a:solidFill>
              <a:effectLst/>
              <a:uLnTx/>
              <a:uFillTx/>
              <a:latin typeface="Arial" panose="020B0604020202020204" pitchFamily="34" charset="0"/>
              <a:ea typeface="맑은 고딕" panose="020B0503020000020004" pitchFamily="50" charset="-127"/>
              <a:cs typeface="Arial" panose="020B0604020202020204" pitchFamily="34" charset="0"/>
            </a:endParaRPr>
          </a:p>
          <a:p>
            <a:pPr marL="449262" marR="0" lvl="1" indent="0" algn="l" defTabSz="914400" rtl="0" eaLnBrk="1" fontAlgn="auto" latinLnBrk="1" hangingPunct="1">
              <a:lnSpc>
                <a:spcPct val="90000"/>
              </a:lnSpc>
              <a:spcBef>
                <a:spcPts val="500"/>
              </a:spcBef>
              <a:spcAft>
                <a:spcPts val="0"/>
              </a:spcAft>
              <a:buClrTx/>
              <a:buSzTx/>
              <a:buFont typeface="Wingdings" panose="05000000000000000000" pitchFamily="2" charset="2"/>
              <a:buNone/>
              <a:tabLst/>
              <a:defRPr/>
            </a:pPr>
            <a:endParaRPr kumimoji="0" lang="en-US" altLang="ko-KR" sz="2400" b="0" i="0" u="none" strike="noStrike" kern="1200" cap="none" spc="0" normalizeH="0" baseline="0" noProof="0" dirty="0">
              <a:ln>
                <a:noFill/>
              </a:ln>
              <a:solidFill>
                <a:sysClr val="windowText" lastClr="000000"/>
              </a:solidFill>
              <a:effectLst/>
              <a:uLnTx/>
              <a:uFillTx/>
              <a:latin typeface="Arial" panose="020B0604020202020204" pitchFamily="34" charset="0"/>
              <a:ea typeface="맑은 고딕" panose="020B0503020000020004" pitchFamily="50" charset="-127"/>
              <a:cs typeface="Arial" panose="020B0604020202020204" pitchFamily="34" charset="0"/>
            </a:endParaRPr>
          </a:p>
          <a:p>
            <a:pPr marL="714375" marR="0" lvl="1" indent="-265113" algn="l" defTabSz="914400" rtl="0" eaLnBrk="1" fontAlgn="auto" latinLnBrk="1" hangingPunct="1">
              <a:lnSpc>
                <a:spcPct val="90000"/>
              </a:lnSpc>
              <a:spcBef>
                <a:spcPts val="500"/>
              </a:spcBef>
              <a:spcAft>
                <a:spcPts val="0"/>
              </a:spcAft>
              <a:buClrTx/>
              <a:buSzTx/>
              <a:buFont typeface="Wingdings" panose="05000000000000000000" pitchFamily="2" charset="2"/>
              <a:buChar char="§"/>
              <a:tabLst/>
              <a:defRPr/>
            </a:pPr>
            <a:endParaRPr kumimoji="0" lang="en-US" altLang="ko-KR" sz="2400" b="0" i="0" u="none" strike="noStrike" kern="1200" cap="none" spc="0" normalizeH="0" baseline="0" noProof="0" dirty="0">
              <a:ln>
                <a:noFill/>
              </a:ln>
              <a:solidFill>
                <a:sysClr val="windowText" lastClr="00000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Tree>
    <p:extLst>
      <p:ext uri="{BB962C8B-B14F-4D97-AF65-F5344CB8AC3E}">
        <p14:creationId xmlns:p14="http://schemas.microsoft.com/office/powerpoint/2010/main" val="177451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anim calcmode="lin" valueType="num">
                                      <p:cBhvr additive="base">
                                        <p:cTn id="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6" end="6"/>
                                            </p:txEl>
                                          </p:spTgt>
                                        </p:tgtEl>
                                        <p:attrNameLst>
                                          <p:attrName>style.visibility</p:attrName>
                                        </p:attrNameLst>
                                      </p:cBhvr>
                                      <p:to>
                                        <p:strVal val="visible"/>
                                      </p:to>
                                    </p:set>
                                    <p:anim calcmode="lin" valueType="num">
                                      <p:cBhvr additive="base">
                                        <p:cTn id="11"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7" end="7"/>
                                            </p:txEl>
                                          </p:spTgt>
                                        </p:tgtEl>
                                        <p:attrNameLst>
                                          <p:attrName>style.visibility</p:attrName>
                                        </p:attrNameLst>
                                      </p:cBhvr>
                                      <p:to>
                                        <p:strVal val="visible"/>
                                      </p:to>
                                    </p:set>
                                    <p:anim calcmode="lin" valueType="num">
                                      <p:cBhvr additive="base">
                                        <p:cTn id="15"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7" end="7"/>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anim calcmode="lin" valueType="num">
                                      <p:cBhvr additive="base">
                                        <p:cTn id="19"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10" end="10"/>
                                            </p:txEl>
                                          </p:spTgt>
                                        </p:tgtEl>
                                        <p:attrNameLst>
                                          <p:attrName>style.visibility</p:attrName>
                                        </p:attrNameLst>
                                      </p:cBhvr>
                                      <p:to>
                                        <p:strVal val="visible"/>
                                      </p:to>
                                    </p:set>
                                    <p:anim calcmode="lin" valueType="num">
                                      <p:cBhvr additive="base">
                                        <p:cTn id="25" dur="500" fill="hold"/>
                                        <p:tgtEl>
                                          <p:spTgt spid="8">
                                            <p:txEl>
                                              <p:pRg st="10" end="1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lvl="0"/>
            <a:r>
              <a:rPr lang="en-US" altLang="ko-KR"/>
              <a:t>Challenges for Telcos</a:t>
            </a:r>
            <a:endParaRPr kumimoji="0" lang="ko-KR" altLang="en-US" sz="36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9" name="내용 개체 틀 2"/>
          <p:cNvSpPr txBox="1">
            <a:spLocks/>
          </p:cNvSpPr>
          <p:nvPr/>
        </p:nvSpPr>
        <p:spPr>
          <a:xfrm>
            <a:off x="199505" y="706583"/>
            <a:ext cx="11829010"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altLang="ko-KR" dirty="0"/>
              <a:t>Mobile Instant Messaging Apps (as of Mar. 2022)</a:t>
            </a:r>
            <a:endParaRPr kumimoji="0" lang="en-US" altLang="ko-KR" b="1" i="0" u="none" strike="noStrike" kern="1200" cap="none" spc="0" normalizeH="0" baseline="0" noProof="0" dirty="0">
              <a:ln>
                <a:noFill/>
              </a:ln>
              <a:solidFill>
                <a:srgbClr val="0070C0"/>
              </a:solidFill>
              <a:effectLst/>
              <a:uLnTx/>
              <a:uFillTx/>
              <a:ea typeface="맑은 고딕" panose="020B0503020000020004" pitchFamily="50" charset="-127"/>
            </a:endParaRPr>
          </a:p>
        </p:txBody>
      </p:sp>
      <p:sp>
        <p:nvSpPr>
          <p:cNvPr id="59" name="모서리가 둥근 직사각형 58"/>
          <p:cNvSpPr/>
          <p:nvPr/>
        </p:nvSpPr>
        <p:spPr bwMode="auto">
          <a:xfrm>
            <a:off x="1907088" y="1594524"/>
            <a:ext cx="8856984" cy="4353715"/>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40" tIns="45720" rIns="91440" bIns="45720" numCol="1" rtlCol="0" anchor="t" anchorCtr="0" compatLnSpc="1">
            <a:prstTxWarp prst="textNoShape">
              <a:avLst/>
            </a:prstTxWarp>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ko-KR" altLang="en-US" sz="1800" b="0" i="0" u="none" strike="noStrike" kern="0" cap="none" spc="0" normalizeH="0" baseline="0" noProof="0">
              <a:ln>
                <a:noFill/>
              </a:ln>
              <a:solidFill>
                <a:srgbClr val="1A1A70"/>
              </a:solidFill>
              <a:effectLst/>
              <a:uLnTx/>
              <a:uFillTx/>
              <a:latin typeface="굴림" pitchFamily="50" charset="-127"/>
              <a:ea typeface="굴림" pitchFamily="50" charset="-127"/>
              <a:cs typeface="+mn-cs"/>
            </a:endParaRPr>
          </a:p>
        </p:txBody>
      </p:sp>
      <p:cxnSp>
        <p:nvCxnSpPr>
          <p:cNvPr id="60" name="직선 연결선 59"/>
          <p:cNvCxnSpPr/>
          <p:nvPr/>
        </p:nvCxnSpPr>
        <p:spPr>
          <a:xfrm>
            <a:off x="6094630" y="1993338"/>
            <a:ext cx="0" cy="1513556"/>
          </a:xfrm>
          <a:prstGeom prst="line">
            <a:avLst/>
          </a:prstGeom>
          <a:noFill/>
          <a:ln w="6350" cap="flat" cmpd="sng" algn="ctr">
            <a:solidFill>
              <a:srgbClr val="FFFFFF">
                <a:lumMod val="50000"/>
                <a:lumOff val="50000"/>
              </a:srgbClr>
            </a:solidFill>
            <a:prstDash val="sysDash"/>
          </a:ln>
          <a:effectLst/>
        </p:spPr>
      </p:cxnSp>
      <p:cxnSp>
        <p:nvCxnSpPr>
          <p:cNvPr id="61" name="직선 연결선 60"/>
          <p:cNvCxnSpPr/>
          <p:nvPr/>
        </p:nvCxnSpPr>
        <p:spPr>
          <a:xfrm>
            <a:off x="2040027" y="1908863"/>
            <a:ext cx="8375083" cy="0"/>
          </a:xfrm>
          <a:prstGeom prst="line">
            <a:avLst/>
          </a:prstGeom>
          <a:noFill/>
          <a:ln w="12700" cap="flat" cmpd="sng" algn="ctr">
            <a:solidFill>
              <a:srgbClr val="FFFFFF">
                <a:lumMod val="50000"/>
                <a:lumOff val="50000"/>
              </a:srgbClr>
            </a:solidFill>
            <a:prstDash val="solid"/>
          </a:ln>
          <a:effectLst/>
        </p:spPr>
      </p:cxnSp>
      <p:sp>
        <p:nvSpPr>
          <p:cNvPr id="62" name="TextBox 61"/>
          <p:cNvSpPr txBox="1"/>
          <p:nvPr/>
        </p:nvSpPr>
        <p:spPr>
          <a:xfrm>
            <a:off x="5662581" y="1594524"/>
            <a:ext cx="4187121" cy="284052"/>
          </a:xfrm>
          <a:prstGeom prst="rect">
            <a:avLst/>
          </a:prstGeom>
          <a:noFill/>
        </p:spPr>
        <p:txBody>
          <a:bodyPr wrap="square" lIns="0" tIns="0" rIns="0" bIns="0" rtlCol="0">
            <a:spAutoFit/>
          </a:bodyPr>
          <a:lstStyle>
            <a:defPPr>
              <a:defRPr lang="ko-KR"/>
            </a:defPPr>
            <a:lvl1pPr marL="228600" indent="-228600" defTabSz="975022" latinLnBrk="0">
              <a:buClr>
                <a:schemeClr val="tx1">
                  <a:lumMod val="65000"/>
                  <a:lumOff val="35000"/>
                </a:schemeClr>
              </a:buClr>
              <a:buSzPct val="150000"/>
              <a:buBlip>
                <a:blip r:embed="rId2"/>
              </a:buBlip>
              <a:defRPr sz="1400">
                <a:ln>
                  <a:solidFill>
                    <a:schemeClr val="tx1">
                      <a:lumMod val="65000"/>
                      <a:lumOff val="35000"/>
                      <a:alpha val="0"/>
                    </a:schemeClr>
                  </a:solidFill>
                </a:ln>
                <a:solidFill>
                  <a:schemeClr val="tx1">
                    <a:lumMod val="65000"/>
                    <a:lumOff val="35000"/>
                  </a:schemeClr>
                </a:solidFill>
                <a:latin typeface="Yoon 윤고딕 540_TT" pitchFamily="18" charset="-127"/>
                <a:ea typeface="Yoon 윤고딕 540_TT" pitchFamily="18" charset="-127"/>
              </a:defRPr>
            </a:lvl1pPr>
          </a:lstStyle>
          <a:p>
            <a:pPr algn="ctr" fontAlgn="base">
              <a:spcBef>
                <a:spcPct val="0"/>
              </a:spcBef>
              <a:spcAft>
                <a:spcPct val="0"/>
              </a:spcAft>
              <a:buClr>
                <a:prstClr val="black">
                  <a:lumMod val="65000"/>
                  <a:lumOff val="35000"/>
                </a:prstClr>
              </a:buClr>
              <a:buSzPct val="100000"/>
              <a:buFontTx/>
              <a:buNone/>
            </a:pPr>
            <a:r>
              <a:rPr kumimoji="1" lang="en-US" altLang="ko-KR" sz="1846" b="1" spc="-55" dirty="0" err="1">
                <a:ln>
                  <a:noFill/>
                </a:ln>
                <a:solidFill>
                  <a:srgbClr val="1A1A70">
                    <a:lumMod val="95000"/>
                  </a:srgbClr>
                </a:solidFill>
                <a:latin typeface="Arial" panose="020B0604020202020204" pitchFamily="34" charset="0"/>
                <a:cs typeface="Arial" panose="020B0604020202020204" pitchFamily="34" charset="0"/>
              </a:rPr>
              <a:t>KakaoTalk</a:t>
            </a:r>
            <a:r>
              <a:rPr kumimoji="1" lang="en-US" altLang="ko-KR" sz="1846" b="1" spc="-55" dirty="0">
                <a:ln>
                  <a:noFill/>
                </a:ln>
                <a:solidFill>
                  <a:srgbClr val="1A1A70">
                    <a:lumMod val="95000"/>
                  </a:srgbClr>
                </a:solidFill>
                <a:latin typeface="Arial" panose="020B0604020202020204" pitchFamily="34" charset="0"/>
                <a:cs typeface="Arial" panose="020B0604020202020204" pitchFamily="34" charset="0"/>
              </a:rPr>
              <a:t> (Korea)</a:t>
            </a:r>
          </a:p>
        </p:txBody>
      </p:sp>
      <p:sp>
        <p:nvSpPr>
          <p:cNvPr id="63" name="TextBox 62"/>
          <p:cNvSpPr txBox="1"/>
          <p:nvPr/>
        </p:nvSpPr>
        <p:spPr>
          <a:xfrm>
            <a:off x="2140164" y="1594524"/>
            <a:ext cx="3522417" cy="284052"/>
          </a:xfrm>
          <a:prstGeom prst="rect">
            <a:avLst/>
          </a:prstGeom>
          <a:noFill/>
        </p:spPr>
        <p:txBody>
          <a:bodyPr wrap="square" lIns="0" tIns="0" rIns="0" bIns="0" rtlCol="0">
            <a:spAutoFit/>
          </a:bodyPr>
          <a:lstStyle>
            <a:defPPr>
              <a:defRPr lang="ko-KR"/>
            </a:defPPr>
            <a:lvl1pPr marL="228600" indent="-228600" defTabSz="975022" latinLnBrk="0">
              <a:buClr>
                <a:schemeClr val="tx1">
                  <a:lumMod val="65000"/>
                  <a:lumOff val="35000"/>
                </a:schemeClr>
              </a:buClr>
              <a:buSzPct val="150000"/>
              <a:buBlip>
                <a:blip r:embed="rId2"/>
              </a:buBlip>
              <a:defRPr sz="1400">
                <a:ln>
                  <a:solidFill>
                    <a:schemeClr val="tx1">
                      <a:lumMod val="65000"/>
                      <a:lumOff val="35000"/>
                      <a:alpha val="0"/>
                    </a:schemeClr>
                  </a:solidFill>
                </a:ln>
                <a:solidFill>
                  <a:schemeClr val="tx1">
                    <a:lumMod val="65000"/>
                    <a:lumOff val="35000"/>
                  </a:schemeClr>
                </a:solidFill>
                <a:latin typeface="Yoon 윤고딕 540_TT" pitchFamily="18" charset="-127"/>
                <a:ea typeface="Yoon 윤고딕 540_TT" pitchFamily="18" charset="-127"/>
              </a:defRPr>
            </a:lvl1pPr>
          </a:lstStyle>
          <a:p>
            <a:pPr algn="ctr" fontAlgn="base">
              <a:spcBef>
                <a:spcPct val="0"/>
              </a:spcBef>
              <a:spcAft>
                <a:spcPct val="0"/>
              </a:spcAft>
              <a:buClr>
                <a:prstClr val="black">
                  <a:lumMod val="65000"/>
                  <a:lumOff val="35000"/>
                </a:prstClr>
              </a:buClr>
              <a:buSzPct val="100000"/>
              <a:buFontTx/>
              <a:buNone/>
            </a:pPr>
            <a:r>
              <a:rPr kumimoji="1" lang="en-US" altLang="ko-KR" sz="1846" b="1" spc="-55" dirty="0">
                <a:ln>
                  <a:noFill/>
                </a:ln>
                <a:solidFill>
                  <a:srgbClr val="1A1A70">
                    <a:lumMod val="95000"/>
                  </a:srgbClr>
                </a:solidFill>
                <a:latin typeface="Arial" panose="020B0604020202020204" pitchFamily="34" charset="0"/>
                <a:cs typeface="Arial" panose="020B0604020202020204" pitchFamily="34" charset="0"/>
              </a:rPr>
              <a:t>WhatsApp (USA)</a:t>
            </a:r>
          </a:p>
        </p:txBody>
      </p:sp>
      <p:pic>
        <p:nvPicPr>
          <p:cNvPr id="64" name="Picture 8" descr="http://www.androidaustralia.com.au/wp-content/uploads/2013/04/whatsapp-logo.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78708" y="2342201"/>
            <a:ext cx="748971" cy="733138"/>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p:cNvSpPr txBox="1"/>
          <p:nvPr/>
        </p:nvSpPr>
        <p:spPr>
          <a:xfrm>
            <a:off x="3103311" y="2126276"/>
            <a:ext cx="2924850" cy="1449499"/>
          </a:xfrm>
          <a:prstGeom prst="rect">
            <a:avLst/>
          </a:prstGeom>
          <a:noFill/>
          <a:ln w="3175">
            <a:noFill/>
          </a:ln>
          <a:effectLst/>
        </p:spPr>
        <p:txBody>
          <a:bodyPr wrap="square" lIns="0" tIns="0" rIns="0" bIns="0" rtlCol="0">
            <a:spAutoFit/>
          </a:bodyPr>
          <a:lstStyle/>
          <a:p>
            <a:pPr marL="164127" indent="-164127" defTabSz="900043" fontAlgn="base" latinLnBrk="0">
              <a:spcBef>
                <a:spcPts val="462"/>
              </a:spcBef>
              <a:spcAft>
                <a:spcPct val="0"/>
              </a:spcAft>
              <a:buClr>
                <a:srgbClr val="1A1A70">
                  <a:lumMod val="95000"/>
                </a:srgbClr>
              </a:buClr>
              <a:buSzPct val="100000"/>
              <a:buFont typeface="Arial" pitchFamily="34" charset="0"/>
              <a:buChar char="•"/>
            </a:pPr>
            <a:r>
              <a:rPr kumimoji="1" lang="en-US" altLang="ko-KR" sz="1292" b="1" spc="-55" dirty="0">
                <a:solidFill>
                  <a:srgbClr val="1A1A70">
                    <a:lumMod val="95000"/>
                  </a:srgbClr>
                </a:solidFill>
                <a:latin typeface="Arial" panose="020B0604020202020204" pitchFamily="34" charset="0"/>
                <a:ea typeface="굴림" charset="-127"/>
                <a:cs typeface="Arial" panose="020B0604020202020204" pitchFamily="34" charset="0"/>
              </a:rPr>
              <a:t>Started: Nov. 2009</a:t>
            </a:r>
          </a:p>
          <a:p>
            <a:pPr marL="164127" indent="-164127" defTabSz="900043" fontAlgn="base" latinLnBrk="0">
              <a:spcBef>
                <a:spcPts val="462"/>
              </a:spcBef>
              <a:spcAft>
                <a:spcPct val="0"/>
              </a:spcAft>
              <a:buClr>
                <a:srgbClr val="1A1A70">
                  <a:lumMod val="95000"/>
                </a:srgbClr>
              </a:buClr>
              <a:buSzPct val="100000"/>
              <a:buFont typeface="Arial" pitchFamily="34" charset="0"/>
              <a:buChar char="•"/>
            </a:pPr>
            <a:r>
              <a:rPr kumimoji="1" lang="en-US" altLang="ko-KR" sz="1292" b="1" spc="-55" dirty="0">
                <a:solidFill>
                  <a:srgbClr val="1A1A70">
                    <a:lumMod val="95000"/>
                  </a:srgbClr>
                </a:solidFill>
                <a:latin typeface="Arial" panose="020B0604020202020204" pitchFamily="34" charset="0"/>
                <a:ea typeface="굴림" charset="-127"/>
                <a:cs typeface="Arial" panose="020B0604020202020204" pitchFamily="34" charset="0"/>
              </a:rPr>
              <a:t>Monthly Active Users: 2.0 Billion</a:t>
            </a:r>
          </a:p>
          <a:p>
            <a:pPr marL="164127" indent="-164127" defTabSz="900043" fontAlgn="base" latinLnBrk="0">
              <a:spcBef>
                <a:spcPts val="462"/>
              </a:spcBef>
              <a:spcAft>
                <a:spcPct val="0"/>
              </a:spcAft>
              <a:buClr>
                <a:srgbClr val="1A1A70">
                  <a:lumMod val="95000"/>
                </a:srgbClr>
              </a:buClr>
              <a:buSzPct val="100000"/>
              <a:buFont typeface="Arial" pitchFamily="34" charset="0"/>
              <a:buChar char="•"/>
            </a:pPr>
            <a:r>
              <a:rPr kumimoji="1" lang="en-US" altLang="ko-KR" sz="1292" b="1" spc="-55" dirty="0">
                <a:solidFill>
                  <a:srgbClr val="1A1A70">
                    <a:lumMod val="95000"/>
                  </a:srgbClr>
                </a:solidFill>
                <a:latin typeface="Arial" panose="020B0604020202020204" pitchFamily="34" charset="0"/>
                <a:ea typeface="굴림" charset="-127"/>
                <a:cs typeface="Arial" panose="020B0604020202020204" pitchFamily="34" charset="0"/>
              </a:rPr>
              <a:t>Dominant: USA, Europe, </a:t>
            </a:r>
            <a:r>
              <a:rPr kumimoji="1" lang="en-US" altLang="ko-KR" sz="1292" b="1" dirty="0">
                <a:solidFill>
                  <a:srgbClr val="1A1A70"/>
                </a:solidFill>
                <a:latin typeface="Arial" panose="020B0604020202020204" pitchFamily="34" charset="0"/>
                <a:ea typeface="굴림" charset="-127"/>
                <a:cs typeface="Arial" panose="020B0604020202020204" pitchFamily="34" charset="0"/>
              </a:rPr>
              <a:t>Brazil, Mexico, India</a:t>
            </a:r>
            <a:endParaRPr kumimoji="1" lang="en-US" altLang="ko-KR" sz="1292" b="1" spc="-55" dirty="0">
              <a:solidFill>
                <a:srgbClr val="1A1A70">
                  <a:lumMod val="95000"/>
                </a:srgbClr>
              </a:solidFill>
              <a:latin typeface="Arial" panose="020B0604020202020204" pitchFamily="34" charset="0"/>
              <a:ea typeface="굴림" charset="-127"/>
              <a:cs typeface="Arial" panose="020B0604020202020204" pitchFamily="34" charset="0"/>
            </a:endParaRPr>
          </a:p>
          <a:p>
            <a:pPr marL="164127" indent="-164127" defTabSz="900043" fontAlgn="base" latinLnBrk="0">
              <a:spcBef>
                <a:spcPts val="462"/>
              </a:spcBef>
              <a:spcAft>
                <a:spcPct val="0"/>
              </a:spcAft>
              <a:buClr>
                <a:srgbClr val="1A1A70">
                  <a:lumMod val="95000"/>
                </a:srgbClr>
              </a:buClr>
              <a:buSzPct val="100000"/>
              <a:buFont typeface="Arial" pitchFamily="34" charset="0"/>
              <a:buChar char="•"/>
            </a:pPr>
            <a:r>
              <a:rPr kumimoji="1" lang="en-US" altLang="ko-KR" sz="1292" b="1" spc="-55" dirty="0">
                <a:solidFill>
                  <a:srgbClr val="1A1A70">
                    <a:lumMod val="95000"/>
                  </a:srgbClr>
                </a:solidFill>
                <a:latin typeface="Arial" panose="020B0604020202020204" pitchFamily="34" charset="0"/>
                <a:ea typeface="굴림" charset="-127"/>
                <a:cs typeface="Arial" panose="020B0604020202020204" pitchFamily="34" charset="0"/>
              </a:rPr>
              <a:t>Acquired by Facebook (Feb. 2014) </a:t>
            </a:r>
          </a:p>
          <a:p>
            <a:pPr defTabSz="900043" fontAlgn="base" latinLnBrk="0">
              <a:spcBef>
                <a:spcPts val="462"/>
              </a:spcBef>
              <a:spcAft>
                <a:spcPct val="0"/>
              </a:spcAft>
              <a:buClr>
                <a:srgbClr val="1A1A70">
                  <a:lumMod val="95000"/>
                </a:srgbClr>
              </a:buClr>
              <a:buSzPct val="100000"/>
            </a:pPr>
            <a:r>
              <a:rPr kumimoji="1" lang="en-US" altLang="ko-KR" sz="1292" b="1" spc="-55" dirty="0">
                <a:solidFill>
                  <a:srgbClr val="1A1A70">
                    <a:lumMod val="95000"/>
                  </a:srgbClr>
                </a:solidFill>
                <a:latin typeface="Arial" panose="020B0604020202020204" pitchFamily="34" charset="0"/>
                <a:ea typeface="굴림" charset="-127"/>
                <a:cs typeface="Arial" panose="020B0604020202020204" pitchFamily="34" charset="0"/>
              </a:rPr>
              <a:t>   for $19B</a:t>
            </a:r>
          </a:p>
        </p:txBody>
      </p:sp>
      <p:sp>
        <p:nvSpPr>
          <p:cNvPr id="66" name="TextBox 65"/>
          <p:cNvSpPr txBox="1"/>
          <p:nvPr/>
        </p:nvSpPr>
        <p:spPr>
          <a:xfrm>
            <a:off x="7158133" y="2059807"/>
            <a:ext cx="3323446" cy="1449499"/>
          </a:xfrm>
          <a:prstGeom prst="rect">
            <a:avLst/>
          </a:prstGeom>
          <a:noFill/>
          <a:ln w="3175">
            <a:noFill/>
          </a:ln>
          <a:effectLst/>
        </p:spPr>
        <p:txBody>
          <a:bodyPr wrap="square" lIns="0" tIns="0" rIns="0" bIns="0" rtlCol="0">
            <a:spAutoFit/>
          </a:bodyPr>
          <a:lstStyle/>
          <a:p>
            <a:pPr marL="164127" indent="-164127" defTabSz="900043" fontAlgn="base" latinLnBrk="0">
              <a:spcBef>
                <a:spcPts val="462"/>
              </a:spcBef>
              <a:spcAft>
                <a:spcPct val="0"/>
              </a:spcAft>
              <a:buClr>
                <a:srgbClr val="1A1A70">
                  <a:lumMod val="95000"/>
                </a:srgbClr>
              </a:buClr>
              <a:buSzPct val="100000"/>
              <a:buFont typeface="Arial" pitchFamily="34" charset="0"/>
              <a:buChar char="•"/>
            </a:pPr>
            <a:r>
              <a:rPr kumimoji="1" lang="en-US" altLang="ko-KR" sz="1292" b="1" spc="-55" dirty="0">
                <a:solidFill>
                  <a:srgbClr val="1A1A70">
                    <a:lumMod val="95000"/>
                  </a:srgbClr>
                </a:solidFill>
                <a:latin typeface="Arial" panose="020B0604020202020204" pitchFamily="34" charset="0"/>
                <a:ea typeface="굴림" charset="-127"/>
                <a:cs typeface="Arial" panose="020B0604020202020204" pitchFamily="34" charset="0"/>
              </a:rPr>
              <a:t>Started: March 2010</a:t>
            </a:r>
          </a:p>
          <a:p>
            <a:pPr marL="164127" indent="-164127" defTabSz="900043" fontAlgn="base" latinLnBrk="0">
              <a:spcBef>
                <a:spcPts val="462"/>
              </a:spcBef>
              <a:spcAft>
                <a:spcPct val="0"/>
              </a:spcAft>
              <a:buClr>
                <a:srgbClr val="1A1A70">
                  <a:lumMod val="95000"/>
                </a:srgbClr>
              </a:buClr>
              <a:buSzPct val="100000"/>
              <a:buFont typeface="Arial" pitchFamily="34" charset="0"/>
              <a:buChar char="•"/>
            </a:pPr>
            <a:r>
              <a:rPr kumimoji="1" lang="en-US" altLang="ko-KR" sz="1292" b="1" spc="-55" dirty="0">
                <a:solidFill>
                  <a:srgbClr val="1A1A70">
                    <a:lumMod val="95000"/>
                  </a:srgbClr>
                </a:solidFill>
                <a:latin typeface="Arial" panose="020B0604020202020204" pitchFamily="34" charset="0"/>
                <a:ea typeface="굴림" charset="-127"/>
                <a:cs typeface="Arial" panose="020B0604020202020204" pitchFamily="34" charset="0"/>
              </a:rPr>
              <a:t>Monthly Active Users: 50 Million</a:t>
            </a:r>
          </a:p>
          <a:p>
            <a:pPr marL="164127" indent="-164127" defTabSz="900043" fontAlgn="base" latinLnBrk="0">
              <a:spcBef>
                <a:spcPts val="462"/>
              </a:spcBef>
              <a:spcAft>
                <a:spcPct val="0"/>
              </a:spcAft>
              <a:buClr>
                <a:srgbClr val="1A1A70">
                  <a:lumMod val="95000"/>
                </a:srgbClr>
              </a:buClr>
              <a:buSzPct val="100000"/>
              <a:buFont typeface="Arial" pitchFamily="34" charset="0"/>
              <a:buChar char="•"/>
            </a:pPr>
            <a:r>
              <a:rPr kumimoji="1" lang="en-US" altLang="ko-KR" sz="1292" b="1" spc="-55" dirty="0">
                <a:solidFill>
                  <a:srgbClr val="1A1A70">
                    <a:lumMod val="95000"/>
                  </a:srgbClr>
                </a:solidFill>
                <a:latin typeface="Arial" panose="020B0604020202020204" pitchFamily="34" charset="0"/>
                <a:ea typeface="굴림" charset="-127"/>
                <a:cs typeface="Arial" panose="020B0604020202020204" pitchFamily="34" charset="0"/>
              </a:rPr>
              <a:t>Dominant: Korea (90% of Koreans use)</a:t>
            </a:r>
          </a:p>
          <a:p>
            <a:pPr marL="164127" indent="-164127" defTabSz="900043" fontAlgn="base" latinLnBrk="0">
              <a:spcBef>
                <a:spcPts val="462"/>
              </a:spcBef>
              <a:spcAft>
                <a:spcPct val="0"/>
              </a:spcAft>
              <a:buClr>
                <a:srgbClr val="1A1A70">
                  <a:lumMod val="95000"/>
                </a:srgbClr>
              </a:buClr>
              <a:buSzPct val="100000"/>
              <a:buFont typeface="Arial" pitchFamily="34" charset="0"/>
              <a:buChar char="•"/>
            </a:pPr>
            <a:r>
              <a:rPr kumimoji="1" lang="en-US" altLang="ko-KR" sz="1292" b="1" spc="-55" dirty="0">
                <a:solidFill>
                  <a:srgbClr val="1A1A70">
                    <a:lumMod val="95000"/>
                  </a:srgbClr>
                </a:solidFill>
                <a:latin typeface="Arial" panose="020B0604020202020204" pitchFamily="34" charset="0"/>
                <a:ea typeface="굴림" charset="-127"/>
                <a:cs typeface="Arial" panose="020B0604020202020204" pitchFamily="34" charset="0"/>
              </a:rPr>
              <a:t>Revenue from gaming, emoticon, finance</a:t>
            </a:r>
          </a:p>
          <a:p>
            <a:pPr marL="164127" indent="-164127" defTabSz="900043" fontAlgn="base" latinLnBrk="0">
              <a:spcBef>
                <a:spcPts val="462"/>
              </a:spcBef>
              <a:spcAft>
                <a:spcPct val="0"/>
              </a:spcAft>
              <a:buClr>
                <a:srgbClr val="1A1A70">
                  <a:lumMod val="95000"/>
                </a:srgbClr>
              </a:buClr>
              <a:buSzPct val="100000"/>
              <a:buFont typeface="Arial" pitchFamily="34" charset="0"/>
              <a:buChar char="•"/>
            </a:pPr>
            <a:r>
              <a:rPr kumimoji="1" lang="en-US" altLang="ko-KR" sz="1292" b="1" spc="-55" dirty="0">
                <a:solidFill>
                  <a:srgbClr val="FF0000"/>
                </a:solidFill>
                <a:latin typeface="Arial" panose="020B0604020202020204" pitchFamily="34" charset="0"/>
                <a:ea typeface="굴림" charset="-127"/>
                <a:cs typeface="Arial" panose="020B0604020202020204" pitchFamily="34" charset="0"/>
              </a:rPr>
              <a:t>90% drop in Telco SMS Usage for last 10 years in Korea</a:t>
            </a:r>
          </a:p>
        </p:txBody>
      </p:sp>
      <p:cxnSp>
        <p:nvCxnSpPr>
          <p:cNvPr id="67" name="직선 연결선 66"/>
          <p:cNvCxnSpPr/>
          <p:nvPr/>
        </p:nvCxnSpPr>
        <p:spPr>
          <a:xfrm>
            <a:off x="6094630" y="4386219"/>
            <a:ext cx="0" cy="1513556"/>
          </a:xfrm>
          <a:prstGeom prst="line">
            <a:avLst/>
          </a:prstGeom>
          <a:noFill/>
          <a:ln w="6350" cap="flat" cmpd="sng" algn="ctr">
            <a:solidFill>
              <a:srgbClr val="FFFFFF">
                <a:lumMod val="50000"/>
                <a:lumOff val="50000"/>
              </a:srgbClr>
            </a:solidFill>
            <a:prstDash val="sysDash"/>
          </a:ln>
          <a:effectLst/>
        </p:spPr>
      </p:cxnSp>
      <p:cxnSp>
        <p:nvCxnSpPr>
          <p:cNvPr id="68" name="직선 연결선 67"/>
          <p:cNvCxnSpPr/>
          <p:nvPr/>
        </p:nvCxnSpPr>
        <p:spPr>
          <a:xfrm>
            <a:off x="2040027" y="4301745"/>
            <a:ext cx="8375083" cy="0"/>
          </a:xfrm>
          <a:prstGeom prst="line">
            <a:avLst/>
          </a:prstGeom>
          <a:noFill/>
          <a:ln w="12700" cap="flat" cmpd="sng" algn="ctr">
            <a:solidFill>
              <a:srgbClr val="FFFFFF">
                <a:lumMod val="50000"/>
                <a:lumOff val="50000"/>
              </a:srgbClr>
            </a:solidFill>
            <a:prstDash val="solid"/>
          </a:ln>
          <a:effectLst/>
        </p:spPr>
      </p:cxnSp>
      <p:sp>
        <p:nvSpPr>
          <p:cNvPr id="69" name="TextBox 68"/>
          <p:cNvSpPr txBox="1"/>
          <p:nvPr/>
        </p:nvSpPr>
        <p:spPr>
          <a:xfrm>
            <a:off x="6153235" y="3987405"/>
            <a:ext cx="4187121" cy="284052"/>
          </a:xfrm>
          <a:prstGeom prst="rect">
            <a:avLst/>
          </a:prstGeom>
          <a:noFill/>
        </p:spPr>
        <p:txBody>
          <a:bodyPr wrap="square" lIns="0" tIns="0" rIns="0" bIns="0" rtlCol="0">
            <a:spAutoFit/>
          </a:bodyPr>
          <a:lstStyle>
            <a:defPPr>
              <a:defRPr lang="ko-KR"/>
            </a:defPPr>
            <a:lvl1pPr marL="228600" indent="-228600" defTabSz="975022" latinLnBrk="0">
              <a:buClr>
                <a:schemeClr val="tx1">
                  <a:lumMod val="65000"/>
                  <a:lumOff val="35000"/>
                </a:schemeClr>
              </a:buClr>
              <a:buSzPct val="150000"/>
              <a:buBlip>
                <a:blip r:embed="rId2"/>
              </a:buBlip>
              <a:defRPr sz="1400">
                <a:ln>
                  <a:solidFill>
                    <a:schemeClr val="tx1">
                      <a:lumMod val="65000"/>
                      <a:lumOff val="35000"/>
                      <a:alpha val="0"/>
                    </a:schemeClr>
                  </a:solidFill>
                </a:ln>
                <a:solidFill>
                  <a:schemeClr val="tx1">
                    <a:lumMod val="65000"/>
                    <a:lumOff val="35000"/>
                  </a:schemeClr>
                </a:solidFill>
                <a:latin typeface="Yoon 윤고딕 540_TT" pitchFamily="18" charset="-127"/>
                <a:ea typeface="Yoon 윤고딕 540_TT" pitchFamily="18" charset="-127"/>
              </a:defRPr>
            </a:lvl1pPr>
          </a:lstStyle>
          <a:p>
            <a:pPr algn="ctr" fontAlgn="base">
              <a:spcBef>
                <a:spcPct val="0"/>
              </a:spcBef>
              <a:spcAft>
                <a:spcPct val="0"/>
              </a:spcAft>
              <a:buClr>
                <a:prstClr val="black">
                  <a:lumMod val="65000"/>
                  <a:lumOff val="35000"/>
                </a:prstClr>
              </a:buClr>
              <a:buSzPct val="100000"/>
              <a:buFontTx/>
              <a:buNone/>
            </a:pPr>
            <a:r>
              <a:rPr kumimoji="1" lang="en-US" altLang="ko-KR" sz="1846" b="1" spc="-55" dirty="0">
                <a:ln>
                  <a:noFill/>
                </a:ln>
                <a:solidFill>
                  <a:srgbClr val="1A1A70">
                    <a:lumMod val="95000"/>
                  </a:srgbClr>
                </a:solidFill>
                <a:latin typeface="Arial" panose="020B0604020202020204" pitchFamily="34" charset="0"/>
                <a:cs typeface="Arial" panose="020B0604020202020204" pitchFamily="34" charset="0"/>
              </a:rPr>
              <a:t>Line (Japan/Taiwan/Thailand)</a:t>
            </a:r>
          </a:p>
        </p:txBody>
      </p:sp>
      <p:sp>
        <p:nvSpPr>
          <p:cNvPr id="70" name="TextBox 69"/>
          <p:cNvSpPr txBox="1"/>
          <p:nvPr/>
        </p:nvSpPr>
        <p:spPr>
          <a:xfrm>
            <a:off x="2140164" y="3987405"/>
            <a:ext cx="3522417" cy="284052"/>
          </a:xfrm>
          <a:prstGeom prst="rect">
            <a:avLst/>
          </a:prstGeom>
          <a:noFill/>
        </p:spPr>
        <p:txBody>
          <a:bodyPr wrap="square" lIns="0" tIns="0" rIns="0" bIns="0" rtlCol="0">
            <a:spAutoFit/>
          </a:bodyPr>
          <a:lstStyle>
            <a:defPPr>
              <a:defRPr lang="ko-KR"/>
            </a:defPPr>
            <a:lvl1pPr marL="228600" indent="-228600" defTabSz="975022" latinLnBrk="0">
              <a:buClr>
                <a:schemeClr val="tx1">
                  <a:lumMod val="65000"/>
                  <a:lumOff val="35000"/>
                </a:schemeClr>
              </a:buClr>
              <a:buSzPct val="150000"/>
              <a:buBlip>
                <a:blip r:embed="rId2"/>
              </a:buBlip>
              <a:defRPr sz="1400">
                <a:ln>
                  <a:solidFill>
                    <a:schemeClr val="tx1">
                      <a:lumMod val="65000"/>
                      <a:lumOff val="35000"/>
                      <a:alpha val="0"/>
                    </a:schemeClr>
                  </a:solidFill>
                </a:ln>
                <a:solidFill>
                  <a:schemeClr val="tx1">
                    <a:lumMod val="65000"/>
                    <a:lumOff val="35000"/>
                  </a:schemeClr>
                </a:solidFill>
                <a:latin typeface="Yoon 윤고딕 540_TT" pitchFamily="18" charset="-127"/>
                <a:ea typeface="Yoon 윤고딕 540_TT" pitchFamily="18" charset="-127"/>
              </a:defRPr>
            </a:lvl1pPr>
          </a:lstStyle>
          <a:p>
            <a:pPr algn="ctr" fontAlgn="base">
              <a:spcBef>
                <a:spcPct val="0"/>
              </a:spcBef>
              <a:spcAft>
                <a:spcPct val="0"/>
              </a:spcAft>
              <a:buClr>
                <a:prstClr val="black">
                  <a:lumMod val="65000"/>
                  <a:lumOff val="35000"/>
                </a:prstClr>
              </a:buClr>
              <a:buSzPct val="100000"/>
              <a:buFontTx/>
              <a:buNone/>
            </a:pPr>
            <a:r>
              <a:rPr kumimoji="1" lang="en-US" altLang="ko-KR" sz="1846" b="1" spc="-55" dirty="0">
                <a:ln>
                  <a:noFill/>
                </a:ln>
                <a:solidFill>
                  <a:srgbClr val="1A1A70">
                    <a:lumMod val="95000"/>
                  </a:srgbClr>
                </a:solidFill>
                <a:latin typeface="Arial" panose="020B0604020202020204" pitchFamily="34" charset="0"/>
                <a:cs typeface="Arial" panose="020B0604020202020204" pitchFamily="34" charset="0"/>
              </a:rPr>
              <a:t>WeChat (China)</a:t>
            </a:r>
          </a:p>
        </p:txBody>
      </p:sp>
      <p:pic>
        <p:nvPicPr>
          <p:cNvPr id="71" name="Picture 4" descr="http://livedoor.blogimg.jp/sgreport/imgs/9/b/9be1c873.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270263" y="4719643"/>
            <a:ext cx="688506" cy="688506"/>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p:cNvSpPr txBox="1"/>
          <p:nvPr/>
        </p:nvSpPr>
        <p:spPr>
          <a:xfrm>
            <a:off x="3103311" y="4477747"/>
            <a:ext cx="2991319" cy="1385379"/>
          </a:xfrm>
          <a:prstGeom prst="rect">
            <a:avLst/>
          </a:prstGeom>
          <a:noFill/>
          <a:ln w="3175">
            <a:noFill/>
          </a:ln>
          <a:effectLst/>
        </p:spPr>
        <p:txBody>
          <a:bodyPr wrap="square" lIns="0" tIns="0" rIns="0" bIns="0" rtlCol="0">
            <a:spAutoFit/>
          </a:bodyPr>
          <a:lstStyle/>
          <a:p>
            <a:pPr marL="164127" indent="-164127" defTabSz="900043" fontAlgn="base" latinLnBrk="0">
              <a:spcBef>
                <a:spcPts val="462"/>
              </a:spcBef>
              <a:spcAft>
                <a:spcPct val="0"/>
              </a:spcAft>
              <a:buClr>
                <a:srgbClr val="1A1A70">
                  <a:lumMod val="95000"/>
                </a:srgbClr>
              </a:buClr>
              <a:buSzPct val="100000"/>
              <a:buFont typeface="Arial" pitchFamily="34" charset="0"/>
              <a:buChar char="•"/>
            </a:pPr>
            <a:r>
              <a:rPr kumimoji="1" lang="en-US" altLang="ko-KR" sz="1292" b="1" spc="-55" dirty="0">
                <a:solidFill>
                  <a:srgbClr val="1A1A70">
                    <a:lumMod val="95000"/>
                  </a:srgbClr>
                </a:solidFill>
                <a:latin typeface="Arial" panose="020B0604020202020204" pitchFamily="34" charset="0"/>
                <a:ea typeface="굴림" charset="-127"/>
                <a:cs typeface="Arial" panose="020B0604020202020204" pitchFamily="34" charset="0"/>
              </a:rPr>
              <a:t>Started: Jan. 2011</a:t>
            </a:r>
          </a:p>
          <a:p>
            <a:pPr marL="164127" indent="-164127" defTabSz="900043" fontAlgn="base" latinLnBrk="0">
              <a:spcBef>
                <a:spcPts val="462"/>
              </a:spcBef>
              <a:spcAft>
                <a:spcPct val="0"/>
              </a:spcAft>
              <a:buClr>
                <a:srgbClr val="1A1A70">
                  <a:lumMod val="95000"/>
                </a:srgbClr>
              </a:buClr>
              <a:buSzPct val="100000"/>
              <a:buFont typeface="Arial" pitchFamily="34" charset="0"/>
              <a:buChar char="•"/>
            </a:pPr>
            <a:r>
              <a:rPr kumimoji="1" lang="en-US" altLang="ko-KR" sz="1292" b="1" spc="-55" dirty="0">
                <a:solidFill>
                  <a:srgbClr val="1A1A70">
                    <a:lumMod val="95000"/>
                  </a:srgbClr>
                </a:solidFill>
                <a:latin typeface="Arial" panose="020B0604020202020204" pitchFamily="34" charset="0"/>
                <a:ea typeface="굴림" charset="-127"/>
                <a:cs typeface="Arial" panose="020B0604020202020204" pitchFamily="34" charset="0"/>
              </a:rPr>
              <a:t>Monthly Active Users: 1.26 Billion</a:t>
            </a:r>
          </a:p>
          <a:p>
            <a:pPr marL="164127" indent="-164127" defTabSz="900043" fontAlgn="base" latinLnBrk="0">
              <a:spcBef>
                <a:spcPts val="462"/>
              </a:spcBef>
              <a:spcAft>
                <a:spcPct val="0"/>
              </a:spcAft>
              <a:buClr>
                <a:srgbClr val="1A1A70">
                  <a:lumMod val="95000"/>
                </a:srgbClr>
              </a:buClr>
              <a:buSzPct val="100000"/>
              <a:buFont typeface="Arial" pitchFamily="34" charset="0"/>
              <a:buChar char="•"/>
            </a:pPr>
            <a:r>
              <a:rPr kumimoji="1" lang="en-US" altLang="ko-KR" sz="1292" b="1" spc="-55" dirty="0">
                <a:solidFill>
                  <a:srgbClr val="1A1A70">
                    <a:lumMod val="95000"/>
                  </a:srgbClr>
                </a:solidFill>
                <a:latin typeface="Arial" panose="020B0604020202020204" pitchFamily="34" charset="0"/>
                <a:ea typeface="굴림" charset="-127"/>
                <a:cs typeface="Arial" panose="020B0604020202020204" pitchFamily="34" charset="0"/>
              </a:rPr>
              <a:t>Dominant: China but growing in </a:t>
            </a:r>
            <a:r>
              <a:rPr kumimoji="1" lang="en-US" altLang="ko-KR" sz="1292" dirty="0">
                <a:solidFill>
                  <a:srgbClr val="1A1A70"/>
                </a:solidFill>
                <a:latin typeface="Arial" panose="020B0604020202020204" pitchFamily="34" charset="0"/>
                <a:ea typeface="굴림" charset="-127"/>
                <a:cs typeface="Arial" panose="020B0604020202020204" pitchFamily="34" charset="0"/>
              </a:rPr>
              <a:t>USA, Europe &amp; Africa</a:t>
            </a:r>
            <a:endParaRPr kumimoji="1" lang="en-US" altLang="ko-KR" sz="1292" b="1" spc="-55" dirty="0">
              <a:solidFill>
                <a:srgbClr val="1A1A70">
                  <a:lumMod val="95000"/>
                </a:srgbClr>
              </a:solidFill>
              <a:latin typeface="Arial" panose="020B0604020202020204" pitchFamily="34" charset="0"/>
              <a:ea typeface="굴림" charset="-127"/>
              <a:cs typeface="Arial" panose="020B0604020202020204" pitchFamily="34" charset="0"/>
            </a:endParaRPr>
          </a:p>
          <a:p>
            <a:pPr marL="164127" indent="-164127" defTabSz="900043" fontAlgn="base" latinLnBrk="0">
              <a:spcBef>
                <a:spcPts val="462"/>
              </a:spcBef>
              <a:spcAft>
                <a:spcPct val="0"/>
              </a:spcAft>
              <a:buClr>
                <a:srgbClr val="1A1A70">
                  <a:lumMod val="95000"/>
                </a:srgbClr>
              </a:buClr>
              <a:buSzPct val="100000"/>
              <a:buFont typeface="Arial" pitchFamily="34" charset="0"/>
              <a:buChar char="•"/>
            </a:pPr>
            <a:r>
              <a:rPr kumimoji="1" lang="en-US" altLang="ko-KR" sz="1292" b="1" spc="-55" dirty="0">
                <a:solidFill>
                  <a:srgbClr val="1A1A70">
                    <a:lumMod val="95000"/>
                  </a:srgbClr>
                </a:solidFill>
                <a:latin typeface="Arial" panose="020B0604020202020204" pitchFamily="34" charset="0"/>
                <a:ea typeface="굴림" charset="-127"/>
                <a:cs typeface="Arial" panose="020B0604020202020204" pitchFamily="34" charset="0"/>
              </a:rPr>
              <a:t>Revenue from gaming, shopping, banking</a:t>
            </a:r>
          </a:p>
        </p:txBody>
      </p:sp>
      <p:sp>
        <p:nvSpPr>
          <p:cNvPr id="73" name="TextBox 72"/>
          <p:cNvSpPr txBox="1"/>
          <p:nvPr/>
        </p:nvSpPr>
        <p:spPr>
          <a:xfrm>
            <a:off x="7158133" y="4543144"/>
            <a:ext cx="3323446" cy="1186543"/>
          </a:xfrm>
          <a:prstGeom prst="rect">
            <a:avLst/>
          </a:prstGeom>
          <a:noFill/>
          <a:ln w="3175">
            <a:noFill/>
          </a:ln>
          <a:effectLst/>
        </p:spPr>
        <p:txBody>
          <a:bodyPr wrap="square" lIns="0" tIns="0" rIns="0" bIns="0" rtlCol="0">
            <a:spAutoFit/>
          </a:bodyPr>
          <a:lstStyle/>
          <a:p>
            <a:pPr marL="164127" indent="-164127" defTabSz="900043" fontAlgn="base" latinLnBrk="0">
              <a:spcBef>
                <a:spcPts val="462"/>
              </a:spcBef>
              <a:spcAft>
                <a:spcPct val="0"/>
              </a:spcAft>
              <a:buClr>
                <a:srgbClr val="1A1A70">
                  <a:lumMod val="95000"/>
                </a:srgbClr>
              </a:buClr>
              <a:buSzPct val="100000"/>
              <a:buFont typeface="Arial" pitchFamily="34" charset="0"/>
              <a:buChar char="•"/>
            </a:pPr>
            <a:r>
              <a:rPr kumimoji="1" lang="en-US" altLang="ko-KR" sz="1292" b="1" spc="-55" dirty="0">
                <a:solidFill>
                  <a:srgbClr val="1A1A70">
                    <a:lumMod val="95000"/>
                  </a:srgbClr>
                </a:solidFill>
                <a:latin typeface="Arial" panose="020B0604020202020204" pitchFamily="34" charset="0"/>
                <a:ea typeface="굴림" charset="-127"/>
                <a:cs typeface="Arial" panose="020B0604020202020204" pitchFamily="34" charset="0"/>
              </a:rPr>
              <a:t>Started: June 2011</a:t>
            </a:r>
          </a:p>
          <a:p>
            <a:pPr marL="164127" indent="-164127" defTabSz="900043" fontAlgn="base" latinLnBrk="0">
              <a:spcBef>
                <a:spcPts val="462"/>
              </a:spcBef>
              <a:spcAft>
                <a:spcPct val="0"/>
              </a:spcAft>
              <a:buClr>
                <a:srgbClr val="1A1A70">
                  <a:lumMod val="95000"/>
                </a:srgbClr>
              </a:buClr>
              <a:buSzPct val="100000"/>
              <a:buFont typeface="Arial" pitchFamily="34" charset="0"/>
              <a:buChar char="•"/>
            </a:pPr>
            <a:r>
              <a:rPr kumimoji="1" lang="en-US" altLang="ko-KR" sz="1292" b="1" spc="-55" dirty="0">
                <a:solidFill>
                  <a:srgbClr val="1A1A70">
                    <a:lumMod val="95000"/>
                  </a:srgbClr>
                </a:solidFill>
                <a:latin typeface="Arial" panose="020B0604020202020204" pitchFamily="34" charset="0"/>
                <a:ea typeface="굴림" charset="-127"/>
                <a:cs typeface="Arial" panose="020B0604020202020204" pitchFamily="34" charset="0"/>
              </a:rPr>
              <a:t>Monthly Active Users: 187 Million</a:t>
            </a:r>
          </a:p>
          <a:p>
            <a:pPr marL="164127" indent="-164127" defTabSz="900043" fontAlgn="base" latinLnBrk="0">
              <a:spcBef>
                <a:spcPts val="462"/>
              </a:spcBef>
              <a:spcAft>
                <a:spcPct val="0"/>
              </a:spcAft>
              <a:buClr>
                <a:srgbClr val="1A1A70">
                  <a:lumMod val="95000"/>
                </a:srgbClr>
              </a:buClr>
              <a:buSzPct val="100000"/>
              <a:buFont typeface="Arial" pitchFamily="34" charset="0"/>
              <a:buChar char="•"/>
            </a:pPr>
            <a:r>
              <a:rPr kumimoji="1" lang="en-US" altLang="ko-KR" sz="1292" b="1" spc="-55" dirty="0">
                <a:solidFill>
                  <a:srgbClr val="1A1A70">
                    <a:lumMod val="95000"/>
                  </a:srgbClr>
                </a:solidFill>
                <a:latin typeface="Arial" panose="020B0604020202020204" pitchFamily="34" charset="0"/>
                <a:ea typeface="굴림" charset="-127"/>
                <a:cs typeface="Arial" panose="020B0604020202020204" pitchFamily="34" charset="0"/>
              </a:rPr>
              <a:t>Dominant: Japan, Taiwan, </a:t>
            </a:r>
            <a:r>
              <a:rPr kumimoji="1" lang="en-US" altLang="ko-KR" sz="1292" b="1" spc="-55" dirty="0">
                <a:solidFill>
                  <a:srgbClr val="1A1A70">
                    <a:lumMod val="95000"/>
                  </a:srgbClr>
                </a:solidFill>
                <a:latin typeface="Arial" panose="020B0604020202020204" pitchFamily="34" charset="0"/>
                <a:cs typeface="Arial" panose="020B0604020202020204" pitchFamily="34" charset="0"/>
              </a:rPr>
              <a:t>Southeast Asia</a:t>
            </a:r>
            <a:r>
              <a:rPr kumimoji="1" lang="ko-KR" altLang="en-US" sz="1292" b="1" spc="-55" dirty="0">
                <a:solidFill>
                  <a:srgbClr val="1A1A70">
                    <a:lumMod val="95000"/>
                  </a:srgbClr>
                </a:solidFill>
                <a:latin typeface="Arial" panose="020B0604020202020204" pitchFamily="34" charset="0"/>
                <a:cs typeface="Arial" panose="020B0604020202020204" pitchFamily="34" charset="0"/>
              </a:rPr>
              <a:t> </a:t>
            </a:r>
            <a:r>
              <a:rPr kumimoji="1" lang="en-US" altLang="ko-KR" sz="1292" b="1" spc="-55" dirty="0">
                <a:solidFill>
                  <a:srgbClr val="1A1A70">
                    <a:lumMod val="95000"/>
                  </a:srgbClr>
                </a:solidFill>
                <a:latin typeface="Arial" panose="020B0604020202020204" pitchFamily="34" charset="0"/>
                <a:ea typeface="굴림" charset="-127"/>
                <a:cs typeface="Arial" panose="020B0604020202020204" pitchFamily="34" charset="0"/>
              </a:rPr>
              <a:t>and South America</a:t>
            </a:r>
          </a:p>
          <a:p>
            <a:pPr marL="164127" indent="-164127" defTabSz="900043" fontAlgn="base" latinLnBrk="0">
              <a:spcBef>
                <a:spcPts val="462"/>
              </a:spcBef>
              <a:spcAft>
                <a:spcPct val="0"/>
              </a:spcAft>
              <a:buClr>
                <a:srgbClr val="1A1A70">
                  <a:lumMod val="95000"/>
                </a:srgbClr>
              </a:buClr>
              <a:buSzPct val="100000"/>
              <a:buFont typeface="Arial" pitchFamily="34" charset="0"/>
              <a:buChar char="•"/>
            </a:pPr>
            <a:r>
              <a:rPr kumimoji="1" lang="en-US" altLang="ko-KR" sz="1292" b="1" spc="-55" dirty="0">
                <a:solidFill>
                  <a:srgbClr val="1A1A70">
                    <a:lumMod val="95000"/>
                  </a:srgbClr>
                </a:solidFill>
                <a:latin typeface="Arial" panose="020B0604020202020204" pitchFamily="34" charset="0"/>
                <a:ea typeface="굴림" charset="-127"/>
                <a:cs typeface="Arial" panose="020B0604020202020204" pitchFamily="34" charset="0"/>
              </a:rPr>
              <a:t>Revenue from gaming, stickers, ads</a:t>
            </a:r>
          </a:p>
        </p:txBody>
      </p:sp>
      <p:pic>
        <p:nvPicPr>
          <p:cNvPr id="74" name="그림 7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28083" y="4702564"/>
            <a:ext cx="650219" cy="647329"/>
          </a:xfrm>
          <a:prstGeom prst="rect">
            <a:avLst/>
          </a:prstGeom>
        </p:spPr>
      </p:pic>
      <p:pic>
        <p:nvPicPr>
          <p:cNvPr id="75" name="그림 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70263" y="2363301"/>
            <a:ext cx="688506" cy="688506"/>
          </a:xfrm>
          <a:prstGeom prst="rect">
            <a:avLst/>
          </a:prstGeom>
        </p:spPr>
      </p:pic>
      <p:sp>
        <p:nvSpPr>
          <p:cNvPr id="76" name="TextBox 75"/>
          <p:cNvSpPr txBox="1"/>
          <p:nvPr/>
        </p:nvSpPr>
        <p:spPr>
          <a:xfrm>
            <a:off x="8660780" y="6039076"/>
            <a:ext cx="3075648" cy="140038"/>
          </a:xfrm>
          <a:prstGeom prst="rect">
            <a:avLst/>
          </a:prstGeom>
          <a:noFill/>
        </p:spPr>
        <p:txBody>
          <a:bodyPr wrap="square" lIns="0" tIns="0" rIns="0" bIns="0" rtlCol="0">
            <a:spAutoFit/>
          </a:bodyPr>
          <a:lstStyle>
            <a:defPPr>
              <a:defRPr lang="ko-KR"/>
            </a:defPPr>
            <a:lvl1pPr marL="171450" indent="-171450" defTabSz="975022" latinLnBrk="0">
              <a:lnSpc>
                <a:spcPct val="130000"/>
              </a:lnSpc>
              <a:spcBef>
                <a:spcPts val="0"/>
              </a:spcBef>
              <a:buClr>
                <a:schemeClr val="tx1">
                  <a:lumMod val="65000"/>
                  <a:lumOff val="35000"/>
                </a:schemeClr>
              </a:buClr>
              <a:buFont typeface="Yoon 윤고딕 540_TT" pitchFamily="18" charset="-127"/>
              <a:buChar char="-"/>
              <a:defRPr sz="1200">
                <a:ln>
                  <a:solidFill>
                    <a:schemeClr val="tx1">
                      <a:lumMod val="65000"/>
                      <a:lumOff val="35000"/>
                      <a:alpha val="0"/>
                    </a:schemeClr>
                  </a:solidFill>
                </a:ln>
                <a:solidFill>
                  <a:schemeClr val="tx1">
                    <a:lumMod val="50000"/>
                    <a:lumOff val="50000"/>
                  </a:schemeClr>
                </a:solidFill>
                <a:latin typeface="Yoon 윤고딕 540_TT" pitchFamily="18" charset="-127"/>
                <a:ea typeface="Yoon 윤고딕 540_TT" pitchFamily="18" charset="-127"/>
              </a:defRPr>
            </a:lvl1pPr>
          </a:lstStyle>
          <a:p>
            <a:pPr marL="0" indent="0" fontAlgn="base">
              <a:spcAft>
                <a:spcPct val="0"/>
              </a:spcAft>
              <a:buClr>
                <a:srgbClr val="1A1A70">
                  <a:lumMod val="75000"/>
                </a:srgbClr>
              </a:buClr>
              <a:buNone/>
            </a:pPr>
            <a:r>
              <a:rPr kumimoji="1" lang="en-US" altLang="ko-KR" sz="700" spc="-55" dirty="0">
                <a:ln>
                  <a:noFill/>
                </a:ln>
                <a:solidFill>
                  <a:srgbClr val="1A1A70">
                    <a:lumMod val="75000"/>
                  </a:srgbClr>
                </a:solidFill>
                <a:latin typeface="Arial" panose="020B0604020202020204" pitchFamily="34" charset="0"/>
                <a:ea typeface="맑은 고딕"/>
                <a:cs typeface="Arial" panose="020B0604020202020204" pitchFamily="34" charset="0"/>
              </a:rPr>
              <a:t>Source: techcrunch.com, Statista (</a:t>
            </a:r>
            <a:r>
              <a:rPr kumimoji="1" lang="en-US" altLang="ko-KR" sz="700" spc="-55" dirty="0">
                <a:ln>
                  <a:noFill/>
                </a:ln>
                <a:solidFill>
                  <a:srgbClr val="1A1A70">
                    <a:lumMod val="75000"/>
                  </a:srgbClr>
                </a:solidFill>
                <a:latin typeface="Arial" panose="020B0604020202020204" pitchFamily="34" charset="0"/>
                <a:ea typeface="맑은 고딕"/>
                <a:cs typeface="Arial" panose="020B0604020202020204" pitchFamily="34" charset="0"/>
                <a:hlinkClick r:id="rId7"/>
              </a:rPr>
              <a:t>www.statista.com</a:t>
            </a:r>
            <a:r>
              <a:rPr kumimoji="1" lang="en-US" altLang="ko-KR" sz="700" spc="-55" dirty="0">
                <a:ln>
                  <a:noFill/>
                </a:ln>
                <a:solidFill>
                  <a:srgbClr val="1A1A70">
                    <a:lumMod val="75000"/>
                  </a:srgbClr>
                </a:solidFill>
                <a:latin typeface="Arial" panose="020B0604020202020204" pitchFamily="34" charset="0"/>
                <a:ea typeface="맑은 고딕"/>
                <a:cs typeface="Arial" panose="020B0604020202020204" pitchFamily="34" charset="0"/>
              </a:rPr>
              <a:t>), DMR (</a:t>
            </a:r>
            <a:r>
              <a:rPr kumimoji="1" lang="en-US" altLang="ko-KR" sz="700" spc="-55" dirty="0">
                <a:ln>
                  <a:noFill/>
                </a:ln>
                <a:solidFill>
                  <a:srgbClr val="1A1A70">
                    <a:lumMod val="75000"/>
                  </a:srgbClr>
                </a:solidFill>
                <a:latin typeface="Arial" panose="020B0604020202020204" pitchFamily="34" charset="0"/>
                <a:ea typeface="맑은 고딕"/>
                <a:cs typeface="Arial" panose="020B0604020202020204" pitchFamily="34" charset="0"/>
                <a:hlinkClick r:id="rId8"/>
              </a:rPr>
              <a:t>https://expandedramblings.com</a:t>
            </a:r>
            <a:r>
              <a:rPr kumimoji="1" lang="en-US" altLang="ko-KR" sz="700" spc="-55" dirty="0">
                <a:ln>
                  <a:noFill/>
                </a:ln>
                <a:solidFill>
                  <a:srgbClr val="1A1A70">
                    <a:lumMod val="75000"/>
                  </a:srgbClr>
                </a:solidFill>
                <a:latin typeface="Arial" panose="020B0604020202020204" pitchFamily="34" charset="0"/>
                <a:ea typeface="맑은 고딕"/>
                <a:cs typeface="Arial" panose="020B0604020202020204" pitchFamily="34" charset="0"/>
              </a:rPr>
              <a:t>) </a:t>
            </a:r>
            <a:endParaRPr kumimoji="1" lang="ko-KR" altLang="en-US" sz="700" spc="-55" dirty="0">
              <a:ln>
                <a:noFill/>
              </a:ln>
              <a:solidFill>
                <a:srgbClr val="1A1A70">
                  <a:lumMod val="75000"/>
                </a:srgbClr>
              </a:solidFill>
              <a:latin typeface="Arial" panose="020B0604020202020204" pitchFamily="34" charset="0"/>
              <a:ea typeface="맑은 고딕"/>
              <a:cs typeface="Arial" panose="020B0604020202020204" pitchFamily="34" charset="0"/>
            </a:endParaRPr>
          </a:p>
        </p:txBody>
      </p:sp>
      <p:sp>
        <p:nvSpPr>
          <p:cNvPr id="22" name="직사각형 21"/>
          <p:cNvSpPr/>
          <p:nvPr/>
        </p:nvSpPr>
        <p:spPr bwMode="auto">
          <a:xfrm>
            <a:off x="1300163" y="6013536"/>
            <a:ext cx="7308578" cy="523220"/>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1" hangingPunct="1">
              <a:lnSpc>
                <a:spcPct val="100000"/>
              </a:lnSpc>
              <a:spcBef>
                <a:spcPct val="0"/>
              </a:spcBef>
              <a:spcAft>
                <a:spcPct val="0"/>
              </a:spcAft>
              <a:buClrTx/>
              <a:buSzTx/>
              <a:buFontTx/>
              <a:buNone/>
              <a:tabLst/>
            </a:pPr>
            <a:r>
              <a:rPr lang="en-US" altLang="ko-KR" sz="2800" b="1" dirty="0">
                <a:solidFill>
                  <a:srgbClr val="FF0000"/>
                </a:solidFill>
                <a:latin typeface="Arial" panose="020B0604020202020204" pitchFamily="34" charset="0"/>
                <a:ea typeface="HY헤드라인M" panose="02030600000101010101" pitchFamily="18" charset="-127"/>
                <a:cs typeface="Arial" pitchFamily="34" charset="0"/>
              </a:rPr>
              <a:t>Why are these apps challenge to </a:t>
            </a:r>
            <a:r>
              <a:rPr lang="en-US" altLang="ko-KR" sz="2800" b="1" dirty="0" err="1">
                <a:solidFill>
                  <a:srgbClr val="FF0000"/>
                </a:solidFill>
                <a:latin typeface="Arial" panose="020B0604020202020204" pitchFamily="34" charset="0"/>
                <a:ea typeface="HY헤드라인M" panose="02030600000101010101" pitchFamily="18" charset="-127"/>
                <a:cs typeface="Arial" pitchFamily="34" charset="0"/>
              </a:rPr>
              <a:t>Telcos</a:t>
            </a:r>
            <a:r>
              <a:rPr lang="en-US" altLang="ko-KR" sz="2800" b="1" dirty="0">
                <a:solidFill>
                  <a:srgbClr val="FF0000"/>
                </a:solidFill>
                <a:latin typeface="Arial" panose="020B0604020202020204" pitchFamily="34" charset="0"/>
                <a:ea typeface="HY헤드라인M" panose="02030600000101010101" pitchFamily="18" charset="-127"/>
                <a:cs typeface="Arial" pitchFamily="34" charset="0"/>
              </a:rPr>
              <a:t>?</a:t>
            </a:r>
            <a:endParaRPr lang="ko-KR" altLang="en-US" sz="2800" b="1" dirty="0">
              <a:solidFill>
                <a:srgbClr val="FF0000"/>
              </a:solidFill>
              <a:latin typeface="Arial" panose="020B0604020202020204" pitchFamily="34" charset="0"/>
              <a:ea typeface="HY헤드라인M" panose="02030600000101010101" pitchFamily="18" charset="-127"/>
              <a:cs typeface="Arial" pitchFamily="34" charset="0"/>
            </a:endParaRPr>
          </a:p>
        </p:txBody>
      </p:sp>
    </p:spTree>
    <p:extLst>
      <p:ext uri="{BB962C8B-B14F-4D97-AF65-F5344CB8AC3E}">
        <p14:creationId xmlns:p14="http://schemas.microsoft.com/office/powerpoint/2010/main" val="326670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lvl="0"/>
            <a:r>
              <a:rPr lang="en-US" altLang="ko-KR" dirty="0"/>
              <a:t>Challenges for </a:t>
            </a:r>
            <a:r>
              <a:rPr lang="en-US" altLang="ko-KR" dirty="0" err="1"/>
              <a:t>Telcos</a:t>
            </a:r>
            <a:endParaRPr kumimoji="0" lang="ko-KR" altLang="en-US" sz="36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9" name="내용 개체 틀 2"/>
          <p:cNvSpPr txBox="1">
            <a:spLocks/>
          </p:cNvSpPr>
          <p:nvPr/>
        </p:nvSpPr>
        <p:spPr>
          <a:xfrm>
            <a:off x="1319917" y="822961"/>
            <a:ext cx="9581321"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altLang="ko-KR" dirty="0"/>
              <a:t>In the current era, where </a:t>
            </a:r>
            <a:r>
              <a:rPr lang="en-US" altLang="ko-KR" dirty="0">
                <a:solidFill>
                  <a:srgbClr val="FF0000"/>
                </a:solidFill>
              </a:rPr>
              <a:t>costs are rising </a:t>
            </a:r>
            <a:r>
              <a:rPr lang="en-US" altLang="ko-KR" dirty="0"/>
              <a:t>but </a:t>
            </a:r>
            <a:r>
              <a:rPr lang="en-US" altLang="ko-KR" dirty="0">
                <a:solidFill>
                  <a:srgbClr val="FF0000"/>
                </a:solidFill>
              </a:rPr>
              <a:t>revenues and profits are</a:t>
            </a:r>
            <a:r>
              <a:rPr lang="en-US" altLang="ko-KR" dirty="0"/>
              <a:t> continuously </a:t>
            </a:r>
            <a:r>
              <a:rPr lang="en-US" altLang="ko-KR" dirty="0">
                <a:solidFill>
                  <a:srgbClr val="FF0000"/>
                </a:solidFill>
              </a:rPr>
              <a:t>falling</a:t>
            </a:r>
            <a:r>
              <a:rPr lang="en-US" altLang="ko-KR" dirty="0"/>
              <a:t>, </a:t>
            </a:r>
            <a:r>
              <a:rPr lang="en-US" altLang="ko-KR" i="1" dirty="0">
                <a:solidFill>
                  <a:srgbClr val="0000FF"/>
                </a:solidFill>
              </a:rPr>
              <a:t>how can </a:t>
            </a:r>
            <a:r>
              <a:rPr lang="en-US" altLang="ko-KR" i="1" dirty="0" err="1">
                <a:solidFill>
                  <a:srgbClr val="0000FF"/>
                </a:solidFill>
              </a:rPr>
              <a:t>Telcos</a:t>
            </a:r>
            <a:r>
              <a:rPr lang="en-US" altLang="ko-KR" i="1" dirty="0">
                <a:solidFill>
                  <a:srgbClr val="0000FF"/>
                </a:solidFill>
              </a:rPr>
              <a:t> reduce CAPEX &amp; OPEX and have a flexible, agile and efficient operations environment to have a chance to compete</a:t>
            </a:r>
            <a:r>
              <a:rPr lang="en-US" altLang="ko-KR" dirty="0"/>
              <a:t> against Internet players (such as Google, Apple, Amazon, Facebook, Microsoft, </a:t>
            </a:r>
            <a:r>
              <a:rPr lang="en-US" altLang="ko-KR" dirty="0" err="1"/>
              <a:t>Naver</a:t>
            </a:r>
            <a:r>
              <a:rPr lang="en-US" altLang="ko-KR" dirty="0"/>
              <a:t>, </a:t>
            </a:r>
            <a:r>
              <a:rPr lang="en-US" altLang="ko-KR" dirty="0" err="1"/>
              <a:t>Kakao</a:t>
            </a:r>
            <a:r>
              <a:rPr lang="en-US" altLang="ko-KR" dirty="0"/>
              <a:t>, </a:t>
            </a:r>
            <a:r>
              <a:rPr lang="en-US" altLang="ko-KR" dirty="0" err="1"/>
              <a:t>Tencent</a:t>
            </a:r>
            <a:r>
              <a:rPr lang="en-US" altLang="ko-KR" dirty="0"/>
              <a:t>, Baidu, Alibaba, etc.)?</a:t>
            </a:r>
          </a:p>
          <a:p>
            <a:pPr marL="0" indent="0">
              <a:buNone/>
            </a:pPr>
            <a:endParaRPr lang="en-US" altLang="ko-KR" dirty="0"/>
          </a:p>
          <a:p>
            <a:pPr marL="0" indent="0">
              <a:lnSpc>
                <a:spcPct val="100000"/>
              </a:lnSpc>
              <a:buNone/>
            </a:pPr>
            <a:r>
              <a:rPr lang="en-US" altLang="ko-KR" sz="3600" dirty="0">
                <a:solidFill>
                  <a:srgbClr val="FF0000"/>
                </a:solidFill>
                <a:sym typeface="Wingdings" panose="05000000000000000000" pitchFamily="2" charset="2"/>
              </a:rPr>
              <a:t> </a:t>
            </a:r>
            <a:r>
              <a:rPr lang="en-US" altLang="ko-KR" sz="3600" dirty="0">
                <a:solidFill>
                  <a:srgbClr val="FF0000"/>
                </a:solidFill>
              </a:rPr>
              <a:t>SDN/NFV = ‘Network </a:t>
            </a:r>
            <a:r>
              <a:rPr lang="en-US" altLang="ko-KR" sz="3600" dirty="0" err="1">
                <a:solidFill>
                  <a:srgbClr val="FF0000"/>
                </a:solidFill>
              </a:rPr>
              <a:t>Softwarization</a:t>
            </a:r>
            <a:r>
              <a:rPr lang="en-US" altLang="ko-KR" sz="3600" dirty="0">
                <a:solidFill>
                  <a:srgbClr val="FF0000"/>
                </a:solidFill>
              </a:rPr>
              <a:t>’</a:t>
            </a:r>
            <a:r>
              <a:rPr lang="en-US" altLang="ko-KR" sz="3600" dirty="0"/>
              <a:t> is a promising &amp; desperately needed approach for telco service infrastructures</a:t>
            </a:r>
          </a:p>
          <a:p>
            <a:pPr marL="0" lvl="0" indent="0">
              <a:buNone/>
            </a:pPr>
            <a:endParaRPr kumimoji="0" lang="en-US" altLang="ko-KR" b="1" i="0" u="none" strike="noStrike" kern="1200" cap="none" spc="0" normalizeH="0" baseline="0" noProof="0" dirty="0">
              <a:ln>
                <a:noFill/>
              </a:ln>
              <a:solidFill>
                <a:srgbClr val="0070C0"/>
              </a:solidFill>
              <a:effectLst/>
              <a:uLnTx/>
              <a:uFillTx/>
              <a:ea typeface="맑은 고딕" panose="020B0503020000020004" pitchFamily="50" charset="-127"/>
            </a:endParaRPr>
          </a:p>
        </p:txBody>
      </p:sp>
    </p:spTree>
    <p:extLst>
      <p:ext uri="{BB962C8B-B14F-4D97-AF65-F5344CB8AC3E}">
        <p14:creationId xmlns:p14="http://schemas.microsoft.com/office/powerpoint/2010/main" val="410045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 calcmode="lin" valueType="num">
                                      <p:cBhvr additive="base">
                                        <p:cTn id="7" dur="500" fill="hold"/>
                                        <p:tgtEl>
                                          <p:spTgt spid="9">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lvl="0"/>
            <a:r>
              <a:rPr lang="en-US" altLang="ko-KR"/>
              <a:t>Challenges for Telcos</a:t>
            </a:r>
            <a:endParaRPr kumimoji="0" lang="ko-KR" altLang="en-US" sz="36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9" name="내용 개체 틀 2"/>
          <p:cNvSpPr txBox="1">
            <a:spLocks/>
          </p:cNvSpPr>
          <p:nvPr/>
        </p:nvSpPr>
        <p:spPr>
          <a:xfrm>
            <a:off x="199505" y="706583"/>
            <a:ext cx="11829010"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a:t>Comparison to the Compute Paradigm</a:t>
            </a:r>
          </a:p>
          <a:p>
            <a:pPr lvl="1"/>
            <a:r>
              <a:rPr lang="en-US" altLang="ko-KR"/>
              <a:t>Compute paradigm for the past few decades</a:t>
            </a:r>
          </a:p>
          <a:p>
            <a:pPr lvl="1"/>
            <a:r>
              <a:rPr lang="en-US" altLang="ko-KR"/>
              <a:t>Benefits</a:t>
            </a:r>
          </a:p>
          <a:p>
            <a:pPr lvl="2"/>
            <a:r>
              <a:rPr lang="en-US" altLang="ko-KR"/>
              <a:t>Open/flexible choices and cost-effective solutions for customers</a:t>
            </a:r>
          </a:p>
          <a:p>
            <a:pPr lvl="2"/>
            <a:r>
              <a:rPr lang="en-US" altLang="ko-KR"/>
              <a:t>Rapid innovation (CPU, OS, Applications)</a:t>
            </a:r>
          </a:p>
          <a:p>
            <a:pPr lvl="2"/>
            <a:r>
              <a:rPr lang="en-US" altLang="ko-KR"/>
              <a:t>Rich ecosystem</a:t>
            </a:r>
          </a:p>
          <a:p>
            <a:endParaRPr lang="ko-KR" altLang="en-US" dirty="0"/>
          </a:p>
        </p:txBody>
      </p:sp>
      <p:pic>
        <p:nvPicPr>
          <p:cNvPr id="8" name="그림 7"/>
          <p:cNvPicPr>
            <a:picLocks noChangeAspect="1"/>
          </p:cNvPicPr>
          <p:nvPr/>
        </p:nvPicPr>
        <p:blipFill>
          <a:blip r:embed="rId2"/>
          <a:stretch>
            <a:fillRect/>
          </a:stretch>
        </p:blipFill>
        <p:spPr>
          <a:xfrm>
            <a:off x="2352452" y="3145263"/>
            <a:ext cx="7523116" cy="31640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407356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lvl="0"/>
            <a:r>
              <a:rPr lang="en-US" altLang="ko-KR"/>
              <a:t>Challenges for Telcos</a:t>
            </a:r>
            <a:endParaRPr kumimoji="0" lang="ko-KR" altLang="en-US" sz="36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9" name="내용 개체 틀 2"/>
          <p:cNvSpPr txBox="1">
            <a:spLocks/>
          </p:cNvSpPr>
          <p:nvPr/>
        </p:nvSpPr>
        <p:spPr>
          <a:xfrm>
            <a:off x="199505" y="706583"/>
            <a:ext cx="11829010"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a:t>Comparison to the Compute Paradigm</a:t>
            </a:r>
          </a:p>
          <a:p>
            <a:pPr lvl="1"/>
            <a:r>
              <a:rPr lang="en-US" altLang="ko-KR" b="1">
                <a:solidFill>
                  <a:srgbClr val="FF0000"/>
                </a:solidFill>
              </a:rPr>
              <a:t>SDN/NFV</a:t>
            </a:r>
            <a:r>
              <a:rPr lang="en-US" altLang="ko-KR"/>
              <a:t> </a:t>
            </a:r>
            <a:r>
              <a:rPr lang="en-US" altLang="ko-KR" b="1">
                <a:solidFill>
                  <a:srgbClr val="0000FF"/>
                </a:solidFill>
              </a:rPr>
              <a:t>is changing the paradigm in networking area</a:t>
            </a:r>
          </a:p>
          <a:p>
            <a:endParaRPr lang="ko-KR" altLang="en-US" dirty="0"/>
          </a:p>
        </p:txBody>
      </p:sp>
      <p:pic>
        <p:nvPicPr>
          <p:cNvPr id="5" name="그림 4"/>
          <p:cNvPicPr>
            <a:picLocks noChangeAspect="1"/>
          </p:cNvPicPr>
          <p:nvPr/>
        </p:nvPicPr>
        <p:blipFill>
          <a:blip r:embed="rId2"/>
          <a:stretch>
            <a:fillRect/>
          </a:stretch>
        </p:blipFill>
        <p:spPr>
          <a:xfrm>
            <a:off x="2364645" y="2100599"/>
            <a:ext cx="7498730" cy="37371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96268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1" hangingPunct="1">
              <a:lnSpc>
                <a:spcPct val="90000"/>
              </a:lnSpc>
              <a:spcBef>
                <a:spcPct val="0"/>
              </a:spcBef>
              <a:spcAft>
                <a:spcPts val="0"/>
              </a:spcAft>
              <a:buClrTx/>
              <a:buSzTx/>
              <a:buFontTx/>
              <a:buNone/>
              <a:tabLst/>
              <a:defRPr/>
            </a:pPr>
            <a:r>
              <a:rPr kumimoji="0" lang="en-US" altLang="ko-KR" sz="3600" b="1" i="0" u="none" strike="noStrike" kern="1200" cap="none" spc="0" normalizeH="0" baseline="0" noProof="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rPr>
              <a:t>Outline</a:t>
            </a:r>
            <a:endParaRPr kumimoji="0" lang="ko-KR" altLang="en-US" sz="36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9" name="내용 개체 틀 2"/>
          <p:cNvSpPr txBox="1">
            <a:spLocks/>
          </p:cNvSpPr>
          <p:nvPr/>
        </p:nvSpPr>
        <p:spPr>
          <a:xfrm>
            <a:off x="199505" y="839586"/>
            <a:ext cx="11829010"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altLang="ko-KR" sz="2400" b="1" i="0" u="non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rPr>
              <a:t>Evolution</a:t>
            </a:r>
            <a:r>
              <a:rPr kumimoji="0" lang="en-US" altLang="ko-KR" sz="2400" b="1" i="0" u="none" kern="1200" cap="none" spc="0" normalizeH="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rPr>
              <a:t> of Networks </a:t>
            </a:r>
          </a:p>
          <a:p>
            <a:pPr>
              <a:defRPr/>
            </a:pPr>
            <a:r>
              <a:rPr kumimoji="0" lang="en-US" altLang="ko-KR" sz="2400" b="1" i="0" u="non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rPr>
              <a:t>Challenges for </a:t>
            </a:r>
            <a:r>
              <a:rPr lang="en-US" altLang="ko-KR" sz="2400" dirty="0"/>
              <a:t>Telecom operators</a:t>
            </a:r>
          </a:p>
          <a:p>
            <a:pPr marL="449263" marR="0" lvl="0" indent="-449263" algn="l" defTabSz="914400" rtl="0" eaLnBrk="1" fontAlgn="auto" latinLnBrk="1" hangingPunct="1">
              <a:lnSpc>
                <a:spcPct val="90000"/>
              </a:lnSpc>
              <a:spcBef>
                <a:spcPts val="1000"/>
              </a:spcBef>
              <a:spcAft>
                <a:spcPts val="0"/>
              </a:spcAft>
              <a:buClrTx/>
              <a:buSzTx/>
              <a:buFont typeface="Wingdings" panose="05000000000000000000" pitchFamily="2" charset="2"/>
              <a:buChar char="v"/>
              <a:tabLst/>
              <a:defRPr/>
            </a:pPr>
            <a:r>
              <a:rPr kumimoji="0" lang="en-US" altLang="ko-KR" sz="2400" b="1" i="0" u="non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rPr>
              <a:t>SDN</a:t>
            </a:r>
          </a:p>
          <a:p>
            <a:pPr marL="449263" marR="0" lvl="0" indent="-449263" algn="l" defTabSz="914400" rtl="0" eaLnBrk="1" fontAlgn="auto" latinLnBrk="1" hangingPunct="1">
              <a:lnSpc>
                <a:spcPct val="90000"/>
              </a:lnSpc>
              <a:spcBef>
                <a:spcPts val="1000"/>
              </a:spcBef>
              <a:spcAft>
                <a:spcPts val="0"/>
              </a:spcAft>
              <a:buClrTx/>
              <a:buSzTx/>
              <a:buFont typeface="Wingdings" panose="05000000000000000000" pitchFamily="2" charset="2"/>
              <a:buChar char="v"/>
              <a:tabLst/>
              <a:defRPr/>
            </a:pPr>
            <a:r>
              <a:rPr kumimoji="0" lang="en-US" altLang="ko-KR" sz="2400" b="1" i="0" u="non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rPr>
              <a:t>NFV</a:t>
            </a:r>
          </a:p>
          <a:p>
            <a:pPr marL="449263" marR="0" lvl="0" indent="-449263" algn="l" defTabSz="914400" rtl="0" eaLnBrk="1" fontAlgn="auto" latinLnBrk="1" hangingPunct="1">
              <a:lnSpc>
                <a:spcPct val="90000"/>
              </a:lnSpc>
              <a:spcBef>
                <a:spcPts val="1000"/>
              </a:spcBef>
              <a:spcAft>
                <a:spcPts val="0"/>
              </a:spcAft>
              <a:buClrTx/>
              <a:buSzTx/>
              <a:buFont typeface="Wingdings" panose="05000000000000000000" pitchFamily="2" charset="2"/>
              <a:buChar char="v"/>
              <a:tabLst/>
              <a:defRPr/>
            </a:pPr>
            <a:r>
              <a:rPr kumimoji="0" lang="en-US" altLang="ko-KR" sz="2400" b="1" i="0" u="non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rPr>
              <a:t>Open Networking Ecosystem</a:t>
            </a:r>
          </a:p>
          <a:p>
            <a:pPr marL="449263" marR="0" lvl="0" indent="-449263" algn="l" defTabSz="914400" rtl="0" eaLnBrk="1" fontAlgn="auto" latinLnBrk="1" hangingPunct="1">
              <a:lnSpc>
                <a:spcPct val="90000"/>
              </a:lnSpc>
              <a:spcBef>
                <a:spcPts val="1000"/>
              </a:spcBef>
              <a:spcAft>
                <a:spcPts val="0"/>
              </a:spcAft>
              <a:buClrTx/>
              <a:buSzTx/>
              <a:buFont typeface="Wingdings" panose="05000000000000000000" pitchFamily="2" charset="2"/>
              <a:buChar char="v"/>
              <a:tabLst/>
              <a:defRPr/>
            </a:pPr>
            <a:r>
              <a:rPr kumimoji="0" lang="en-US" altLang="ko-KR" sz="2400" b="1" i="0" u="non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rPr>
              <a:t>SDN/NFV Use Cases</a:t>
            </a:r>
          </a:p>
          <a:p>
            <a:pPr marL="449263" marR="0" lvl="0" indent="-449263" algn="l" defTabSz="914400" rtl="0" eaLnBrk="1" fontAlgn="auto" latinLnBrk="1" hangingPunct="1">
              <a:lnSpc>
                <a:spcPct val="90000"/>
              </a:lnSpc>
              <a:spcBef>
                <a:spcPts val="1000"/>
              </a:spcBef>
              <a:spcAft>
                <a:spcPts val="0"/>
              </a:spcAft>
              <a:buClrTx/>
              <a:buSzTx/>
              <a:buFont typeface="Wingdings" panose="05000000000000000000" pitchFamily="2" charset="2"/>
              <a:buChar char="v"/>
              <a:tabLst/>
              <a:defRPr/>
            </a:pPr>
            <a:r>
              <a:rPr kumimoji="0" lang="en-US" altLang="ko-KR" sz="2400" b="1" i="0" u="non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rPr>
              <a:t>SDN/NFV Forums, Conferences &amp; Journals</a:t>
            </a:r>
          </a:p>
          <a:p>
            <a:pPr marL="449263" marR="0" lvl="0" indent="-449263" algn="l" defTabSz="914400" rtl="0" eaLnBrk="1" fontAlgn="auto" latinLnBrk="1" hangingPunct="1">
              <a:lnSpc>
                <a:spcPct val="90000"/>
              </a:lnSpc>
              <a:spcBef>
                <a:spcPts val="1000"/>
              </a:spcBef>
              <a:spcAft>
                <a:spcPts val="0"/>
              </a:spcAft>
              <a:buClrTx/>
              <a:buSzTx/>
              <a:buFont typeface="Wingdings" panose="05000000000000000000" pitchFamily="2" charset="2"/>
              <a:buChar char="v"/>
              <a:tabLst/>
              <a:defRPr/>
            </a:pPr>
            <a:r>
              <a:rPr kumimoji="0" lang="en-US" altLang="ko-KR" sz="2400" b="1" i="0" u="non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rPr>
              <a:t>Concluding</a:t>
            </a:r>
            <a:r>
              <a:rPr kumimoji="0" lang="en-US" altLang="ko-KR" sz="2400" b="1" i="0" u="none" kern="1200" cap="none" spc="0" normalizeH="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rPr>
              <a:t> Remarks</a:t>
            </a:r>
          </a:p>
          <a:p>
            <a:pPr marL="449263" marR="0" lvl="0" indent="-449263" algn="l" defTabSz="914400" rtl="0" eaLnBrk="1" fontAlgn="auto" latinLnBrk="1" hangingPunct="1">
              <a:lnSpc>
                <a:spcPct val="90000"/>
              </a:lnSpc>
              <a:spcBef>
                <a:spcPts val="1000"/>
              </a:spcBef>
              <a:spcAft>
                <a:spcPts val="0"/>
              </a:spcAft>
              <a:buClrTx/>
              <a:buSzTx/>
              <a:buFont typeface="Wingdings" panose="05000000000000000000" pitchFamily="2" charset="2"/>
              <a:buChar char="v"/>
              <a:tabLst/>
              <a:defRPr/>
            </a:pPr>
            <a:r>
              <a:rPr lang="en-US" altLang="ko-KR" sz="2400" dirty="0">
                <a:ea typeface="맑은 고딕" panose="020B0503020000020004" pitchFamily="50" charset="-127"/>
              </a:rPr>
              <a:t>Glossary </a:t>
            </a:r>
            <a:r>
              <a:rPr lang="en-US" altLang="ko-KR" sz="2400">
                <a:ea typeface="맑은 고딕" panose="020B0503020000020004" pitchFamily="50" charset="-127"/>
              </a:rPr>
              <a:t>&amp; References</a:t>
            </a:r>
            <a:endParaRPr kumimoji="0" lang="en-US" altLang="ko-KR" sz="2000" b="1" i="0" u="non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a:p>
            <a:pPr marL="449263" marR="0" lvl="0" indent="-449263" algn="l" defTabSz="914400" rtl="0" eaLnBrk="1" fontAlgn="auto" latinLnBrk="1" hangingPunct="1">
              <a:lnSpc>
                <a:spcPct val="90000"/>
              </a:lnSpc>
              <a:spcBef>
                <a:spcPts val="1000"/>
              </a:spcBef>
              <a:spcAft>
                <a:spcPts val="0"/>
              </a:spcAft>
              <a:buClrTx/>
              <a:buSzTx/>
              <a:buFont typeface="Wingdings" panose="05000000000000000000" pitchFamily="2" charset="2"/>
              <a:buChar char="v"/>
              <a:tabLst/>
              <a:defRPr/>
            </a:pPr>
            <a:endParaRPr kumimoji="0" lang="en-US" altLang="ko-KR" sz="2400" b="1" i="0" u="non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Tree>
    <p:extLst>
      <p:ext uri="{BB962C8B-B14F-4D97-AF65-F5344CB8AC3E}">
        <p14:creationId xmlns:p14="http://schemas.microsoft.com/office/powerpoint/2010/main" val="4170842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1" hangingPunct="1">
              <a:lnSpc>
                <a:spcPct val="90000"/>
              </a:lnSpc>
              <a:spcBef>
                <a:spcPct val="0"/>
              </a:spcBef>
              <a:spcAft>
                <a:spcPts val="0"/>
              </a:spcAft>
              <a:buClrTx/>
              <a:buSzTx/>
              <a:buFontTx/>
              <a:buNone/>
              <a:tabLst/>
              <a:defRPr/>
            </a:pPr>
            <a:endParaRPr kumimoji="0" lang="ko-KR" altLang="en-US" sz="36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9" name="내용 개체 틀 2"/>
          <p:cNvSpPr txBox="1">
            <a:spLocks/>
          </p:cNvSpPr>
          <p:nvPr/>
        </p:nvSpPr>
        <p:spPr>
          <a:xfrm>
            <a:off x="199505" y="839586"/>
            <a:ext cx="11829010"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9263" marR="0" lvl="0" indent="-449263" algn="l" defTabSz="914400" rtl="0" eaLnBrk="1" fontAlgn="auto" latinLnBrk="1" hangingPunct="1">
              <a:lnSpc>
                <a:spcPct val="90000"/>
              </a:lnSpc>
              <a:spcBef>
                <a:spcPts val="1000"/>
              </a:spcBef>
              <a:spcAft>
                <a:spcPts val="0"/>
              </a:spcAft>
              <a:buClrTx/>
              <a:buSzTx/>
              <a:buFont typeface="Wingdings" panose="05000000000000000000" pitchFamily="2" charset="2"/>
              <a:buChar char="v"/>
              <a:tabLst/>
              <a:defRPr/>
            </a:pPr>
            <a:endParaRPr kumimoji="0" lang="en-US" altLang="ko-KR" sz="24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5" name="직사각형 4"/>
          <p:cNvSpPr/>
          <p:nvPr/>
        </p:nvSpPr>
        <p:spPr>
          <a:xfrm>
            <a:off x="2780260" y="3040810"/>
            <a:ext cx="6667500" cy="1200329"/>
          </a:xfrm>
          <a:prstGeom prst="rect">
            <a:avLst/>
          </a:prstGeom>
        </p:spPr>
        <p:txBody>
          <a:bodyPr wrap="square">
            <a:spAutoFit/>
          </a:bodyPr>
          <a:lstStyle/>
          <a:p>
            <a:pPr algn="ctr">
              <a:lnSpc>
                <a:spcPct val="90000"/>
              </a:lnSpc>
              <a:spcBef>
                <a:spcPct val="0"/>
              </a:spcBef>
            </a:pPr>
            <a:r>
              <a:rPr lang="en-US" altLang="ko-KR" sz="4000" b="1" dirty="0">
                <a:solidFill>
                  <a:srgbClr val="0070C0"/>
                </a:solidFill>
                <a:latin typeface="Arial" panose="020B0604020202020204" pitchFamily="34" charset="0"/>
                <a:cs typeface="Arial" panose="020B0604020202020204" pitchFamily="34" charset="0"/>
              </a:rPr>
              <a:t>SDN/NFV</a:t>
            </a:r>
          </a:p>
          <a:p>
            <a:pPr algn="ctr">
              <a:lnSpc>
                <a:spcPct val="90000"/>
              </a:lnSpc>
              <a:spcBef>
                <a:spcPct val="0"/>
              </a:spcBef>
            </a:pPr>
            <a:r>
              <a:rPr lang="en-US" altLang="ko-KR" sz="4000" b="1" dirty="0">
                <a:solidFill>
                  <a:srgbClr val="0070C0"/>
                </a:solidFill>
                <a:latin typeface="Arial" panose="020B0604020202020204" pitchFamily="34" charset="0"/>
                <a:cs typeface="Arial" panose="020B0604020202020204" pitchFamily="34" charset="0"/>
              </a:rPr>
              <a:t>(Open Networking)</a:t>
            </a:r>
          </a:p>
        </p:txBody>
      </p:sp>
    </p:spTree>
    <p:extLst>
      <p:ext uri="{BB962C8B-B14F-4D97-AF65-F5344CB8AC3E}">
        <p14:creationId xmlns:p14="http://schemas.microsoft.com/office/powerpoint/2010/main" val="28264782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lvl="0"/>
            <a:r>
              <a:rPr lang="en-US" altLang="ko-KR"/>
              <a:t>SDN/NFV</a:t>
            </a:r>
            <a:endParaRPr kumimoji="0" lang="ko-KR" altLang="en-US" sz="36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9" name="내용 개체 틀 2"/>
          <p:cNvSpPr txBox="1">
            <a:spLocks/>
          </p:cNvSpPr>
          <p:nvPr/>
        </p:nvSpPr>
        <p:spPr>
          <a:xfrm>
            <a:off x="199505" y="706583"/>
            <a:ext cx="11829010"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a:t>Legacy Network</a:t>
            </a:r>
          </a:p>
          <a:p>
            <a:endParaRPr lang="en-US" altLang="ko-KR"/>
          </a:p>
          <a:p>
            <a:endParaRPr lang="en-US" altLang="ko-KR"/>
          </a:p>
          <a:p>
            <a:endParaRPr lang="en-US" altLang="ko-KR"/>
          </a:p>
          <a:p>
            <a:r>
              <a:rPr lang="en-US" altLang="ko-KR"/>
              <a:t>SDN/NFV – Key to network evolution</a:t>
            </a:r>
          </a:p>
          <a:p>
            <a:endParaRPr lang="ko-KR" altLang="en-US" dirty="0"/>
          </a:p>
        </p:txBody>
      </p:sp>
      <p:grpSp>
        <p:nvGrpSpPr>
          <p:cNvPr id="5" name="그룹 4"/>
          <p:cNvGrpSpPr/>
          <p:nvPr/>
        </p:nvGrpSpPr>
        <p:grpSpPr>
          <a:xfrm>
            <a:off x="2657626" y="1315170"/>
            <a:ext cx="6912768" cy="1512168"/>
            <a:chOff x="1302570" y="4941168"/>
            <a:chExt cx="6912768" cy="1512168"/>
          </a:xfrm>
        </p:grpSpPr>
        <p:grpSp>
          <p:nvGrpSpPr>
            <p:cNvPr id="8" name="그룹 7"/>
            <p:cNvGrpSpPr/>
            <p:nvPr/>
          </p:nvGrpSpPr>
          <p:grpSpPr>
            <a:xfrm>
              <a:off x="1302570" y="5229179"/>
              <a:ext cx="6912768" cy="1054311"/>
              <a:chOff x="683460" y="2276840"/>
              <a:chExt cx="8224091" cy="1370922"/>
            </a:xfrm>
          </p:grpSpPr>
          <p:pic>
            <p:nvPicPr>
              <p:cNvPr id="29" name="Picture 5" descr="Untitled-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39690" y="2636890"/>
                <a:ext cx="539750" cy="288040"/>
              </a:xfrm>
              <a:prstGeom prst="rect">
                <a:avLst/>
              </a:prstGeom>
              <a:noFill/>
            </p:spPr>
          </p:pic>
          <p:pic>
            <p:nvPicPr>
              <p:cNvPr id="30" name="Picture 6" descr="Untitled-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39690" y="3284980"/>
                <a:ext cx="539750" cy="288040"/>
              </a:xfrm>
              <a:prstGeom prst="rect">
                <a:avLst/>
              </a:prstGeom>
              <a:noFill/>
            </p:spPr>
          </p:pic>
          <p:pic>
            <p:nvPicPr>
              <p:cNvPr id="31" name="Picture 21"/>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44260" y="2636891"/>
                <a:ext cx="346075" cy="288040"/>
              </a:xfrm>
              <a:prstGeom prst="rect">
                <a:avLst/>
              </a:prstGeom>
              <a:noFill/>
              <a:ln w="9525">
                <a:noFill/>
                <a:miter lim="800000"/>
                <a:headEnd/>
                <a:tailEnd/>
              </a:ln>
              <a:effectLst/>
            </p:spPr>
          </p:pic>
          <p:pic>
            <p:nvPicPr>
              <p:cNvPr id="32" name="Picture 62"/>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88029" y="2636890"/>
                <a:ext cx="346075" cy="282575"/>
              </a:xfrm>
              <a:prstGeom prst="rect">
                <a:avLst/>
              </a:prstGeom>
              <a:noFill/>
              <a:ln w="12700">
                <a:noFill/>
                <a:miter lim="800000"/>
                <a:headEnd/>
                <a:tailEnd/>
              </a:ln>
              <a:effectLst/>
            </p:spPr>
          </p:pic>
          <p:pic>
            <p:nvPicPr>
              <p:cNvPr id="33" name="Picture 64"/>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88029" y="3284981"/>
                <a:ext cx="346075" cy="282575"/>
              </a:xfrm>
              <a:prstGeom prst="rect">
                <a:avLst/>
              </a:prstGeom>
              <a:noFill/>
              <a:ln w="12700">
                <a:noFill/>
                <a:miter lim="800000"/>
                <a:headEnd/>
                <a:tailEnd/>
              </a:ln>
              <a:effectLst/>
            </p:spPr>
          </p:pic>
          <p:pic>
            <p:nvPicPr>
              <p:cNvPr id="34" name="Picture 68" descr="Untitled-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7880" y="2636890"/>
                <a:ext cx="431800" cy="266700"/>
              </a:xfrm>
              <a:prstGeom prst="rect">
                <a:avLst/>
              </a:prstGeom>
              <a:noFill/>
            </p:spPr>
          </p:pic>
          <p:pic>
            <p:nvPicPr>
              <p:cNvPr id="35" name="Picture 75" descr="Untitled-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7880" y="3284980"/>
                <a:ext cx="433387" cy="266700"/>
              </a:xfrm>
              <a:prstGeom prst="rect">
                <a:avLst/>
              </a:prstGeom>
              <a:noFill/>
            </p:spPr>
          </p:pic>
          <p:pic>
            <p:nvPicPr>
              <p:cNvPr id="36" name="Picture 8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652150" y="2636890"/>
                <a:ext cx="360049" cy="288040"/>
              </a:xfrm>
              <a:prstGeom prst="rect">
                <a:avLst/>
              </a:prstGeom>
              <a:noFill/>
              <a:ln w="12700">
                <a:noFill/>
                <a:miter lim="800000"/>
                <a:headEnd/>
                <a:tailEnd/>
              </a:ln>
              <a:effectLst/>
            </p:spPr>
          </p:pic>
          <p:cxnSp>
            <p:nvCxnSpPr>
              <p:cNvPr id="37" name="AutoShape 108"/>
              <p:cNvCxnSpPr>
                <a:cxnSpLocks noChangeShapeType="1"/>
                <a:stCxn id="29" idx="2"/>
                <a:endCxn id="30" idx="0"/>
              </p:cNvCxnSpPr>
              <p:nvPr/>
            </p:nvCxnSpPr>
            <p:spPr bwMode="auto">
              <a:xfrm>
                <a:off x="2609565" y="2924930"/>
                <a:ext cx="0" cy="360050"/>
              </a:xfrm>
              <a:prstGeom prst="straightConnector1">
                <a:avLst/>
              </a:prstGeom>
              <a:noFill/>
              <a:ln w="12700">
                <a:solidFill>
                  <a:srgbClr val="1A1A70"/>
                </a:solidFill>
                <a:round/>
                <a:headEnd/>
                <a:tailEnd/>
              </a:ln>
              <a:effectLst/>
            </p:spPr>
          </p:cxnSp>
          <p:sp>
            <p:nvSpPr>
              <p:cNvPr id="38" name="Rectangle 118"/>
              <p:cNvSpPr>
                <a:spLocks noChangeArrowheads="1"/>
              </p:cNvSpPr>
              <p:nvPr/>
            </p:nvSpPr>
            <p:spPr bwMode="auto">
              <a:xfrm>
                <a:off x="683460" y="2636890"/>
                <a:ext cx="1224170" cy="864120"/>
              </a:xfrm>
              <a:prstGeom prst="rect">
                <a:avLst/>
              </a:prstGeom>
              <a:noFill/>
              <a:ln w="9525">
                <a:solidFill>
                  <a:srgbClr val="1A1A70"/>
                </a:solidFill>
                <a:miter lim="800000"/>
                <a:headEnd/>
                <a:tailEnd/>
              </a:ln>
              <a:effectLst/>
            </p:spPr>
            <p:txBody>
              <a:bodyPr wrap="none" anchor="ctr"/>
              <a:lstStyle/>
              <a:p>
                <a:pPr fontAlgn="base" latinLnBrk="0">
                  <a:spcBef>
                    <a:spcPct val="0"/>
                  </a:spcBef>
                  <a:spcAft>
                    <a:spcPct val="0"/>
                  </a:spcAft>
                  <a:defRPr/>
                </a:pPr>
                <a:endParaRPr kumimoji="1" lang="ko-KR" altLang="en-US" sz="1400" kern="0" dirty="0">
                  <a:solidFill>
                    <a:srgbClr val="1A1A70"/>
                  </a:solidFill>
                  <a:latin typeface="굴림" charset="-127"/>
                  <a:ea typeface="굴림" charset="-127"/>
                </a:endParaRPr>
              </a:p>
            </p:txBody>
          </p:sp>
          <p:pic>
            <p:nvPicPr>
              <p:cNvPr id="39" name="Picture 116" descr="alteon"/>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55470" y="2996940"/>
                <a:ext cx="307975" cy="288039"/>
              </a:xfrm>
              <a:prstGeom prst="rect">
                <a:avLst/>
              </a:prstGeom>
              <a:noFill/>
            </p:spPr>
          </p:pic>
          <p:pic>
            <p:nvPicPr>
              <p:cNvPr id="40" name="Picture 116" descr="alteon"/>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15520" y="2996940"/>
                <a:ext cx="307975" cy="288039"/>
              </a:xfrm>
              <a:prstGeom prst="rect">
                <a:avLst/>
              </a:prstGeom>
              <a:noFill/>
            </p:spPr>
          </p:pic>
          <p:pic>
            <p:nvPicPr>
              <p:cNvPr id="41" name="Picture 116" descr="alteon"/>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475570" y="2996940"/>
                <a:ext cx="307975" cy="288039"/>
              </a:xfrm>
              <a:prstGeom prst="rect">
                <a:avLst/>
              </a:prstGeom>
              <a:noFill/>
            </p:spPr>
          </p:pic>
          <p:pic>
            <p:nvPicPr>
              <p:cNvPr id="42" name="Picture 64"/>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49595" y="2708900"/>
                <a:ext cx="346075" cy="282575"/>
              </a:xfrm>
              <a:prstGeom prst="rect">
                <a:avLst/>
              </a:prstGeom>
              <a:noFill/>
              <a:ln w="12700">
                <a:noFill/>
                <a:miter lim="800000"/>
                <a:headEnd/>
                <a:tailEnd/>
              </a:ln>
              <a:effectLst/>
            </p:spPr>
          </p:pic>
          <p:pic>
            <p:nvPicPr>
              <p:cNvPr id="43" name="Picture 8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652150" y="3284976"/>
                <a:ext cx="360050" cy="288040"/>
              </a:xfrm>
              <a:prstGeom prst="rect">
                <a:avLst/>
              </a:prstGeom>
              <a:noFill/>
              <a:ln w="12700">
                <a:noFill/>
                <a:miter lim="800000"/>
                <a:headEnd/>
                <a:tailEnd/>
              </a:ln>
              <a:effectLst/>
            </p:spPr>
          </p:pic>
          <p:cxnSp>
            <p:nvCxnSpPr>
              <p:cNvPr id="44" name="AutoShape 52"/>
              <p:cNvCxnSpPr>
                <a:cxnSpLocks noChangeShapeType="1"/>
                <a:stCxn id="29" idx="3"/>
                <a:endCxn id="34" idx="1"/>
              </p:cNvCxnSpPr>
              <p:nvPr/>
            </p:nvCxnSpPr>
            <p:spPr bwMode="auto">
              <a:xfrm flipV="1">
                <a:off x="2879440" y="2770240"/>
                <a:ext cx="828440" cy="10670"/>
              </a:xfrm>
              <a:prstGeom prst="straightConnector1">
                <a:avLst/>
              </a:prstGeom>
              <a:noFill/>
              <a:ln w="12700">
                <a:solidFill>
                  <a:srgbClr val="1A1A70"/>
                </a:solidFill>
                <a:round/>
                <a:headEnd/>
                <a:tailEnd/>
              </a:ln>
              <a:effectLst/>
            </p:spPr>
          </p:cxnSp>
          <p:cxnSp>
            <p:nvCxnSpPr>
              <p:cNvPr id="45" name="AutoShape 55"/>
              <p:cNvCxnSpPr>
                <a:cxnSpLocks noChangeShapeType="1"/>
                <a:stCxn id="30" idx="3"/>
                <a:endCxn id="35" idx="1"/>
              </p:cNvCxnSpPr>
              <p:nvPr/>
            </p:nvCxnSpPr>
            <p:spPr bwMode="auto">
              <a:xfrm flipV="1">
                <a:off x="2879440" y="3418330"/>
                <a:ext cx="828440" cy="10670"/>
              </a:xfrm>
              <a:prstGeom prst="straightConnector1">
                <a:avLst/>
              </a:prstGeom>
              <a:noFill/>
              <a:ln w="12700">
                <a:solidFill>
                  <a:srgbClr val="1A1A70"/>
                </a:solidFill>
                <a:round/>
                <a:headEnd/>
                <a:tailEnd/>
              </a:ln>
              <a:effectLst/>
            </p:spPr>
          </p:cxnSp>
          <p:cxnSp>
            <p:nvCxnSpPr>
              <p:cNvPr id="46" name="AutoShape 55"/>
              <p:cNvCxnSpPr>
                <a:cxnSpLocks noChangeShapeType="1"/>
                <a:stCxn id="29" idx="3"/>
                <a:endCxn id="35" idx="1"/>
              </p:cNvCxnSpPr>
              <p:nvPr/>
            </p:nvCxnSpPr>
            <p:spPr bwMode="auto">
              <a:xfrm>
                <a:off x="2879440" y="2780910"/>
                <a:ext cx="828440" cy="637420"/>
              </a:xfrm>
              <a:prstGeom prst="straightConnector1">
                <a:avLst/>
              </a:prstGeom>
              <a:noFill/>
              <a:ln w="12700">
                <a:solidFill>
                  <a:srgbClr val="1A1A70"/>
                </a:solidFill>
                <a:round/>
                <a:headEnd/>
                <a:tailEnd/>
              </a:ln>
              <a:effectLst/>
            </p:spPr>
          </p:cxnSp>
          <p:cxnSp>
            <p:nvCxnSpPr>
              <p:cNvPr id="47" name="AutoShape 55"/>
              <p:cNvCxnSpPr>
                <a:cxnSpLocks noChangeShapeType="1"/>
                <a:stCxn id="30" idx="3"/>
                <a:endCxn id="34" idx="1"/>
              </p:cNvCxnSpPr>
              <p:nvPr/>
            </p:nvCxnSpPr>
            <p:spPr bwMode="auto">
              <a:xfrm flipV="1">
                <a:off x="2879440" y="2770240"/>
                <a:ext cx="828440" cy="658760"/>
              </a:xfrm>
              <a:prstGeom prst="straightConnector1">
                <a:avLst/>
              </a:prstGeom>
              <a:noFill/>
              <a:ln w="12700">
                <a:solidFill>
                  <a:srgbClr val="1A1A70"/>
                </a:solidFill>
                <a:round/>
                <a:headEnd/>
                <a:tailEnd/>
              </a:ln>
              <a:effectLst/>
            </p:spPr>
          </p:cxnSp>
          <p:cxnSp>
            <p:nvCxnSpPr>
              <p:cNvPr id="48" name="AutoShape 48"/>
              <p:cNvCxnSpPr>
                <a:cxnSpLocks noChangeShapeType="1"/>
                <a:stCxn id="33" idx="1"/>
                <a:endCxn id="35" idx="3"/>
              </p:cNvCxnSpPr>
              <p:nvPr/>
            </p:nvCxnSpPr>
            <p:spPr bwMode="auto">
              <a:xfrm flipH="1" flipV="1">
                <a:off x="4141267" y="3418330"/>
                <a:ext cx="646763" cy="7938"/>
              </a:xfrm>
              <a:prstGeom prst="straightConnector1">
                <a:avLst/>
              </a:prstGeom>
              <a:noFill/>
              <a:ln w="12700">
                <a:solidFill>
                  <a:srgbClr val="1A1A70"/>
                </a:solidFill>
                <a:round/>
                <a:headEnd/>
                <a:tailEnd/>
              </a:ln>
              <a:effectLst/>
            </p:spPr>
          </p:cxnSp>
          <p:cxnSp>
            <p:nvCxnSpPr>
              <p:cNvPr id="49" name="AutoShape 48"/>
              <p:cNvCxnSpPr>
                <a:cxnSpLocks noChangeShapeType="1"/>
                <a:stCxn id="43" idx="1"/>
                <a:endCxn id="33" idx="3"/>
              </p:cNvCxnSpPr>
              <p:nvPr/>
            </p:nvCxnSpPr>
            <p:spPr bwMode="auto">
              <a:xfrm flipH="1" flipV="1">
                <a:off x="5134105" y="3426268"/>
                <a:ext cx="518045" cy="2732"/>
              </a:xfrm>
              <a:prstGeom prst="straightConnector1">
                <a:avLst/>
              </a:prstGeom>
              <a:noFill/>
              <a:ln w="12700">
                <a:solidFill>
                  <a:srgbClr val="1A1A70"/>
                </a:solidFill>
                <a:round/>
                <a:headEnd/>
                <a:tailEnd/>
              </a:ln>
              <a:effectLst/>
            </p:spPr>
          </p:cxnSp>
          <p:cxnSp>
            <p:nvCxnSpPr>
              <p:cNvPr id="50" name="AutoShape 48"/>
              <p:cNvCxnSpPr>
                <a:cxnSpLocks noChangeShapeType="1"/>
                <a:stCxn id="36" idx="1"/>
                <a:endCxn id="32" idx="3"/>
              </p:cNvCxnSpPr>
              <p:nvPr/>
            </p:nvCxnSpPr>
            <p:spPr bwMode="auto">
              <a:xfrm flipH="1" flipV="1">
                <a:off x="5134105" y="2778178"/>
                <a:ext cx="518045" cy="2732"/>
              </a:xfrm>
              <a:prstGeom prst="straightConnector1">
                <a:avLst/>
              </a:prstGeom>
              <a:noFill/>
              <a:ln w="12700">
                <a:solidFill>
                  <a:srgbClr val="1A1A70"/>
                </a:solidFill>
                <a:round/>
                <a:headEnd/>
                <a:tailEnd/>
              </a:ln>
              <a:effectLst/>
            </p:spPr>
          </p:cxnSp>
          <p:cxnSp>
            <p:nvCxnSpPr>
              <p:cNvPr id="51" name="AutoShape 48"/>
              <p:cNvCxnSpPr>
                <a:cxnSpLocks noChangeShapeType="1"/>
                <a:stCxn id="32" idx="1"/>
                <a:endCxn id="34" idx="3"/>
              </p:cNvCxnSpPr>
              <p:nvPr/>
            </p:nvCxnSpPr>
            <p:spPr bwMode="auto">
              <a:xfrm flipH="1" flipV="1">
                <a:off x="4139680" y="2770240"/>
                <a:ext cx="648350" cy="7938"/>
              </a:xfrm>
              <a:prstGeom prst="straightConnector1">
                <a:avLst/>
              </a:prstGeom>
              <a:noFill/>
              <a:ln w="12700">
                <a:solidFill>
                  <a:srgbClr val="1A1A70"/>
                </a:solidFill>
                <a:round/>
                <a:headEnd/>
                <a:tailEnd/>
              </a:ln>
              <a:effectLst/>
            </p:spPr>
          </p:cxnSp>
          <p:cxnSp>
            <p:nvCxnSpPr>
              <p:cNvPr id="52" name="AutoShape 78"/>
              <p:cNvCxnSpPr>
                <a:cxnSpLocks noChangeShapeType="1"/>
                <a:stCxn id="42" idx="3"/>
                <a:endCxn id="29" idx="1"/>
              </p:cNvCxnSpPr>
              <p:nvPr/>
            </p:nvCxnSpPr>
            <p:spPr bwMode="auto">
              <a:xfrm flipV="1">
                <a:off x="2195670" y="2780910"/>
                <a:ext cx="144020" cy="69278"/>
              </a:xfrm>
              <a:prstGeom prst="straightConnector1">
                <a:avLst/>
              </a:prstGeom>
              <a:noFill/>
              <a:ln w="12700">
                <a:solidFill>
                  <a:srgbClr val="1A1A70"/>
                </a:solidFill>
                <a:round/>
                <a:headEnd/>
                <a:tailEnd/>
              </a:ln>
              <a:effectLst/>
            </p:spPr>
          </p:cxnSp>
          <p:pic>
            <p:nvPicPr>
              <p:cNvPr id="53" name="Picture 64"/>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49595" y="3207065"/>
                <a:ext cx="346075" cy="282575"/>
              </a:xfrm>
              <a:prstGeom prst="rect">
                <a:avLst/>
              </a:prstGeom>
              <a:noFill/>
              <a:ln w="12700">
                <a:noFill/>
                <a:miter lim="800000"/>
                <a:headEnd/>
                <a:tailEnd/>
              </a:ln>
              <a:effectLst/>
            </p:spPr>
          </p:pic>
          <p:cxnSp>
            <p:nvCxnSpPr>
              <p:cNvPr id="54" name="AutoShape 78"/>
              <p:cNvCxnSpPr>
                <a:cxnSpLocks noChangeShapeType="1"/>
                <a:stCxn id="53" idx="3"/>
                <a:endCxn id="30" idx="1"/>
              </p:cNvCxnSpPr>
              <p:nvPr/>
            </p:nvCxnSpPr>
            <p:spPr bwMode="auto">
              <a:xfrm>
                <a:off x="2195670" y="3348353"/>
                <a:ext cx="144020" cy="80647"/>
              </a:xfrm>
              <a:prstGeom prst="straightConnector1">
                <a:avLst/>
              </a:prstGeom>
              <a:noFill/>
              <a:ln w="12700">
                <a:solidFill>
                  <a:srgbClr val="1A1A70"/>
                </a:solidFill>
                <a:round/>
                <a:headEnd/>
                <a:tailEnd/>
              </a:ln>
              <a:effectLst/>
            </p:spPr>
          </p:cxnSp>
          <p:sp>
            <p:nvSpPr>
              <p:cNvPr id="55" name="Text Box 109"/>
              <p:cNvSpPr txBox="1">
                <a:spLocks noChangeArrowheads="1"/>
              </p:cNvSpPr>
              <p:nvPr/>
            </p:nvSpPr>
            <p:spPr bwMode="auto">
              <a:xfrm>
                <a:off x="2123661" y="2308205"/>
                <a:ext cx="1152160" cy="216109"/>
              </a:xfrm>
              <a:prstGeom prst="rect">
                <a:avLst/>
              </a:prstGeom>
              <a:noFill/>
              <a:ln w="9525">
                <a:noFill/>
                <a:miter lim="800000"/>
                <a:headEnd/>
                <a:tailEnd/>
              </a:ln>
              <a:effectLst/>
            </p:spPr>
            <p:txBody>
              <a:bodyPr wrap="square">
                <a:spAutoFit/>
              </a:bodyPr>
              <a:lstStyle/>
              <a:p>
                <a:pPr fontAlgn="base" latinLnBrk="0">
                  <a:lnSpc>
                    <a:spcPct val="60000"/>
                  </a:lnSpc>
                  <a:spcBef>
                    <a:spcPct val="50000"/>
                  </a:spcBef>
                  <a:spcAft>
                    <a:spcPct val="0"/>
                  </a:spcAft>
                  <a:defRPr/>
                </a:pPr>
                <a:r>
                  <a:rPr kumimoji="1" lang="en-US" altLang="ko-KR" sz="800" b="1" kern="0" dirty="0">
                    <a:solidFill>
                      <a:srgbClr val="1A1A70"/>
                    </a:solidFill>
                    <a:latin typeface="굴림" charset="-127"/>
                    <a:ea typeface="굴림" charset="-127"/>
                  </a:rPr>
                  <a:t>Center Router</a:t>
                </a:r>
              </a:p>
            </p:txBody>
          </p:sp>
          <p:sp>
            <p:nvSpPr>
              <p:cNvPr id="56" name="Text Box 107"/>
              <p:cNvSpPr txBox="1">
                <a:spLocks noChangeArrowheads="1"/>
              </p:cNvSpPr>
              <p:nvPr/>
            </p:nvSpPr>
            <p:spPr bwMode="auto">
              <a:xfrm>
                <a:off x="3419839" y="2308205"/>
                <a:ext cx="1101527" cy="216109"/>
              </a:xfrm>
              <a:prstGeom prst="rect">
                <a:avLst/>
              </a:prstGeom>
              <a:noFill/>
              <a:ln w="9525">
                <a:noFill/>
                <a:miter lim="800000"/>
                <a:headEnd/>
                <a:tailEnd/>
              </a:ln>
              <a:effectLst/>
            </p:spPr>
            <p:txBody>
              <a:bodyPr wrap="square">
                <a:spAutoFit/>
              </a:bodyPr>
              <a:lstStyle/>
              <a:p>
                <a:pPr fontAlgn="base" latinLnBrk="0">
                  <a:lnSpc>
                    <a:spcPct val="60000"/>
                  </a:lnSpc>
                  <a:spcBef>
                    <a:spcPct val="50000"/>
                  </a:spcBef>
                  <a:spcAft>
                    <a:spcPct val="0"/>
                  </a:spcAft>
                  <a:defRPr/>
                </a:pPr>
                <a:r>
                  <a:rPr kumimoji="1" lang="en-US" altLang="ko-KR" sz="800" b="1" kern="0" dirty="0">
                    <a:solidFill>
                      <a:srgbClr val="1A1A70"/>
                    </a:solidFill>
                    <a:latin typeface="굴림" charset="-127"/>
                    <a:ea typeface="굴림" charset="-127"/>
                  </a:rPr>
                  <a:t>Core  Router</a:t>
                </a:r>
              </a:p>
            </p:txBody>
          </p:sp>
          <p:sp>
            <p:nvSpPr>
              <p:cNvPr id="57" name="Text Box 127"/>
              <p:cNvSpPr txBox="1">
                <a:spLocks noChangeArrowheads="1"/>
              </p:cNvSpPr>
              <p:nvPr/>
            </p:nvSpPr>
            <p:spPr bwMode="auto">
              <a:xfrm>
                <a:off x="4716020" y="2276840"/>
                <a:ext cx="606425" cy="280143"/>
              </a:xfrm>
              <a:prstGeom prst="rect">
                <a:avLst/>
              </a:prstGeom>
              <a:noFill/>
              <a:ln w="9525">
                <a:noFill/>
                <a:miter lim="800000"/>
                <a:headEnd/>
                <a:tailEnd/>
              </a:ln>
              <a:effectLst/>
            </p:spPr>
            <p:txBody>
              <a:bodyPr>
                <a:spAutoFit/>
              </a:bodyPr>
              <a:lstStyle/>
              <a:p>
                <a:pPr fontAlgn="base" latinLnBrk="0">
                  <a:spcBef>
                    <a:spcPct val="50000"/>
                  </a:spcBef>
                  <a:spcAft>
                    <a:spcPct val="0"/>
                  </a:spcAft>
                  <a:defRPr/>
                </a:pPr>
                <a:r>
                  <a:rPr kumimoji="1" lang="en-US" altLang="ko-KR" sz="800" b="1" kern="0" dirty="0">
                    <a:solidFill>
                      <a:srgbClr val="1A1A70"/>
                    </a:solidFill>
                    <a:latin typeface="굴림" charset="-127"/>
                    <a:ea typeface="굴림" charset="-127"/>
                  </a:rPr>
                  <a:t>GSR</a:t>
                </a:r>
              </a:p>
            </p:txBody>
          </p:sp>
          <p:sp>
            <p:nvSpPr>
              <p:cNvPr id="58" name="Text Box 87"/>
              <p:cNvSpPr txBox="1">
                <a:spLocks noChangeArrowheads="1"/>
              </p:cNvSpPr>
              <p:nvPr/>
            </p:nvSpPr>
            <p:spPr bwMode="auto">
              <a:xfrm>
                <a:off x="5580140" y="2276840"/>
                <a:ext cx="606425" cy="280143"/>
              </a:xfrm>
              <a:prstGeom prst="rect">
                <a:avLst/>
              </a:prstGeom>
              <a:noFill/>
              <a:ln w="9525">
                <a:noFill/>
                <a:miter lim="800000"/>
                <a:headEnd/>
                <a:tailEnd/>
              </a:ln>
              <a:effectLst/>
            </p:spPr>
            <p:txBody>
              <a:bodyPr>
                <a:spAutoFit/>
              </a:bodyPr>
              <a:lstStyle/>
              <a:p>
                <a:pPr fontAlgn="base" latinLnBrk="0">
                  <a:spcBef>
                    <a:spcPct val="50000"/>
                  </a:spcBef>
                  <a:spcAft>
                    <a:spcPct val="0"/>
                  </a:spcAft>
                  <a:defRPr/>
                </a:pPr>
                <a:r>
                  <a:rPr kumimoji="1" lang="en-US" altLang="ko-KR" sz="800" b="1" kern="0" dirty="0">
                    <a:solidFill>
                      <a:srgbClr val="1A1A70"/>
                    </a:solidFill>
                    <a:latin typeface="굴림" charset="-127"/>
                    <a:ea typeface="굴림" charset="-127"/>
                  </a:rPr>
                  <a:t>GES</a:t>
                </a:r>
              </a:p>
            </p:txBody>
          </p:sp>
          <p:sp>
            <p:nvSpPr>
              <p:cNvPr id="59" name="Text Box 89"/>
              <p:cNvSpPr txBox="1">
                <a:spLocks noChangeArrowheads="1"/>
              </p:cNvSpPr>
              <p:nvPr/>
            </p:nvSpPr>
            <p:spPr bwMode="auto">
              <a:xfrm>
                <a:off x="6244511" y="2276840"/>
                <a:ext cx="847839" cy="280143"/>
              </a:xfrm>
              <a:prstGeom prst="rect">
                <a:avLst/>
              </a:prstGeom>
              <a:noFill/>
              <a:ln w="9525">
                <a:noFill/>
                <a:miter lim="800000"/>
                <a:headEnd/>
                <a:tailEnd/>
              </a:ln>
              <a:effectLst/>
            </p:spPr>
            <p:txBody>
              <a:bodyPr wrap="square">
                <a:spAutoFit/>
              </a:bodyPr>
              <a:lstStyle/>
              <a:p>
                <a:pPr fontAlgn="base" latinLnBrk="0">
                  <a:spcBef>
                    <a:spcPct val="50000"/>
                  </a:spcBef>
                  <a:spcAft>
                    <a:spcPct val="0"/>
                  </a:spcAft>
                  <a:defRPr/>
                </a:pPr>
                <a:r>
                  <a:rPr kumimoji="1" lang="en-US" altLang="ko-KR" sz="800" b="1" kern="0" dirty="0">
                    <a:solidFill>
                      <a:srgbClr val="1A1A70"/>
                    </a:solidFill>
                    <a:latin typeface="굴림" charset="-127"/>
                    <a:ea typeface="굴림" charset="-127"/>
                  </a:rPr>
                  <a:t>Metro SW</a:t>
                </a:r>
              </a:p>
            </p:txBody>
          </p:sp>
          <p:pic>
            <p:nvPicPr>
              <p:cNvPr id="60" name="Picture 65"/>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64360" y="2636890"/>
                <a:ext cx="346075" cy="282575"/>
              </a:xfrm>
              <a:prstGeom prst="rect">
                <a:avLst/>
              </a:prstGeom>
              <a:noFill/>
              <a:ln w="12700">
                <a:noFill/>
                <a:miter lim="800000"/>
                <a:headEnd/>
                <a:tailEnd/>
              </a:ln>
              <a:effectLst/>
            </p:spPr>
          </p:pic>
          <p:sp>
            <p:nvSpPr>
              <p:cNvPr id="61" name="Text Box 89"/>
              <p:cNvSpPr txBox="1">
                <a:spLocks noChangeArrowheads="1"/>
              </p:cNvSpPr>
              <p:nvPr/>
            </p:nvSpPr>
            <p:spPr bwMode="auto">
              <a:xfrm>
                <a:off x="7164360" y="2276840"/>
                <a:ext cx="432059" cy="280143"/>
              </a:xfrm>
              <a:prstGeom prst="rect">
                <a:avLst/>
              </a:prstGeom>
              <a:noFill/>
              <a:ln w="9525">
                <a:noFill/>
                <a:miter lim="800000"/>
                <a:headEnd/>
                <a:tailEnd/>
              </a:ln>
              <a:effectLst/>
            </p:spPr>
            <p:txBody>
              <a:bodyPr wrap="square">
                <a:spAutoFit/>
              </a:bodyPr>
              <a:lstStyle/>
              <a:p>
                <a:pPr fontAlgn="base" latinLnBrk="0">
                  <a:spcBef>
                    <a:spcPct val="50000"/>
                  </a:spcBef>
                  <a:spcAft>
                    <a:spcPct val="0"/>
                  </a:spcAft>
                  <a:defRPr/>
                </a:pPr>
                <a:r>
                  <a:rPr kumimoji="1" lang="en-US" altLang="ko-KR" sz="800" b="1" kern="0" dirty="0">
                    <a:solidFill>
                      <a:srgbClr val="1A1A70"/>
                    </a:solidFill>
                    <a:latin typeface="굴림" charset="-127"/>
                    <a:ea typeface="굴림" charset="-127"/>
                  </a:rPr>
                  <a:t>L3</a:t>
                </a:r>
              </a:p>
            </p:txBody>
          </p:sp>
          <p:pic>
            <p:nvPicPr>
              <p:cNvPr id="62" name="Picture 12"/>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812450" y="2636890"/>
                <a:ext cx="252412" cy="288040"/>
              </a:xfrm>
              <a:prstGeom prst="rect">
                <a:avLst/>
              </a:prstGeom>
              <a:noFill/>
              <a:ln w="12700">
                <a:noFill/>
                <a:miter lim="800000"/>
                <a:headEnd/>
                <a:tailEnd/>
              </a:ln>
              <a:effectLst/>
            </p:spPr>
          </p:pic>
          <p:sp>
            <p:nvSpPr>
              <p:cNvPr id="63" name="Text Box 89"/>
              <p:cNvSpPr txBox="1">
                <a:spLocks noChangeArrowheads="1"/>
              </p:cNvSpPr>
              <p:nvPr/>
            </p:nvSpPr>
            <p:spPr bwMode="auto">
              <a:xfrm>
                <a:off x="7812451" y="2276840"/>
                <a:ext cx="432059" cy="280143"/>
              </a:xfrm>
              <a:prstGeom prst="rect">
                <a:avLst/>
              </a:prstGeom>
              <a:noFill/>
              <a:ln w="9525">
                <a:noFill/>
                <a:miter lim="800000"/>
                <a:headEnd/>
                <a:tailEnd/>
              </a:ln>
              <a:effectLst/>
            </p:spPr>
            <p:txBody>
              <a:bodyPr wrap="square">
                <a:spAutoFit/>
              </a:bodyPr>
              <a:lstStyle/>
              <a:p>
                <a:pPr fontAlgn="base" latinLnBrk="0">
                  <a:spcBef>
                    <a:spcPct val="50000"/>
                  </a:spcBef>
                  <a:spcAft>
                    <a:spcPct val="0"/>
                  </a:spcAft>
                  <a:defRPr/>
                </a:pPr>
                <a:r>
                  <a:rPr kumimoji="1" lang="en-US" altLang="ko-KR" sz="800" b="1" kern="0" dirty="0">
                    <a:solidFill>
                      <a:srgbClr val="1A1A70"/>
                    </a:solidFill>
                    <a:latin typeface="굴림" charset="-127"/>
                    <a:ea typeface="굴림" charset="-127"/>
                  </a:rPr>
                  <a:t>L2</a:t>
                </a:r>
              </a:p>
            </p:txBody>
          </p:sp>
          <p:cxnSp>
            <p:nvCxnSpPr>
              <p:cNvPr id="64" name="AutoShape 48"/>
              <p:cNvCxnSpPr>
                <a:cxnSpLocks noChangeShapeType="1"/>
                <a:stCxn id="31" idx="1"/>
                <a:endCxn id="36" idx="3"/>
              </p:cNvCxnSpPr>
              <p:nvPr/>
            </p:nvCxnSpPr>
            <p:spPr bwMode="auto">
              <a:xfrm flipH="1" flipV="1">
                <a:off x="6012199" y="2780910"/>
                <a:ext cx="432061" cy="1"/>
              </a:xfrm>
              <a:prstGeom prst="straightConnector1">
                <a:avLst/>
              </a:prstGeom>
              <a:noFill/>
              <a:ln w="12700">
                <a:solidFill>
                  <a:srgbClr val="1A1A70"/>
                </a:solidFill>
                <a:round/>
                <a:headEnd/>
                <a:tailEnd/>
              </a:ln>
              <a:effectLst/>
            </p:spPr>
          </p:cxnSp>
          <p:cxnSp>
            <p:nvCxnSpPr>
              <p:cNvPr id="65" name="AutoShape 48"/>
              <p:cNvCxnSpPr>
                <a:cxnSpLocks noChangeShapeType="1"/>
                <a:stCxn id="60" idx="1"/>
                <a:endCxn id="31" idx="3"/>
              </p:cNvCxnSpPr>
              <p:nvPr/>
            </p:nvCxnSpPr>
            <p:spPr bwMode="auto">
              <a:xfrm flipH="1">
                <a:off x="6790335" y="2778178"/>
                <a:ext cx="374025" cy="2733"/>
              </a:xfrm>
              <a:prstGeom prst="straightConnector1">
                <a:avLst/>
              </a:prstGeom>
              <a:noFill/>
              <a:ln w="12700">
                <a:solidFill>
                  <a:srgbClr val="1A1A70"/>
                </a:solidFill>
                <a:round/>
                <a:headEnd/>
                <a:tailEnd/>
              </a:ln>
              <a:effectLst/>
            </p:spPr>
          </p:cxnSp>
          <p:cxnSp>
            <p:nvCxnSpPr>
              <p:cNvPr id="66" name="AutoShape 48"/>
              <p:cNvCxnSpPr>
                <a:cxnSpLocks noChangeShapeType="1"/>
                <a:stCxn id="62" idx="1"/>
                <a:endCxn id="60" idx="3"/>
              </p:cNvCxnSpPr>
              <p:nvPr/>
            </p:nvCxnSpPr>
            <p:spPr bwMode="auto">
              <a:xfrm flipH="1" flipV="1">
                <a:off x="7510435" y="2778178"/>
                <a:ext cx="302015" cy="2732"/>
              </a:xfrm>
              <a:prstGeom prst="straightConnector1">
                <a:avLst/>
              </a:prstGeom>
              <a:noFill/>
              <a:ln w="12700">
                <a:solidFill>
                  <a:srgbClr val="1A1A70"/>
                </a:solidFill>
                <a:round/>
                <a:headEnd/>
                <a:tailEnd/>
              </a:ln>
              <a:effectLst/>
            </p:spPr>
          </p:cxnSp>
          <p:cxnSp>
            <p:nvCxnSpPr>
              <p:cNvPr id="67" name="AutoShape 48"/>
              <p:cNvCxnSpPr>
                <a:cxnSpLocks noChangeShapeType="1"/>
              </p:cNvCxnSpPr>
              <p:nvPr/>
            </p:nvCxnSpPr>
            <p:spPr bwMode="auto">
              <a:xfrm flipH="1" flipV="1">
                <a:off x="8028480" y="2780910"/>
                <a:ext cx="409654" cy="2732"/>
              </a:xfrm>
              <a:prstGeom prst="straightConnector1">
                <a:avLst/>
              </a:prstGeom>
              <a:noFill/>
              <a:ln w="12700">
                <a:solidFill>
                  <a:srgbClr val="1A1A70"/>
                </a:solidFill>
                <a:round/>
                <a:headEnd/>
                <a:tailEnd/>
              </a:ln>
              <a:effectLst/>
            </p:spPr>
          </p:cxnSp>
          <p:pic>
            <p:nvPicPr>
              <p:cNvPr id="68" name="Picture 22" descr="NOTEBOOK"/>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336939" y="2492870"/>
                <a:ext cx="519021" cy="504070"/>
              </a:xfrm>
              <a:prstGeom prst="rect">
                <a:avLst/>
              </a:prstGeom>
              <a:noFill/>
              <a:ln w="9525">
                <a:noFill/>
                <a:miter lim="800000"/>
                <a:headEnd/>
                <a:tailEnd/>
              </a:ln>
            </p:spPr>
          </p:pic>
          <p:sp>
            <p:nvSpPr>
              <p:cNvPr id="69" name="Text Box 109"/>
              <p:cNvSpPr txBox="1">
                <a:spLocks noChangeArrowheads="1"/>
              </p:cNvSpPr>
              <p:nvPr/>
            </p:nvSpPr>
            <p:spPr bwMode="auto">
              <a:xfrm>
                <a:off x="899490" y="2308205"/>
                <a:ext cx="1224170" cy="216109"/>
              </a:xfrm>
              <a:prstGeom prst="rect">
                <a:avLst/>
              </a:prstGeom>
              <a:noFill/>
              <a:ln w="9525">
                <a:noFill/>
                <a:miter lim="800000"/>
                <a:headEnd/>
                <a:tailEnd/>
              </a:ln>
              <a:effectLst/>
            </p:spPr>
            <p:txBody>
              <a:bodyPr wrap="square">
                <a:spAutoFit/>
              </a:bodyPr>
              <a:lstStyle/>
              <a:p>
                <a:pPr fontAlgn="base" latinLnBrk="0">
                  <a:lnSpc>
                    <a:spcPct val="60000"/>
                  </a:lnSpc>
                  <a:spcBef>
                    <a:spcPct val="50000"/>
                  </a:spcBef>
                  <a:spcAft>
                    <a:spcPct val="0"/>
                  </a:spcAft>
                  <a:defRPr/>
                </a:pPr>
                <a:r>
                  <a:rPr kumimoji="1" lang="en-US" altLang="ko-KR" sz="800" b="1" kern="0" dirty="0">
                    <a:solidFill>
                      <a:srgbClr val="1A1A70"/>
                    </a:solidFill>
                    <a:latin typeface="굴림" charset="-127"/>
                    <a:ea typeface="굴림" charset="-127"/>
                  </a:rPr>
                  <a:t>Server Farm</a:t>
                </a:r>
              </a:p>
            </p:txBody>
          </p:sp>
          <p:cxnSp>
            <p:nvCxnSpPr>
              <p:cNvPr id="70" name="AutoShape 48"/>
              <p:cNvCxnSpPr>
                <a:cxnSpLocks noChangeShapeType="1"/>
                <a:stCxn id="33" idx="1"/>
                <a:endCxn id="34" idx="3"/>
              </p:cNvCxnSpPr>
              <p:nvPr/>
            </p:nvCxnSpPr>
            <p:spPr bwMode="auto">
              <a:xfrm flipH="1" flipV="1">
                <a:off x="4139680" y="2770240"/>
                <a:ext cx="648350" cy="656028"/>
              </a:xfrm>
              <a:prstGeom prst="straightConnector1">
                <a:avLst/>
              </a:prstGeom>
              <a:noFill/>
              <a:ln w="12700">
                <a:solidFill>
                  <a:srgbClr val="1A1A70"/>
                </a:solidFill>
                <a:round/>
                <a:headEnd/>
                <a:tailEnd/>
              </a:ln>
              <a:effectLst/>
            </p:spPr>
          </p:cxnSp>
          <p:cxnSp>
            <p:nvCxnSpPr>
              <p:cNvPr id="71" name="AutoShape 48"/>
              <p:cNvCxnSpPr>
                <a:cxnSpLocks noChangeShapeType="1"/>
                <a:endCxn id="32" idx="3"/>
              </p:cNvCxnSpPr>
              <p:nvPr/>
            </p:nvCxnSpPr>
            <p:spPr bwMode="auto">
              <a:xfrm flipH="1" flipV="1">
                <a:off x="5134105" y="2778178"/>
                <a:ext cx="518045" cy="218762"/>
              </a:xfrm>
              <a:prstGeom prst="straightConnector1">
                <a:avLst/>
              </a:prstGeom>
              <a:noFill/>
              <a:ln w="12700">
                <a:solidFill>
                  <a:srgbClr val="1A1A70"/>
                </a:solidFill>
                <a:round/>
                <a:headEnd/>
                <a:tailEnd/>
              </a:ln>
              <a:effectLst/>
            </p:spPr>
          </p:cxnSp>
          <p:cxnSp>
            <p:nvCxnSpPr>
              <p:cNvPr id="72" name="AutoShape 48"/>
              <p:cNvCxnSpPr>
                <a:cxnSpLocks noChangeShapeType="1"/>
                <a:endCxn id="36" idx="3"/>
              </p:cNvCxnSpPr>
              <p:nvPr/>
            </p:nvCxnSpPr>
            <p:spPr bwMode="auto">
              <a:xfrm flipH="1" flipV="1">
                <a:off x="6012199" y="2780910"/>
                <a:ext cx="518047" cy="218762"/>
              </a:xfrm>
              <a:prstGeom prst="straightConnector1">
                <a:avLst/>
              </a:prstGeom>
              <a:noFill/>
              <a:ln w="12700">
                <a:solidFill>
                  <a:srgbClr val="1A1A70"/>
                </a:solidFill>
                <a:round/>
                <a:headEnd/>
                <a:tailEnd/>
              </a:ln>
              <a:effectLst/>
            </p:spPr>
          </p:cxnSp>
          <p:pic>
            <p:nvPicPr>
              <p:cNvPr id="73" name="Picture 21"/>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44260" y="3284981"/>
                <a:ext cx="346075" cy="288040"/>
              </a:xfrm>
              <a:prstGeom prst="rect">
                <a:avLst/>
              </a:prstGeom>
              <a:noFill/>
              <a:ln w="9525">
                <a:noFill/>
                <a:miter lim="800000"/>
                <a:headEnd/>
                <a:tailEnd/>
              </a:ln>
              <a:effectLst/>
            </p:spPr>
          </p:pic>
          <p:pic>
            <p:nvPicPr>
              <p:cNvPr id="74" name="Picture 65"/>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64360" y="3284980"/>
                <a:ext cx="346075" cy="282575"/>
              </a:xfrm>
              <a:prstGeom prst="rect">
                <a:avLst/>
              </a:prstGeom>
              <a:noFill/>
              <a:ln w="12700">
                <a:noFill/>
                <a:miter lim="800000"/>
                <a:headEnd/>
                <a:tailEnd/>
              </a:ln>
              <a:effectLst/>
            </p:spPr>
          </p:pic>
          <p:pic>
            <p:nvPicPr>
              <p:cNvPr id="75" name="Picture 12"/>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812450" y="3284980"/>
                <a:ext cx="252412" cy="288040"/>
              </a:xfrm>
              <a:prstGeom prst="rect">
                <a:avLst/>
              </a:prstGeom>
              <a:noFill/>
              <a:ln w="12700">
                <a:noFill/>
                <a:miter lim="800000"/>
                <a:headEnd/>
                <a:tailEnd/>
              </a:ln>
              <a:effectLst/>
            </p:spPr>
          </p:pic>
          <p:cxnSp>
            <p:nvCxnSpPr>
              <p:cNvPr id="76" name="AutoShape 48"/>
              <p:cNvCxnSpPr>
                <a:cxnSpLocks noChangeShapeType="1"/>
                <a:stCxn id="73" idx="1"/>
                <a:endCxn id="43" idx="3"/>
              </p:cNvCxnSpPr>
              <p:nvPr/>
            </p:nvCxnSpPr>
            <p:spPr bwMode="auto">
              <a:xfrm flipH="1" flipV="1">
                <a:off x="6012199" y="3429000"/>
                <a:ext cx="432061" cy="1"/>
              </a:xfrm>
              <a:prstGeom prst="straightConnector1">
                <a:avLst/>
              </a:prstGeom>
              <a:noFill/>
              <a:ln w="12700">
                <a:solidFill>
                  <a:srgbClr val="1A1A70"/>
                </a:solidFill>
                <a:round/>
                <a:headEnd/>
                <a:tailEnd/>
              </a:ln>
              <a:effectLst/>
            </p:spPr>
          </p:cxnSp>
          <p:cxnSp>
            <p:nvCxnSpPr>
              <p:cNvPr id="77" name="AutoShape 48"/>
              <p:cNvCxnSpPr>
                <a:cxnSpLocks noChangeShapeType="1"/>
                <a:stCxn id="74" idx="1"/>
                <a:endCxn id="73" idx="3"/>
              </p:cNvCxnSpPr>
              <p:nvPr/>
            </p:nvCxnSpPr>
            <p:spPr bwMode="auto">
              <a:xfrm flipH="1">
                <a:off x="6790335" y="3426268"/>
                <a:ext cx="374025" cy="2733"/>
              </a:xfrm>
              <a:prstGeom prst="straightConnector1">
                <a:avLst/>
              </a:prstGeom>
              <a:noFill/>
              <a:ln w="12700">
                <a:solidFill>
                  <a:srgbClr val="1A1A70"/>
                </a:solidFill>
                <a:round/>
                <a:headEnd/>
                <a:tailEnd/>
              </a:ln>
              <a:effectLst/>
            </p:spPr>
          </p:cxnSp>
          <p:cxnSp>
            <p:nvCxnSpPr>
              <p:cNvPr id="78" name="AutoShape 48"/>
              <p:cNvCxnSpPr>
                <a:cxnSpLocks noChangeShapeType="1"/>
                <a:stCxn id="75" idx="1"/>
                <a:endCxn id="74" idx="3"/>
              </p:cNvCxnSpPr>
              <p:nvPr/>
            </p:nvCxnSpPr>
            <p:spPr bwMode="auto">
              <a:xfrm flipH="1" flipV="1">
                <a:off x="7510435" y="3426268"/>
                <a:ext cx="302015" cy="2732"/>
              </a:xfrm>
              <a:prstGeom prst="straightConnector1">
                <a:avLst/>
              </a:prstGeom>
              <a:noFill/>
              <a:ln w="12700">
                <a:solidFill>
                  <a:srgbClr val="1A1A70"/>
                </a:solidFill>
                <a:round/>
                <a:headEnd/>
                <a:tailEnd/>
              </a:ln>
              <a:effectLst/>
            </p:spPr>
          </p:cxnSp>
          <p:cxnSp>
            <p:nvCxnSpPr>
              <p:cNvPr id="79" name="AutoShape 48"/>
              <p:cNvCxnSpPr>
                <a:cxnSpLocks noChangeShapeType="1"/>
              </p:cNvCxnSpPr>
              <p:nvPr/>
            </p:nvCxnSpPr>
            <p:spPr bwMode="auto">
              <a:xfrm flipH="1" flipV="1">
                <a:off x="8028480" y="3429000"/>
                <a:ext cx="409654" cy="2732"/>
              </a:xfrm>
              <a:prstGeom prst="straightConnector1">
                <a:avLst/>
              </a:prstGeom>
              <a:noFill/>
              <a:ln w="12700">
                <a:solidFill>
                  <a:srgbClr val="1A1A70"/>
                </a:solidFill>
                <a:round/>
                <a:headEnd/>
                <a:tailEnd/>
              </a:ln>
              <a:effectLst/>
            </p:spPr>
          </p:cxnSp>
          <p:pic>
            <p:nvPicPr>
              <p:cNvPr id="80" name="Picture 22" descr="NOTEBOOK"/>
              <p:cNvPicPr>
                <a:picLocks noChangeAspect="1" noChangeArrowheads="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388530" y="3212970"/>
                <a:ext cx="519021" cy="432060"/>
              </a:xfrm>
              <a:prstGeom prst="rect">
                <a:avLst/>
              </a:prstGeom>
              <a:noFill/>
              <a:ln w="9525">
                <a:noFill/>
                <a:miter lim="800000"/>
                <a:headEnd/>
                <a:tailEnd/>
              </a:ln>
            </p:spPr>
          </p:pic>
          <p:cxnSp>
            <p:nvCxnSpPr>
              <p:cNvPr id="81" name="AutoShape 48"/>
              <p:cNvCxnSpPr>
                <a:cxnSpLocks noChangeShapeType="1"/>
                <a:endCxn id="43" idx="3"/>
              </p:cNvCxnSpPr>
              <p:nvPr/>
            </p:nvCxnSpPr>
            <p:spPr bwMode="auto">
              <a:xfrm flipH="1" flipV="1">
                <a:off x="6012199" y="3429000"/>
                <a:ext cx="518048" cy="218762"/>
              </a:xfrm>
              <a:prstGeom prst="straightConnector1">
                <a:avLst/>
              </a:prstGeom>
              <a:noFill/>
              <a:ln w="12700">
                <a:solidFill>
                  <a:srgbClr val="1A1A70"/>
                </a:solidFill>
                <a:round/>
                <a:headEnd/>
                <a:tailEnd/>
              </a:ln>
              <a:effectLst/>
            </p:spPr>
          </p:cxnSp>
          <p:cxnSp>
            <p:nvCxnSpPr>
              <p:cNvPr id="82" name="AutoShape 48"/>
              <p:cNvCxnSpPr>
                <a:cxnSpLocks noChangeShapeType="1"/>
                <a:endCxn id="31" idx="3"/>
              </p:cNvCxnSpPr>
              <p:nvPr/>
            </p:nvCxnSpPr>
            <p:spPr bwMode="auto">
              <a:xfrm flipH="1" flipV="1">
                <a:off x="6790335" y="2780911"/>
                <a:ext cx="532023" cy="290771"/>
              </a:xfrm>
              <a:prstGeom prst="straightConnector1">
                <a:avLst/>
              </a:prstGeom>
              <a:noFill/>
              <a:ln w="12700">
                <a:solidFill>
                  <a:srgbClr val="1A1A70"/>
                </a:solidFill>
                <a:round/>
                <a:headEnd/>
                <a:tailEnd/>
              </a:ln>
              <a:effectLst/>
            </p:spPr>
          </p:cxnSp>
          <p:cxnSp>
            <p:nvCxnSpPr>
              <p:cNvPr id="83" name="AutoShape 48"/>
              <p:cNvCxnSpPr>
                <a:cxnSpLocks noChangeShapeType="1"/>
                <a:endCxn id="62" idx="3"/>
              </p:cNvCxnSpPr>
              <p:nvPr/>
            </p:nvCxnSpPr>
            <p:spPr bwMode="auto">
              <a:xfrm flipH="1" flipV="1">
                <a:off x="8064862" y="2780910"/>
                <a:ext cx="251658" cy="144020"/>
              </a:xfrm>
              <a:prstGeom prst="straightConnector1">
                <a:avLst/>
              </a:prstGeom>
              <a:noFill/>
              <a:ln w="12700">
                <a:solidFill>
                  <a:srgbClr val="1A1A70"/>
                </a:solidFill>
                <a:round/>
                <a:headEnd/>
                <a:tailEnd/>
              </a:ln>
              <a:effectLst/>
            </p:spPr>
          </p:cxnSp>
          <p:cxnSp>
            <p:nvCxnSpPr>
              <p:cNvPr id="84" name="AutoShape 48"/>
              <p:cNvCxnSpPr>
                <a:cxnSpLocks noChangeShapeType="1"/>
                <a:endCxn id="75" idx="3"/>
              </p:cNvCxnSpPr>
              <p:nvPr/>
            </p:nvCxnSpPr>
            <p:spPr bwMode="auto">
              <a:xfrm flipH="1" flipV="1">
                <a:off x="8064862" y="3429000"/>
                <a:ext cx="251658" cy="144020"/>
              </a:xfrm>
              <a:prstGeom prst="straightConnector1">
                <a:avLst/>
              </a:prstGeom>
              <a:noFill/>
              <a:ln w="12700">
                <a:solidFill>
                  <a:srgbClr val="1A1A70"/>
                </a:solidFill>
                <a:round/>
                <a:headEnd/>
                <a:tailEnd/>
              </a:ln>
              <a:effectLst/>
            </p:spPr>
          </p:cxnSp>
          <p:cxnSp>
            <p:nvCxnSpPr>
              <p:cNvPr id="85" name="AutoShape 48"/>
              <p:cNvCxnSpPr>
                <a:cxnSpLocks noChangeShapeType="1"/>
                <a:endCxn id="60" idx="3"/>
              </p:cNvCxnSpPr>
              <p:nvPr/>
            </p:nvCxnSpPr>
            <p:spPr bwMode="auto">
              <a:xfrm flipH="1" flipV="1">
                <a:off x="7510435" y="2778178"/>
                <a:ext cx="374025" cy="218762"/>
              </a:xfrm>
              <a:prstGeom prst="straightConnector1">
                <a:avLst/>
              </a:prstGeom>
              <a:noFill/>
              <a:ln w="12700">
                <a:solidFill>
                  <a:srgbClr val="1A1A70"/>
                </a:solidFill>
                <a:round/>
                <a:headEnd/>
                <a:tailEnd/>
              </a:ln>
              <a:effectLst/>
            </p:spPr>
          </p:cxnSp>
          <p:cxnSp>
            <p:nvCxnSpPr>
              <p:cNvPr id="86" name="AutoShape 48"/>
              <p:cNvCxnSpPr>
                <a:cxnSpLocks noChangeShapeType="1"/>
                <a:endCxn id="74" idx="3"/>
              </p:cNvCxnSpPr>
              <p:nvPr/>
            </p:nvCxnSpPr>
            <p:spPr bwMode="auto">
              <a:xfrm flipH="1" flipV="1">
                <a:off x="7510435" y="3426268"/>
                <a:ext cx="374025" cy="218762"/>
              </a:xfrm>
              <a:prstGeom prst="straightConnector1">
                <a:avLst/>
              </a:prstGeom>
              <a:noFill/>
              <a:ln w="12700">
                <a:solidFill>
                  <a:srgbClr val="1A1A70"/>
                </a:solidFill>
                <a:round/>
                <a:headEnd/>
                <a:tailEnd/>
              </a:ln>
              <a:effectLst/>
            </p:spPr>
          </p:cxnSp>
          <p:cxnSp>
            <p:nvCxnSpPr>
              <p:cNvPr id="87" name="AutoShape 48"/>
              <p:cNvCxnSpPr>
                <a:cxnSpLocks noChangeShapeType="1"/>
                <a:stCxn id="32" idx="1"/>
                <a:endCxn id="35" idx="3"/>
              </p:cNvCxnSpPr>
              <p:nvPr/>
            </p:nvCxnSpPr>
            <p:spPr bwMode="auto">
              <a:xfrm flipH="1">
                <a:off x="4141267" y="2778178"/>
                <a:ext cx="646763" cy="640152"/>
              </a:xfrm>
              <a:prstGeom prst="straightConnector1">
                <a:avLst/>
              </a:prstGeom>
              <a:noFill/>
              <a:ln w="12700">
                <a:solidFill>
                  <a:srgbClr val="1A1A70"/>
                </a:solidFill>
                <a:round/>
                <a:headEnd/>
                <a:tailEnd/>
              </a:ln>
              <a:effectLst/>
            </p:spPr>
          </p:cxnSp>
          <p:sp>
            <p:nvSpPr>
              <p:cNvPr id="88" name="Text Box 127"/>
              <p:cNvSpPr txBox="1">
                <a:spLocks noChangeArrowheads="1"/>
              </p:cNvSpPr>
              <p:nvPr/>
            </p:nvSpPr>
            <p:spPr bwMode="auto">
              <a:xfrm>
                <a:off x="683461" y="2708900"/>
                <a:ext cx="504071" cy="280143"/>
              </a:xfrm>
              <a:prstGeom prst="rect">
                <a:avLst/>
              </a:prstGeom>
              <a:noFill/>
              <a:ln w="9525">
                <a:noFill/>
                <a:miter lim="800000"/>
                <a:headEnd/>
                <a:tailEnd/>
              </a:ln>
              <a:effectLst/>
            </p:spPr>
            <p:txBody>
              <a:bodyPr wrap="square">
                <a:spAutoFit/>
              </a:bodyPr>
              <a:lstStyle/>
              <a:p>
                <a:pPr fontAlgn="base" latinLnBrk="0">
                  <a:spcBef>
                    <a:spcPct val="50000"/>
                  </a:spcBef>
                  <a:spcAft>
                    <a:spcPct val="0"/>
                  </a:spcAft>
                  <a:defRPr/>
                </a:pPr>
                <a:r>
                  <a:rPr kumimoji="1" lang="en-US" altLang="ko-KR" sz="800" b="1" kern="0" dirty="0">
                    <a:solidFill>
                      <a:srgbClr val="1A1A70"/>
                    </a:solidFill>
                    <a:latin typeface="굴림" charset="-127"/>
                    <a:ea typeface="굴림" charset="-127"/>
                  </a:rPr>
                  <a:t>AAA</a:t>
                </a:r>
              </a:p>
            </p:txBody>
          </p:sp>
          <p:sp>
            <p:nvSpPr>
              <p:cNvPr id="89" name="Text Box 127"/>
              <p:cNvSpPr txBox="1">
                <a:spLocks noChangeArrowheads="1"/>
              </p:cNvSpPr>
              <p:nvPr/>
            </p:nvSpPr>
            <p:spPr bwMode="auto">
              <a:xfrm>
                <a:off x="1115519" y="2708900"/>
                <a:ext cx="504071" cy="280143"/>
              </a:xfrm>
              <a:prstGeom prst="rect">
                <a:avLst/>
              </a:prstGeom>
              <a:noFill/>
              <a:ln w="9525">
                <a:noFill/>
                <a:miter lim="800000"/>
                <a:headEnd/>
                <a:tailEnd/>
              </a:ln>
              <a:effectLst/>
            </p:spPr>
            <p:txBody>
              <a:bodyPr wrap="square">
                <a:spAutoFit/>
              </a:bodyPr>
              <a:lstStyle/>
              <a:p>
                <a:pPr fontAlgn="base" latinLnBrk="0">
                  <a:spcBef>
                    <a:spcPct val="50000"/>
                  </a:spcBef>
                  <a:spcAft>
                    <a:spcPct val="0"/>
                  </a:spcAft>
                  <a:defRPr/>
                </a:pPr>
                <a:r>
                  <a:rPr kumimoji="1" lang="en-US" altLang="ko-KR" sz="800" b="1" kern="0" dirty="0">
                    <a:solidFill>
                      <a:srgbClr val="1A1A70"/>
                    </a:solidFill>
                    <a:latin typeface="굴림" charset="-127"/>
                    <a:ea typeface="굴림" charset="-127"/>
                  </a:rPr>
                  <a:t>Mail</a:t>
                </a:r>
              </a:p>
            </p:txBody>
          </p:sp>
          <p:sp>
            <p:nvSpPr>
              <p:cNvPr id="90" name="Text Box 127"/>
              <p:cNvSpPr txBox="1">
                <a:spLocks noChangeArrowheads="1"/>
              </p:cNvSpPr>
              <p:nvPr/>
            </p:nvSpPr>
            <p:spPr bwMode="auto">
              <a:xfrm>
                <a:off x="1475570" y="2708900"/>
                <a:ext cx="504071" cy="280143"/>
              </a:xfrm>
              <a:prstGeom prst="rect">
                <a:avLst/>
              </a:prstGeom>
              <a:noFill/>
              <a:ln w="9525">
                <a:noFill/>
                <a:miter lim="800000"/>
                <a:headEnd/>
                <a:tailEnd/>
              </a:ln>
              <a:effectLst/>
            </p:spPr>
            <p:txBody>
              <a:bodyPr wrap="square">
                <a:spAutoFit/>
              </a:bodyPr>
              <a:lstStyle/>
              <a:p>
                <a:pPr fontAlgn="base" latinLnBrk="0">
                  <a:spcBef>
                    <a:spcPct val="50000"/>
                  </a:spcBef>
                  <a:spcAft>
                    <a:spcPct val="0"/>
                  </a:spcAft>
                  <a:defRPr/>
                </a:pPr>
                <a:r>
                  <a:rPr kumimoji="1" lang="en-US" altLang="ko-KR" sz="800" b="1" kern="0" dirty="0">
                    <a:solidFill>
                      <a:srgbClr val="1A1A70"/>
                    </a:solidFill>
                    <a:latin typeface="굴림" charset="-127"/>
                    <a:ea typeface="굴림" charset="-127"/>
                  </a:rPr>
                  <a:t>DNS</a:t>
                </a:r>
              </a:p>
            </p:txBody>
          </p:sp>
        </p:grpSp>
        <p:grpSp>
          <p:nvGrpSpPr>
            <p:cNvPr id="10" name="그룹 9"/>
            <p:cNvGrpSpPr/>
            <p:nvPr/>
          </p:nvGrpSpPr>
          <p:grpSpPr>
            <a:xfrm>
              <a:off x="2224247" y="5695513"/>
              <a:ext cx="5511462" cy="757823"/>
              <a:chOff x="1691600" y="4005080"/>
              <a:chExt cx="6028329" cy="936130"/>
            </a:xfrm>
          </p:grpSpPr>
          <p:sp>
            <p:nvSpPr>
              <p:cNvPr id="20" name="직사각형 19"/>
              <p:cNvSpPr/>
              <p:nvPr/>
            </p:nvSpPr>
            <p:spPr>
              <a:xfrm>
                <a:off x="5868180" y="4653170"/>
                <a:ext cx="576080" cy="288040"/>
              </a:xfrm>
              <a:prstGeom prst="rect">
                <a:avLst/>
              </a:prstGeom>
              <a:solidFill>
                <a:srgbClr val="FFFF00"/>
              </a:solidFill>
              <a:ln w="12700" cap="flat" cmpd="sng" algn="ctr">
                <a:solidFill>
                  <a:srgbClr val="3167D3">
                    <a:shade val="50000"/>
                  </a:srgbClr>
                </a:solidFill>
                <a:prstDash val="solid"/>
              </a:ln>
              <a:effectLst/>
            </p:spPr>
            <p:txBody>
              <a:bodyPr rtlCol="0" anchor="ctr"/>
              <a:lstStyle/>
              <a:p>
                <a:pPr algn="ctr" fontAlgn="base" latinLnBrk="0">
                  <a:spcBef>
                    <a:spcPct val="0"/>
                  </a:spcBef>
                  <a:spcAft>
                    <a:spcPct val="0"/>
                  </a:spcAft>
                  <a:defRPr/>
                </a:pPr>
                <a:r>
                  <a:rPr kumimoji="1" lang="en-US" altLang="ko-KR" sz="900" b="1" kern="0" dirty="0">
                    <a:solidFill>
                      <a:srgbClr val="FF0000"/>
                    </a:solidFill>
                    <a:latin typeface="Arial"/>
                  </a:rPr>
                  <a:t>DDNS</a:t>
                </a:r>
                <a:endParaRPr kumimoji="1" lang="ko-KR" altLang="en-US" sz="900" b="1" kern="0" dirty="0">
                  <a:solidFill>
                    <a:srgbClr val="FF0000"/>
                  </a:solidFill>
                  <a:latin typeface="Arial"/>
                </a:endParaRPr>
              </a:p>
            </p:txBody>
          </p:sp>
          <p:sp>
            <p:nvSpPr>
              <p:cNvPr id="21" name="직사각형 20"/>
              <p:cNvSpPr/>
              <p:nvPr/>
            </p:nvSpPr>
            <p:spPr>
              <a:xfrm>
                <a:off x="1691600" y="4110517"/>
                <a:ext cx="646759" cy="254611"/>
              </a:xfrm>
              <a:prstGeom prst="rect">
                <a:avLst/>
              </a:prstGeom>
              <a:solidFill>
                <a:srgbClr val="FFFF00"/>
              </a:solidFill>
              <a:ln w="12700" cap="flat" cmpd="sng" algn="ctr">
                <a:solidFill>
                  <a:srgbClr val="3167D3">
                    <a:shade val="50000"/>
                  </a:srgbClr>
                </a:solidFill>
                <a:prstDash val="solid"/>
              </a:ln>
              <a:effectLst/>
            </p:spPr>
            <p:txBody>
              <a:bodyPr rtlCol="0" anchor="ctr"/>
              <a:lstStyle/>
              <a:p>
                <a:pPr algn="ctr" fontAlgn="base" latinLnBrk="0">
                  <a:spcBef>
                    <a:spcPct val="0"/>
                  </a:spcBef>
                  <a:spcAft>
                    <a:spcPct val="0"/>
                  </a:spcAft>
                  <a:defRPr/>
                </a:pPr>
                <a:r>
                  <a:rPr kumimoji="1" lang="en-US" altLang="ko-KR" sz="800" b="1" kern="0" dirty="0">
                    <a:solidFill>
                      <a:srgbClr val="FF0000"/>
                    </a:solidFill>
                    <a:latin typeface="Arial"/>
                  </a:rPr>
                  <a:t>Firewall</a:t>
                </a:r>
                <a:endParaRPr kumimoji="1" lang="ko-KR" altLang="en-US" sz="900" b="1" kern="0" dirty="0">
                  <a:solidFill>
                    <a:srgbClr val="FF0000"/>
                  </a:solidFill>
                  <a:latin typeface="Arial"/>
                </a:endParaRPr>
              </a:p>
            </p:txBody>
          </p:sp>
          <p:sp>
            <p:nvSpPr>
              <p:cNvPr id="22" name="원통 21"/>
              <p:cNvSpPr/>
              <p:nvPr/>
            </p:nvSpPr>
            <p:spPr>
              <a:xfrm>
                <a:off x="3347830" y="4005080"/>
                <a:ext cx="576080" cy="360050"/>
              </a:xfrm>
              <a:prstGeom prst="can">
                <a:avLst/>
              </a:prstGeom>
              <a:solidFill>
                <a:srgbClr val="FFFF00"/>
              </a:solidFill>
              <a:ln w="12700" cap="flat" cmpd="sng" algn="ctr">
                <a:solidFill>
                  <a:srgbClr val="3167D3">
                    <a:shade val="50000"/>
                  </a:srgbClr>
                </a:solidFill>
                <a:prstDash val="solid"/>
              </a:ln>
              <a:effectLst/>
            </p:spPr>
            <p:txBody>
              <a:bodyPr rtlCol="0" anchor="ctr"/>
              <a:lstStyle/>
              <a:p>
                <a:pPr algn="ctr" fontAlgn="base" latinLnBrk="0">
                  <a:spcBef>
                    <a:spcPct val="0"/>
                  </a:spcBef>
                  <a:spcAft>
                    <a:spcPct val="0"/>
                  </a:spcAft>
                  <a:defRPr/>
                </a:pPr>
                <a:r>
                  <a:rPr kumimoji="1" lang="en-US" altLang="ko-KR" sz="900" b="1" kern="0" dirty="0">
                    <a:solidFill>
                      <a:srgbClr val="FF0000"/>
                    </a:solidFill>
                    <a:latin typeface="Arial"/>
                  </a:rPr>
                  <a:t>Cache</a:t>
                </a:r>
                <a:endParaRPr kumimoji="1" lang="ko-KR" altLang="en-US" sz="900" b="1" kern="0" dirty="0">
                  <a:solidFill>
                    <a:srgbClr val="FF0000"/>
                  </a:solidFill>
                  <a:latin typeface="Arial"/>
                </a:endParaRPr>
              </a:p>
            </p:txBody>
          </p:sp>
          <p:sp>
            <p:nvSpPr>
              <p:cNvPr id="23" name="원통 22"/>
              <p:cNvSpPr/>
              <p:nvPr/>
            </p:nvSpPr>
            <p:spPr>
              <a:xfrm>
                <a:off x="4355970" y="4005080"/>
                <a:ext cx="576080" cy="360050"/>
              </a:xfrm>
              <a:prstGeom prst="can">
                <a:avLst>
                  <a:gd name="adj" fmla="val 16167"/>
                </a:avLst>
              </a:prstGeom>
              <a:solidFill>
                <a:srgbClr val="FFFF00"/>
              </a:solidFill>
              <a:ln w="12700" cap="flat" cmpd="sng" algn="ctr">
                <a:solidFill>
                  <a:srgbClr val="3167D3">
                    <a:shade val="50000"/>
                  </a:srgbClr>
                </a:solidFill>
                <a:prstDash val="solid"/>
              </a:ln>
              <a:effectLst/>
            </p:spPr>
            <p:txBody>
              <a:bodyPr rtlCol="0" anchor="ctr"/>
              <a:lstStyle/>
              <a:p>
                <a:pPr algn="ctr" fontAlgn="base" latinLnBrk="0">
                  <a:spcBef>
                    <a:spcPct val="0"/>
                  </a:spcBef>
                  <a:spcAft>
                    <a:spcPct val="0"/>
                  </a:spcAft>
                  <a:defRPr/>
                </a:pPr>
                <a:r>
                  <a:rPr kumimoji="1" lang="en-US" altLang="ko-KR" sz="900" b="1" kern="0" dirty="0">
                    <a:solidFill>
                      <a:srgbClr val="FF0000"/>
                    </a:solidFill>
                    <a:latin typeface="Arial"/>
                  </a:rPr>
                  <a:t>Cache</a:t>
                </a:r>
                <a:endParaRPr kumimoji="1" lang="ko-KR" altLang="en-US" sz="900" b="1" kern="0" dirty="0">
                  <a:solidFill>
                    <a:srgbClr val="FF0000"/>
                  </a:solidFill>
                  <a:latin typeface="Arial"/>
                </a:endParaRPr>
              </a:p>
            </p:txBody>
          </p:sp>
          <p:sp>
            <p:nvSpPr>
              <p:cNvPr id="24" name="정육면체 23"/>
              <p:cNvSpPr/>
              <p:nvPr/>
            </p:nvSpPr>
            <p:spPr>
              <a:xfrm>
                <a:off x="7092350" y="4077090"/>
                <a:ext cx="504070" cy="288040"/>
              </a:xfrm>
              <a:prstGeom prst="cube">
                <a:avLst/>
              </a:prstGeom>
              <a:solidFill>
                <a:srgbClr val="FFFF00"/>
              </a:solidFill>
              <a:ln w="12700" cap="flat" cmpd="sng" algn="ctr">
                <a:solidFill>
                  <a:srgbClr val="3167D3">
                    <a:shade val="50000"/>
                  </a:srgbClr>
                </a:solidFill>
                <a:prstDash val="solid"/>
              </a:ln>
              <a:effectLst/>
            </p:spPr>
            <p:txBody>
              <a:bodyPr lIns="36000" tIns="36000" rIns="36000" bIns="36000" rtlCol="0" anchor="ctr"/>
              <a:lstStyle/>
              <a:p>
                <a:pPr algn="ctr" fontAlgn="base" latinLnBrk="0">
                  <a:spcBef>
                    <a:spcPct val="0"/>
                  </a:spcBef>
                  <a:spcAft>
                    <a:spcPct val="0"/>
                  </a:spcAft>
                  <a:defRPr/>
                </a:pPr>
                <a:r>
                  <a:rPr kumimoji="1" lang="en-US" altLang="ko-KR" sz="900" b="1" kern="0" dirty="0">
                    <a:solidFill>
                      <a:srgbClr val="FF0000"/>
                    </a:solidFill>
                    <a:latin typeface="Arial"/>
                  </a:rPr>
                  <a:t>IGMP</a:t>
                </a:r>
                <a:endParaRPr kumimoji="1" lang="ko-KR" altLang="en-US" sz="900" b="1" kern="0" dirty="0">
                  <a:solidFill>
                    <a:srgbClr val="FF0000"/>
                  </a:solidFill>
                  <a:latin typeface="Arial"/>
                </a:endParaRPr>
              </a:p>
            </p:txBody>
          </p:sp>
          <p:sp>
            <p:nvSpPr>
              <p:cNvPr id="25" name="직사각형 24"/>
              <p:cNvSpPr/>
              <p:nvPr/>
            </p:nvSpPr>
            <p:spPr>
              <a:xfrm>
                <a:off x="5148080" y="4077090"/>
                <a:ext cx="576080" cy="288040"/>
              </a:xfrm>
              <a:prstGeom prst="rect">
                <a:avLst/>
              </a:prstGeom>
              <a:solidFill>
                <a:srgbClr val="FFFF00"/>
              </a:solidFill>
              <a:ln w="12700" cap="flat" cmpd="sng" algn="ctr">
                <a:solidFill>
                  <a:srgbClr val="3167D3">
                    <a:shade val="50000"/>
                  </a:srgbClr>
                </a:solidFill>
                <a:prstDash val="solid"/>
              </a:ln>
              <a:effectLst/>
            </p:spPr>
            <p:txBody>
              <a:bodyPr rtlCol="0" anchor="ctr"/>
              <a:lstStyle/>
              <a:p>
                <a:pPr algn="ctr" fontAlgn="base" latinLnBrk="0">
                  <a:spcBef>
                    <a:spcPct val="0"/>
                  </a:spcBef>
                  <a:spcAft>
                    <a:spcPct val="0"/>
                  </a:spcAft>
                  <a:defRPr/>
                </a:pPr>
                <a:r>
                  <a:rPr kumimoji="1" lang="en-US" altLang="ko-KR" sz="900" b="1" kern="0" dirty="0">
                    <a:solidFill>
                      <a:srgbClr val="FF0000"/>
                    </a:solidFill>
                    <a:latin typeface="Arial"/>
                  </a:rPr>
                  <a:t>NAT</a:t>
                </a:r>
                <a:endParaRPr kumimoji="1" lang="ko-KR" altLang="en-US" sz="900" b="1" kern="0" dirty="0">
                  <a:solidFill>
                    <a:srgbClr val="FF0000"/>
                  </a:solidFill>
                  <a:latin typeface="Arial"/>
                </a:endParaRPr>
              </a:p>
            </p:txBody>
          </p:sp>
          <p:sp>
            <p:nvSpPr>
              <p:cNvPr id="26" name="직사각형 25"/>
              <p:cNvSpPr/>
              <p:nvPr/>
            </p:nvSpPr>
            <p:spPr>
              <a:xfrm>
                <a:off x="5868180" y="4077090"/>
                <a:ext cx="576080" cy="288040"/>
              </a:xfrm>
              <a:prstGeom prst="rect">
                <a:avLst/>
              </a:prstGeom>
              <a:solidFill>
                <a:srgbClr val="FFFF00"/>
              </a:solidFill>
              <a:ln w="12700" cap="flat" cmpd="sng" algn="ctr">
                <a:solidFill>
                  <a:srgbClr val="3167D3">
                    <a:shade val="50000"/>
                  </a:srgbClr>
                </a:solidFill>
                <a:prstDash val="solid"/>
              </a:ln>
              <a:effectLst/>
            </p:spPr>
            <p:txBody>
              <a:bodyPr rtlCol="0" anchor="ctr"/>
              <a:lstStyle/>
              <a:p>
                <a:pPr algn="ctr" fontAlgn="base" latinLnBrk="0">
                  <a:spcBef>
                    <a:spcPct val="0"/>
                  </a:spcBef>
                  <a:spcAft>
                    <a:spcPct val="0"/>
                  </a:spcAft>
                  <a:defRPr/>
                </a:pPr>
                <a:r>
                  <a:rPr kumimoji="1" lang="en-US" altLang="ko-KR" sz="900" b="1" kern="0" dirty="0">
                    <a:solidFill>
                      <a:srgbClr val="FF0000"/>
                    </a:solidFill>
                    <a:latin typeface="Arial"/>
                  </a:rPr>
                  <a:t>DHCP</a:t>
                </a:r>
                <a:endParaRPr kumimoji="1" lang="ko-KR" altLang="en-US" sz="900" b="1" kern="0" dirty="0">
                  <a:solidFill>
                    <a:srgbClr val="FF0000"/>
                  </a:solidFill>
                  <a:latin typeface="Arial"/>
                </a:endParaRPr>
              </a:p>
            </p:txBody>
          </p:sp>
          <p:sp>
            <p:nvSpPr>
              <p:cNvPr id="27" name="정육면체 26"/>
              <p:cNvSpPr/>
              <p:nvPr/>
            </p:nvSpPr>
            <p:spPr>
              <a:xfrm>
                <a:off x="7092350" y="4653170"/>
                <a:ext cx="627579" cy="288040"/>
              </a:xfrm>
              <a:prstGeom prst="cube">
                <a:avLst/>
              </a:prstGeom>
              <a:solidFill>
                <a:srgbClr val="FFFF00"/>
              </a:solidFill>
              <a:ln w="12700" cap="flat" cmpd="sng" algn="ctr">
                <a:solidFill>
                  <a:srgbClr val="3167D3">
                    <a:shade val="50000"/>
                  </a:srgbClr>
                </a:solidFill>
                <a:prstDash val="solid"/>
              </a:ln>
              <a:effectLst/>
            </p:spPr>
            <p:txBody>
              <a:bodyPr rtlCol="0" anchor="ctr"/>
              <a:lstStyle/>
              <a:p>
                <a:pPr algn="ctr" fontAlgn="base" latinLnBrk="0">
                  <a:spcBef>
                    <a:spcPct val="0"/>
                  </a:spcBef>
                  <a:spcAft>
                    <a:spcPct val="0"/>
                  </a:spcAft>
                  <a:defRPr/>
                </a:pPr>
                <a:r>
                  <a:rPr kumimoji="1" lang="en-US" altLang="ko-KR" sz="900" b="1" kern="0" dirty="0">
                    <a:solidFill>
                      <a:srgbClr val="FF0000"/>
                    </a:solidFill>
                    <a:latin typeface="Arial"/>
                  </a:rPr>
                  <a:t>VLAN</a:t>
                </a:r>
                <a:endParaRPr kumimoji="1" lang="ko-KR" altLang="en-US" sz="900" b="1" kern="0" dirty="0">
                  <a:solidFill>
                    <a:srgbClr val="FF0000"/>
                  </a:solidFill>
                  <a:latin typeface="Arial"/>
                </a:endParaRPr>
              </a:p>
            </p:txBody>
          </p:sp>
          <p:sp>
            <p:nvSpPr>
              <p:cNvPr id="28" name="직사각형 27"/>
              <p:cNvSpPr/>
              <p:nvPr/>
            </p:nvSpPr>
            <p:spPr>
              <a:xfrm>
                <a:off x="6516270" y="4077090"/>
                <a:ext cx="504070" cy="288040"/>
              </a:xfrm>
              <a:prstGeom prst="rect">
                <a:avLst/>
              </a:prstGeom>
              <a:solidFill>
                <a:srgbClr val="FFFF00"/>
              </a:solidFill>
              <a:ln w="12700" cap="flat" cmpd="sng" algn="ctr">
                <a:solidFill>
                  <a:srgbClr val="3167D3">
                    <a:shade val="50000"/>
                  </a:srgbClr>
                </a:solidFill>
                <a:prstDash val="solid"/>
              </a:ln>
              <a:effectLst/>
            </p:spPr>
            <p:txBody>
              <a:bodyPr rtlCol="0" anchor="ctr"/>
              <a:lstStyle/>
              <a:p>
                <a:pPr algn="ctr" fontAlgn="base" latinLnBrk="0">
                  <a:spcBef>
                    <a:spcPct val="0"/>
                  </a:spcBef>
                  <a:spcAft>
                    <a:spcPct val="0"/>
                  </a:spcAft>
                  <a:defRPr/>
                </a:pPr>
                <a:r>
                  <a:rPr kumimoji="1" lang="en-US" altLang="ko-KR" sz="900" b="1" kern="0" dirty="0">
                    <a:solidFill>
                      <a:srgbClr val="FF0000"/>
                    </a:solidFill>
                    <a:latin typeface="Arial"/>
                  </a:rPr>
                  <a:t>ACL</a:t>
                </a:r>
                <a:endParaRPr kumimoji="1" lang="ko-KR" altLang="en-US" sz="900" b="1" kern="0" dirty="0">
                  <a:solidFill>
                    <a:srgbClr val="FF0000"/>
                  </a:solidFill>
                  <a:latin typeface="Arial"/>
                </a:endParaRPr>
              </a:p>
            </p:txBody>
          </p:sp>
        </p:grpSp>
        <p:sp>
          <p:nvSpPr>
            <p:cNvPr id="11" name="직사각형 10"/>
            <p:cNvSpPr/>
            <p:nvPr/>
          </p:nvSpPr>
          <p:spPr>
            <a:xfrm>
              <a:off x="1331640" y="4941168"/>
              <a:ext cx="526687" cy="233176"/>
            </a:xfrm>
            <a:prstGeom prst="rect">
              <a:avLst/>
            </a:prstGeom>
            <a:solidFill>
              <a:srgbClr val="FFFF00"/>
            </a:solidFill>
            <a:ln w="12700" cap="flat" cmpd="sng" algn="ctr">
              <a:solidFill>
                <a:srgbClr val="3167D3">
                  <a:shade val="50000"/>
                </a:srgbClr>
              </a:solidFill>
              <a:prstDash val="solid"/>
            </a:ln>
            <a:effectLst/>
          </p:spPr>
          <p:txBody>
            <a:bodyPr rtlCol="0" anchor="ctr"/>
            <a:lstStyle/>
            <a:p>
              <a:pPr algn="ctr" fontAlgn="base" latinLnBrk="0">
                <a:spcBef>
                  <a:spcPct val="0"/>
                </a:spcBef>
                <a:spcAft>
                  <a:spcPct val="0"/>
                </a:spcAft>
                <a:defRPr/>
              </a:pPr>
              <a:r>
                <a:rPr kumimoji="1" lang="en-US" altLang="ko-KR" sz="900" b="1" kern="0" dirty="0">
                  <a:solidFill>
                    <a:srgbClr val="FF0000"/>
                  </a:solidFill>
                  <a:latin typeface="Arial"/>
                </a:rPr>
                <a:t>BSS</a:t>
              </a:r>
              <a:endParaRPr kumimoji="1" lang="ko-KR" altLang="en-US" sz="900" b="1" kern="0" dirty="0">
                <a:solidFill>
                  <a:srgbClr val="FF0000"/>
                </a:solidFill>
                <a:latin typeface="Arial"/>
              </a:endParaRPr>
            </a:p>
          </p:txBody>
        </p:sp>
        <p:sp>
          <p:nvSpPr>
            <p:cNvPr id="12" name="직사각형 11"/>
            <p:cNvSpPr/>
            <p:nvPr/>
          </p:nvSpPr>
          <p:spPr>
            <a:xfrm>
              <a:off x="2051720" y="4952396"/>
              <a:ext cx="526687" cy="233176"/>
            </a:xfrm>
            <a:prstGeom prst="rect">
              <a:avLst/>
            </a:prstGeom>
            <a:solidFill>
              <a:srgbClr val="FFFF00"/>
            </a:solidFill>
            <a:ln w="12700" cap="flat" cmpd="sng" algn="ctr">
              <a:solidFill>
                <a:srgbClr val="3167D3">
                  <a:shade val="50000"/>
                </a:srgbClr>
              </a:solidFill>
              <a:prstDash val="solid"/>
            </a:ln>
            <a:effectLst/>
          </p:spPr>
          <p:txBody>
            <a:bodyPr rtlCol="0" anchor="ctr"/>
            <a:lstStyle/>
            <a:p>
              <a:pPr algn="ctr" fontAlgn="base" latinLnBrk="0">
                <a:spcBef>
                  <a:spcPct val="0"/>
                </a:spcBef>
                <a:spcAft>
                  <a:spcPct val="0"/>
                </a:spcAft>
                <a:defRPr/>
              </a:pPr>
              <a:r>
                <a:rPr kumimoji="1" lang="en-US" altLang="ko-KR" sz="900" b="1" kern="0" dirty="0">
                  <a:solidFill>
                    <a:srgbClr val="FF0000"/>
                  </a:solidFill>
                  <a:latin typeface="Arial"/>
                </a:rPr>
                <a:t>OSS</a:t>
              </a:r>
              <a:endParaRPr kumimoji="1" lang="ko-KR" altLang="en-US" sz="900" b="1" kern="0" dirty="0">
                <a:solidFill>
                  <a:srgbClr val="FF0000"/>
                </a:solidFill>
                <a:latin typeface="Arial"/>
              </a:endParaRPr>
            </a:p>
          </p:txBody>
        </p:sp>
        <p:sp>
          <p:nvSpPr>
            <p:cNvPr id="13" name="직사각형 12"/>
            <p:cNvSpPr/>
            <p:nvPr/>
          </p:nvSpPr>
          <p:spPr>
            <a:xfrm>
              <a:off x="3707904" y="4941168"/>
              <a:ext cx="526687" cy="233176"/>
            </a:xfrm>
            <a:prstGeom prst="rect">
              <a:avLst/>
            </a:prstGeom>
            <a:solidFill>
              <a:srgbClr val="FFFF00"/>
            </a:solidFill>
            <a:ln w="12700" cap="flat" cmpd="sng" algn="ctr">
              <a:solidFill>
                <a:srgbClr val="3167D3">
                  <a:shade val="50000"/>
                </a:srgbClr>
              </a:solidFill>
              <a:prstDash val="solid"/>
            </a:ln>
            <a:effectLst/>
          </p:spPr>
          <p:txBody>
            <a:bodyPr rtlCol="0" anchor="ctr"/>
            <a:lstStyle/>
            <a:p>
              <a:pPr algn="ctr" fontAlgn="base" latinLnBrk="0">
                <a:spcBef>
                  <a:spcPct val="0"/>
                </a:spcBef>
                <a:spcAft>
                  <a:spcPct val="0"/>
                </a:spcAft>
                <a:defRPr/>
              </a:pPr>
              <a:r>
                <a:rPr kumimoji="1" lang="en-US" altLang="ko-KR" sz="900" b="1" kern="0" dirty="0">
                  <a:solidFill>
                    <a:srgbClr val="FF0000"/>
                  </a:solidFill>
                  <a:latin typeface="Arial"/>
                </a:rPr>
                <a:t>NMS</a:t>
              </a:r>
              <a:endParaRPr kumimoji="1" lang="ko-KR" altLang="en-US" sz="900" b="1" kern="0" dirty="0">
                <a:solidFill>
                  <a:srgbClr val="FF0000"/>
                </a:solidFill>
                <a:latin typeface="Arial"/>
              </a:endParaRPr>
            </a:p>
          </p:txBody>
        </p:sp>
        <p:sp>
          <p:nvSpPr>
            <p:cNvPr id="14" name="직사각형 13"/>
            <p:cNvSpPr/>
            <p:nvPr/>
          </p:nvSpPr>
          <p:spPr>
            <a:xfrm>
              <a:off x="2771800" y="4941168"/>
              <a:ext cx="526687" cy="233176"/>
            </a:xfrm>
            <a:prstGeom prst="rect">
              <a:avLst/>
            </a:prstGeom>
            <a:solidFill>
              <a:srgbClr val="FFFF00"/>
            </a:solidFill>
            <a:ln w="12700" cap="flat" cmpd="sng" algn="ctr">
              <a:solidFill>
                <a:srgbClr val="3167D3">
                  <a:shade val="50000"/>
                </a:srgbClr>
              </a:solidFill>
              <a:prstDash val="solid"/>
            </a:ln>
            <a:effectLst/>
          </p:spPr>
          <p:txBody>
            <a:bodyPr rtlCol="0" anchor="ctr"/>
            <a:lstStyle/>
            <a:p>
              <a:pPr algn="ctr" fontAlgn="base" latinLnBrk="0">
                <a:spcBef>
                  <a:spcPct val="0"/>
                </a:spcBef>
                <a:spcAft>
                  <a:spcPct val="0"/>
                </a:spcAft>
                <a:defRPr/>
              </a:pPr>
              <a:r>
                <a:rPr kumimoji="1" lang="en-US" altLang="ko-KR" sz="900" b="1" kern="0" dirty="0">
                  <a:solidFill>
                    <a:srgbClr val="FF0000"/>
                  </a:solidFill>
                  <a:latin typeface="Arial"/>
                </a:rPr>
                <a:t>NMS</a:t>
              </a:r>
              <a:endParaRPr kumimoji="1" lang="ko-KR" altLang="en-US" sz="900" b="1" kern="0" dirty="0">
                <a:solidFill>
                  <a:srgbClr val="FF0000"/>
                </a:solidFill>
                <a:latin typeface="Arial"/>
              </a:endParaRPr>
            </a:p>
          </p:txBody>
        </p:sp>
        <p:sp>
          <p:nvSpPr>
            <p:cNvPr id="15" name="직사각형 14"/>
            <p:cNvSpPr/>
            <p:nvPr/>
          </p:nvSpPr>
          <p:spPr>
            <a:xfrm>
              <a:off x="4909409" y="4941168"/>
              <a:ext cx="526687" cy="233176"/>
            </a:xfrm>
            <a:prstGeom prst="rect">
              <a:avLst/>
            </a:prstGeom>
            <a:solidFill>
              <a:srgbClr val="FFFF00"/>
            </a:solidFill>
            <a:ln w="12700" cap="flat" cmpd="sng" algn="ctr">
              <a:solidFill>
                <a:srgbClr val="3167D3">
                  <a:shade val="50000"/>
                </a:srgbClr>
              </a:solidFill>
              <a:prstDash val="solid"/>
            </a:ln>
            <a:effectLst/>
          </p:spPr>
          <p:txBody>
            <a:bodyPr rtlCol="0" anchor="ctr"/>
            <a:lstStyle/>
            <a:p>
              <a:pPr algn="ctr" fontAlgn="base" latinLnBrk="0">
                <a:spcBef>
                  <a:spcPct val="0"/>
                </a:spcBef>
                <a:spcAft>
                  <a:spcPct val="0"/>
                </a:spcAft>
                <a:defRPr/>
              </a:pPr>
              <a:r>
                <a:rPr kumimoji="1" lang="en-US" altLang="ko-KR" sz="900" b="1" kern="0" dirty="0">
                  <a:solidFill>
                    <a:srgbClr val="FF0000"/>
                  </a:solidFill>
                  <a:latin typeface="Arial"/>
                </a:rPr>
                <a:t>NMS</a:t>
              </a:r>
              <a:endParaRPr kumimoji="1" lang="ko-KR" altLang="en-US" sz="900" b="1" kern="0" dirty="0">
                <a:solidFill>
                  <a:srgbClr val="FF0000"/>
                </a:solidFill>
                <a:latin typeface="Arial"/>
              </a:endParaRPr>
            </a:p>
          </p:txBody>
        </p:sp>
        <p:sp>
          <p:nvSpPr>
            <p:cNvPr id="16" name="직사각형 15"/>
            <p:cNvSpPr/>
            <p:nvPr/>
          </p:nvSpPr>
          <p:spPr>
            <a:xfrm>
              <a:off x="5989529" y="4941168"/>
              <a:ext cx="526687" cy="233176"/>
            </a:xfrm>
            <a:prstGeom prst="rect">
              <a:avLst/>
            </a:prstGeom>
            <a:solidFill>
              <a:srgbClr val="FFFF00"/>
            </a:solidFill>
            <a:ln w="12700" cap="flat" cmpd="sng" algn="ctr">
              <a:solidFill>
                <a:srgbClr val="3167D3">
                  <a:shade val="50000"/>
                </a:srgbClr>
              </a:solidFill>
              <a:prstDash val="solid"/>
            </a:ln>
            <a:effectLst/>
          </p:spPr>
          <p:txBody>
            <a:bodyPr rtlCol="0" anchor="ctr"/>
            <a:lstStyle/>
            <a:p>
              <a:pPr algn="ctr" fontAlgn="base" latinLnBrk="0">
                <a:spcBef>
                  <a:spcPct val="0"/>
                </a:spcBef>
                <a:spcAft>
                  <a:spcPct val="0"/>
                </a:spcAft>
                <a:defRPr/>
              </a:pPr>
              <a:r>
                <a:rPr kumimoji="1" lang="en-US" altLang="ko-KR" sz="900" b="1" kern="0" dirty="0">
                  <a:solidFill>
                    <a:srgbClr val="FF0000"/>
                  </a:solidFill>
                  <a:latin typeface="Arial"/>
                </a:rPr>
                <a:t>NMS</a:t>
              </a:r>
              <a:endParaRPr kumimoji="1" lang="ko-KR" altLang="en-US" sz="900" b="1" kern="0" dirty="0">
                <a:solidFill>
                  <a:srgbClr val="FF0000"/>
                </a:solidFill>
                <a:latin typeface="Arial"/>
              </a:endParaRPr>
            </a:p>
          </p:txBody>
        </p:sp>
        <p:sp>
          <p:nvSpPr>
            <p:cNvPr id="17" name="직사각형 16"/>
            <p:cNvSpPr/>
            <p:nvPr/>
          </p:nvSpPr>
          <p:spPr>
            <a:xfrm>
              <a:off x="6853625" y="4941168"/>
              <a:ext cx="526687" cy="233176"/>
            </a:xfrm>
            <a:prstGeom prst="rect">
              <a:avLst/>
            </a:prstGeom>
            <a:solidFill>
              <a:srgbClr val="FFFF00"/>
            </a:solidFill>
            <a:ln w="12700" cap="flat" cmpd="sng" algn="ctr">
              <a:solidFill>
                <a:srgbClr val="3167D3">
                  <a:shade val="50000"/>
                </a:srgbClr>
              </a:solidFill>
              <a:prstDash val="solid"/>
            </a:ln>
            <a:effectLst/>
          </p:spPr>
          <p:txBody>
            <a:bodyPr rtlCol="0" anchor="ctr"/>
            <a:lstStyle/>
            <a:p>
              <a:pPr algn="ctr" fontAlgn="base" latinLnBrk="0">
                <a:spcBef>
                  <a:spcPct val="0"/>
                </a:spcBef>
                <a:spcAft>
                  <a:spcPct val="0"/>
                </a:spcAft>
                <a:defRPr/>
              </a:pPr>
              <a:r>
                <a:rPr kumimoji="1" lang="en-US" altLang="ko-KR" sz="900" b="1" kern="0" dirty="0">
                  <a:solidFill>
                    <a:srgbClr val="FF0000"/>
                  </a:solidFill>
                  <a:latin typeface="Arial"/>
                </a:rPr>
                <a:t>EMS</a:t>
              </a:r>
              <a:endParaRPr kumimoji="1" lang="ko-KR" altLang="en-US" sz="900" b="1" kern="0" dirty="0">
                <a:solidFill>
                  <a:srgbClr val="FF0000"/>
                </a:solidFill>
                <a:latin typeface="Arial"/>
              </a:endParaRPr>
            </a:p>
          </p:txBody>
        </p:sp>
        <p:sp>
          <p:nvSpPr>
            <p:cNvPr id="18" name="정육면체 17"/>
            <p:cNvSpPr/>
            <p:nvPr/>
          </p:nvSpPr>
          <p:spPr>
            <a:xfrm>
              <a:off x="7711549" y="5733256"/>
              <a:ext cx="460851" cy="233176"/>
            </a:xfrm>
            <a:prstGeom prst="cube">
              <a:avLst/>
            </a:prstGeom>
            <a:solidFill>
              <a:srgbClr val="FFFF00"/>
            </a:solidFill>
            <a:ln w="12700" cap="flat" cmpd="sng" algn="ctr">
              <a:solidFill>
                <a:srgbClr val="3167D3">
                  <a:shade val="50000"/>
                </a:srgbClr>
              </a:solidFill>
              <a:prstDash val="solid"/>
            </a:ln>
            <a:effectLst/>
          </p:spPr>
          <p:txBody>
            <a:bodyPr lIns="36000" tIns="36000" rIns="36000" bIns="36000" rtlCol="0" anchor="ctr"/>
            <a:lstStyle/>
            <a:p>
              <a:pPr algn="ctr" fontAlgn="base" latinLnBrk="0">
                <a:spcBef>
                  <a:spcPct val="0"/>
                </a:spcBef>
                <a:spcAft>
                  <a:spcPct val="0"/>
                </a:spcAft>
                <a:defRPr/>
              </a:pPr>
              <a:r>
                <a:rPr kumimoji="1" lang="en-US" altLang="ko-KR" sz="900" b="1" kern="0" dirty="0">
                  <a:solidFill>
                    <a:srgbClr val="FF0000"/>
                  </a:solidFill>
                  <a:latin typeface="Arial"/>
                </a:rPr>
                <a:t>STB</a:t>
              </a:r>
              <a:endParaRPr kumimoji="1" lang="ko-KR" altLang="en-US" sz="900" b="1" kern="0" dirty="0">
                <a:solidFill>
                  <a:srgbClr val="FF0000"/>
                </a:solidFill>
                <a:latin typeface="Arial"/>
              </a:endParaRPr>
            </a:p>
          </p:txBody>
        </p:sp>
        <p:sp>
          <p:nvSpPr>
            <p:cNvPr id="19" name="직사각형 18"/>
            <p:cNvSpPr/>
            <p:nvPr/>
          </p:nvSpPr>
          <p:spPr>
            <a:xfrm>
              <a:off x="2987824" y="5733256"/>
              <a:ext cx="526687" cy="233176"/>
            </a:xfrm>
            <a:prstGeom prst="rect">
              <a:avLst/>
            </a:prstGeom>
            <a:solidFill>
              <a:srgbClr val="FFFF00"/>
            </a:solidFill>
            <a:ln w="12700" cap="flat" cmpd="sng" algn="ctr">
              <a:solidFill>
                <a:srgbClr val="3167D3">
                  <a:shade val="50000"/>
                </a:srgbClr>
              </a:solidFill>
              <a:prstDash val="solid"/>
            </a:ln>
            <a:effectLst/>
          </p:spPr>
          <p:txBody>
            <a:bodyPr rtlCol="0" anchor="ctr"/>
            <a:lstStyle/>
            <a:p>
              <a:pPr algn="ctr" fontAlgn="base" latinLnBrk="0">
                <a:spcBef>
                  <a:spcPct val="0"/>
                </a:spcBef>
                <a:spcAft>
                  <a:spcPct val="0"/>
                </a:spcAft>
                <a:defRPr/>
              </a:pPr>
              <a:r>
                <a:rPr kumimoji="1" lang="en-US" altLang="ko-KR" sz="900" b="1" kern="0" dirty="0">
                  <a:solidFill>
                    <a:srgbClr val="FF0000"/>
                  </a:solidFill>
                  <a:latin typeface="Arial"/>
                </a:rPr>
                <a:t>DPI</a:t>
              </a:r>
              <a:endParaRPr kumimoji="1" lang="ko-KR" altLang="en-US" sz="900" b="1" kern="0" dirty="0">
                <a:solidFill>
                  <a:srgbClr val="FF0000"/>
                </a:solidFill>
                <a:latin typeface="Arial"/>
              </a:endParaRPr>
            </a:p>
          </p:txBody>
        </p:sp>
      </p:grpSp>
      <p:pic>
        <p:nvPicPr>
          <p:cNvPr id="91" name="그림 90"/>
          <p:cNvPicPr>
            <a:picLocks noChangeAspect="1"/>
          </p:cNvPicPr>
          <p:nvPr/>
        </p:nvPicPr>
        <p:blipFill>
          <a:blip r:embed="rId10"/>
          <a:stretch>
            <a:fillRect/>
          </a:stretch>
        </p:blipFill>
        <p:spPr>
          <a:xfrm>
            <a:off x="2869475" y="3257398"/>
            <a:ext cx="5938683" cy="3266112"/>
          </a:xfrm>
          <a:prstGeom prst="rect">
            <a:avLst/>
          </a:prstGeom>
        </p:spPr>
      </p:pic>
    </p:spTree>
    <p:extLst>
      <p:ext uri="{BB962C8B-B14F-4D97-AF65-F5344CB8AC3E}">
        <p14:creationId xmlns:p14="http://schemas.microsoft.com/office/powerpoint/2010/main" val="796376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r>
              <a:rPr lang="en-US" altLang="ko-KR" dirty="0"/>
              <a:t> SDN</a:t>
            </a:r>
            <a:endParaRPr lang="ko-KR" altLang="en-US" sz="9600" dirty="0"/>
          </a:p>
        </p:txBody>
      </p:sp>
      <p:sp>
        <p:nvSpPr>
          <p:cNvPr id="9" name="내용 개체 틀 2"/>
          <p:cNvSpPr txBox="1">
            <a:spLocks/>
          </p:cNvSpPr>
          <p:nvPr/>
        </p:nvSpPr>
        <p:spPr>
          <a:xfrm>
            <a:off x="199505" y="706583"/>
            <a:ext cx="11829010"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dirty="0"/>
              <a:t>Software Defined Networking (SDN)</a:t>
            </a:r>
          </a:p>
          <a:p>
            <a:pPr lvl="1"/>
            <a:r>
              <a:rPr lang="en-US" altLang="ko-KR" dirty="0"/>
              <a:t>Separates the control plane from the underlying data plane</a:t>
            </a:r>
          </a:p>
          <a:p>
            <a:pPr lvl="1"/>
            <a:r>
              <a:rPr lang="en-US" altLang="ko-KR" dirty="0"/>
              <a:t>Supports the centralized management (SDN controller)</a:t>
            </a:r>
          </a:p>
          <a:p>
            <a:pPr lvl="1"/>
            <a:endParaRPr lang="en-US" altLang="ko-KR" dirty="0"/>
          </a:p>
          <a:p>
            <a:pPr lvl="1"/>
            <a:endParaRPr lang="en-US" altLang="ko-KR" dirty="0"/>
          </a:p>
          <a:p>
            <a:r>
              <a:rPr lang="en-US" altLang="ko-KR" dirty="0"/>
              <a:t>Features of SDN</a:t>
            </a:r>
          </a:p>
          <a:p>
            <a:pPr lvl="1"/>
            <a:r>
              <a:rPr lang="en-US" altLang="ko-KR" dirty="0"/>
              <a:t>Programmability</a:t>
            </a:r>
          </a:p>
          <a:p>
            <a:pPr lvl="1"/>
            <a:r>
              <a:rPr lang="en-US" altLang="ko-KR" dirty="0"/>
              <a:t>Agility</a:t>
            </a:r>
          </a:p>
          <a:p>
            <a:pPr lvl="1"/>
            <a:r>
              <a:rPr lang="en-US" altLang="ko-KR" dirty="0"/>
              <a:t>Flexibility</a:t>
            </a:r>
          </a:p>
          <a:p>
            <a:pPr lvl="1"/>
            <a:r>
              <a:rPr lang="en-US" altLang="ko-KR" dirty="0"/>
              <a:t>Vendor neutrality</a:t>
            </a:r>
          </a:p>
          <a:p>
            <a:pPr lvl="1"/>
            <a:r>
              <a:rPr lang="en-US" altLang="ko-KR" dirty="0"/>
              <a:t>CAPEX/OPEX saving</a:t>
            </a:r>
          </a:p>
        </p:txBody>
      </p:sp>
      <p:grpSp>
        <p:nvGrpSpPr>
          <p:cNvPr id="39" name="그룹 38"/>
          <p:cNvGrpSpPr/>
          <p:nvPr/>
        </p:nvGrpSpPr>
        <p:grpSpPr>
          <a:xfrm>
            <a:off x="5554965" y="3765330"/>
            <a:ext cx="5059131" cy="1993084"/>
            <a:chOff x="1459358" y="201626"/>
            <a:chExt cx="7690945" cy="3029909"/>
          </a:xfrm>
        </p:grpSpPr>
        <p:grpSp>
          <p:nvGrpSpPr>
            <p:cNvPr id="40" name="그룹 39"/>
            <p:cNvGrpSpPr/>
            <p:nvPr/>
          </p:nvGrpSpPr>
          <p:grpSpPr>
            <a:xfrm>
              <a:off x="1759949" y="843446"/>
              <a:ext cx="2344366" cy="1840090"/>
              <a:chOff x="-154450" y="4685254"/>
              <a:chExt cx="2344366" cy="1840090"/>
            </a:xfrm>
          </p:grpSpPr>
          <p:sp>
            <p:nvSpPr>
              <p:cNvPr id="59" name="모서리가 둥근 직사각형 58"/>
              <p:cNvSpPr/>
              <p:nvPr/>
            </p:nvSpPr>
            <p:spPr bwMode="auto">
              <a:xfrm>
                <a:off x="-154450" y="4685256"/>
                <a:ext cx="1512167" cy="432049"/>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headEnd/>
                <a:tailEnd/>
              </a:ln>
              <a:effectLst/>
            </p:spPr>
            <p:txBody>
              <a:bodyPr wrap="none" lIns="91380" tIns="45692" rIns="91380" bIns="45692"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a:ln>
                      <a:noFill/>
                    </a:ln>
                    <a:solidFill>
                      <a:prstClr val="white"/>
                    </a:solidFill>
                    <a:effectLst/>
                    <a:uLnTx/>
                    <a:uFillTx/>
                    <a:latin typeface="Arial" panose="020B0604020202020204" pitchFamily="34" charset="0"/>
                    <a:ea typeface="맑은 고딕" panose="020B0503020000020004" pitchFamily="50" charset="-127"/>
                    <a:cs typeface="Arial" panose="020B0604020202020204" pitchFamily="34" charset="0"/>
                  </a:rPr>
                  <a:t>Control Plane</a:t>
                </a:r>
                <a:endParaRPr kumimoji="0" lang="ko-KR" altLang="en-US" sz="1200" b="0" i="0" u="none" strike="noStrike" kern="1200" cap="none" spc="0" normalizeH="0" baseline="0" noProof="0" dirty="0">
                  <a:ln>
                    <a:noFill/>
                  </a:ln>
                  <a:solidFill>
                    <a:prstClr val="white"/>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60" name="모서리가 둥근 직사각형 59"/>
              <p:cNvSpPr/>
              <p:nvPr/>
            </p:nvSpPr>
            <p:spPr bwMode="auto">
              <a:xfrm>
                <a:off x="-154450" y="5186386"/>
                <a:ext cx="1512167" cy="432049"/>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headEnd/>
                <a:tailEnd/>
              </a:ln>
              <a:effectLst/>
            </p:spPr>
            <p:txBody>
              <a:bodyPr wrap="none" lIns="91380" tIns="45692" rIns="91380" bIns="45692"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a:ln>
                      <a:noFill/>
                    </a:ln>
                    <a:solidFill>
                      <a:prstClr val="white"/>
                    </a:solidFill>
                    <a:effectLst/>
                    <a:uLnTx/>
                    <a:uFillTx/>
                    <a:latin typeface="Arial" panose="020B0604020202020204" pitchFamily="34" charset="0"/>
                    <a:ea typeface="맑은 고딕" panose="020B0503020000020004" pitchFamily="50" charset="-127"/>
                    <a:cs typeface="Arial" panose="020B0604020202020204" pitchFamily="34" charset="0"/>
                  </a:rPr>
                  <a:t>Data Plane</a:t>
                </a:r>
                <a:endParaRPr kumimoji="0" lang="ko-KR" altLang="en-US" sz="1200" b="0" i="0" u="none" strike="noStrike" kern="1200" cap="none" spc="0" normalizeH="0" baseline="0" noProof="0" dirty="0">
                  <a:ln>
                    <a:noFill/>
                  </a:ln>
                  <a:solidFill>
                    <a:prstClr val="white"/>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61" name="모서리가 둥근 직사각형 60"/>
              <p:cNvSpPr/>
              <p:nvPr/>
            </p:nvSpPr>
            <p:spPr bwMode="auto">
              <a:xfrm>
                <a:off x="1440359" y="4685254"/>
                <a:ext cx="749557" cy="933179"/>
              </a:xfrm>
              <a:prstGeom prst="roundRect">
                <a:avLst>
                  <a:gd name="adj" fmla="val 10993"/>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headEnd/>
                <a:tailEnd/>
              </a:ln>
              <a:effectLst/>
            </p:spPr>
            <p:txBody>
              <a:bodyPr wrap="none" lIns="91380" tIns="45692" rIns="91380" bIns="45692"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a:ln>
                      <a:noFill/>
                    </a:ln>
                    <a:solidFill>
                      <a:prstClr val="white"/>
                    </a:solidFill>
                    <a:effectLst/>
                    <a:uLnTx/>
                    <a:uFillTx/>
                    <a:latin typeface="Arial" panose="020B0604020202020204" pitchFamily="34" charset="0"/>
                    <a:ea typeface="맑은 고딕" panose="020B0503020000020004" pitchFamily="50" charset="-127"/>
                    <a:cs typeface="Arial" panose="020B0604020202020204" pitchFamily="34" charset="0"/>
                  </a:rPr>
                  <a:t>Mgmt.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a:ln>
                      <a:noFill/>
                    </a:ln>
                    <a:solidFill>
                      <a:prstClr val="white"/>
                    </a:solidFill>
                    <a:effectLst/>
                    <a:uLnTx/>
                    <a:uFillTx/>
                    <a:latin typeface="Arial" panose="020B0604020202020204" pitchFamily="34" charset="0"/>
                    <a:ea typeface="맑은 고딕" panose="020B0503020000020004" pitchFamily="50" charset="-127"/>
                    <a:cs typeface="Arial" panose="020B0604020202020204" pitchFamily="34" charset="0"/>
                  </a:rPr>
                  <a:t>Plane</a:t>
                </a:r>
                <a:endParaRPr kumimoji="0" lang="ko-KR" altLang="en-US" sz="1200" b="0" i="0" u="none" strike="noStrike" kern="1200" cap="none" spc="0" normalizeH="0" baseline="0" noProof="0" dirty="0">
                  <a:ln>
                    <a:noFill/>
                  </a:ln>
                  <a:solidFill>
                    <a:prstClr val="white"/>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pic>
            <p:nvPicPr>
              <p:cNvPr id="62" name="Picture 5" descr="ICON_NetworkSwitch_Q30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5740" y="6038010"/>
                <a:ext cx="683408" cy="487334"/>
              </a:xfrm>
              <a:prstGeom prst="rect">
                <a:avLst/>
              </a:prstGeom>
              <a:noFill/>
              <a:ln w="9525">
                <a:noFill/>
                <a:miter lim="800000"/>
                <a:headEnd/>
                <a:tailEnd/>
              </a:ln>
            </p:spPr>
          </p:pic>
          <p:cxnSp>
            <p:nvCxnSpPr>
              <p:cNvPr id="63" name="직선 연결선 62"/>
              <p:cNvCxnSpPr/>
              <p:nvPr/>
            </p:nvCxnSpPr>
            <p:spPr>
              <a:xfrm>
                <a:off x="-97626" y="5613260"/>
                <a:ext cx="691115" cy="596156"/>
              </a:xfrm>
              <a:prstGeom prst="line">
                <a:avLst/>
              </a:prstGeom>
              <a:noFill/>
              <a:ln w="19050" cap="flat" cmpd="sng" algn="ctr">
                <a:solidFill>
                  <a:sysClr val="windowText" lastClr="000000">
                    <a:shade val="95000"/>
                    <a:satMod val="105000"/>
                  </a:sysClr>
                </a:solidFill>
                <a:prstDash val="dash"/>
                <a:headEnd type="none"/>
                <a:tailEnd type="none"/>
              </a:ln>
              <a:effectLst/>
            </p:spPr>
          </p:cxnSp>
          <p:cxnSp>
            <p:nvCxnSpPr>
              <p:cNvPr id="64" name="직선 연결선 63"/>
              <p:cNvCxnSpPr/>
              <p:nvPr/>
            </p:nvCxnSpPr>
            <p:spPr>
              <a:xfrm flipH="1">
                <a:off x="1284606" y="5623892"/>
                <a:ext cx="871870" cy="638685"/>
              </a:xfrm>
              <a:prstGeom prst="line">
                <a:avLst/>
              </a:prstGeom>
              <a:noFill/>
              <a:ln w="19050" cap="flat" cmpd="sng" algn="ctr">
                <a:solidFill>
                  <a:sysClr val="windowText" lastClr="000000">
                    <a:shade val="95000"/>
                    <a:satMod val="105000"/>
                  </a:sysClr>
                </a:solidFill>
                <a:prstDash val="dash"/>
                <a:headEnd type="none"/>
                <a:tailEnd type="none"/>
              </a:ln>
              <a:effectLst/>
            </p:spPr>
          </p:cxnSp>
        </p:grpSp>
        <p:sp>
          <p:nvSpPr>
            <p:cNvPr id="41" name="오른쪽 화살표 40"/>
            <p:cNvSpPr/>
            <p:nvPr/>
          </p:nvSpPr>
          <p:spPr bwMode="auto">
            <a:xfrm>
              <a:off x="4469694" y="1310035"/>
              <a:ext cx="432048" cy="556332"/>
            </a:xfrm>
            <a:prstGeom prst="rightArrow">
              <a:avLst/>
            </a:prstGeom>
            <a:solidFill>
              <a:sysClr val="window" lastClr="FFFFFF"/>
            </a:solidFill>
            <a:ln w="25400" cap="flat" cmpd="sng" algn="ctr">
              <a:solidFill>
                <a:srgbClr val="4F81BD"/>
              </a:solidFill>
              <a:prstDash val="solid"/>
              <a:headEnd/>
              <a:tailEnd/>
            </a:ln>
            <a:effectLst/>
          </p:spPr>
          <p:txBody>
            <a:bodyPr wrap="none" lIns="91380" tIns="45692" rIns="91380" bIns="45692"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42" name="TextBox 16"/>
            <p:cNvSpPr txBox="1"/>
            <p:nvPr/>
          </p:nvSpPr>
          <p:spPr>
            <a:xfrm>
              <a:off x="1459358" y="2760488"/>
              <a:ext cx="2804971" cy="467886"/>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Traditional Network</a:t>
              </a:r>
              <a:endParaRPr kumimoji="0" lang="ko-KR" altLang="en-US" sz="1400" b="1"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43" name="TextBox 17"/>
            <p:cNvSpPr txBox="1"/>
            <p:nvPr/>
          </p:nvSpPr>
          <p:spPr>
            <a:xfrm>
              <a:off x="5838326" y="2763649"/>
              <a:ext cx="858277" cy="467886"/>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SDN</a:t>
              </a:r>
              <a:endParaRPr kumimoji="0" lang="ko-KR" altLang="en-US" sz="1400" b="1"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grpSp>
          <p:nvGrpSpPr>
            <p:cNvPr id="44" name="그룹 43"/>
            <p:cNvGrpSpPr/>
            <p:nvPr/>
          </p:nvGrpSpPr>
          <p:grpSpPr>
            <a:xfrm>
              <a:off x="4976388" y="201626"/>
              <a:ext cx="4173915" cy="2504663"/>
              <a:chOff x="2917973" y="3780540"/>
              <a:chExt cx="4173915" cy="2504663"/>
            </a:xfrm>
          </p:grpSpPr>
          <p:grpSp>
            <p:nvGrpSpPr>
              <p:cNvPr id="45" name="그룹 44"/>
              <p:cNvGrpSpPr/>
              <p:nvPr/>
            </p:nvGrpSpPr>
            <p:grpSpPr>
              <a:xfrm>
                <a:off x="2917973" y="4221088"/>
                <a:ext cx="2257678" cy="2064115"/>
                <a:chOff x="2917973" y="4221088"/>
                <a:chExt cx="2257678" cy="2064115"/>
              </a:xfrm>
            </p:grpSpPr>
            <p:pic>
              <p:nvPicPr>
                <p:cNvPr id="48" name="Picture 384" descr="ICON_Server_Rack_Q30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49731" y="4221088"/>
                  <a:ext cx="876924" cy="690578"/>
                </a:xfrm>
                <a:prstGeom prst="rect">
                  <a:avLst/>
                </a:prstGeom>
                <a:noFill/>
                <a:ln w="9525">
                  <a:noFill/>
                  <a:miter lim="800000"/>
                  <a:headEnd/>
                  <a:tailEnd/>
                </a:ln>
              </p:spPr>
            </p:pic>
            <p:pic>
              <p:nvPicPr>
                <p:cNvPr id="49" name="Picture 27" descr="ICON_Cloud_Q30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17973" y="5023809"/>
                  <a:ext cx="2257678" cy="1261394"/>
                </a:xfrm>
                <a:prstGeom prst="rect">
                  <a:avLst/>
                </a:prstGeom>
                <a:noFill/>
                <a:ln w="9525">
                  <a:noFill/>
                  <a:miter lim="800000"/>
                  <a:headEnd/>
                  <a:tailEnd/>
                </a:ln>
              </p:spPr>
            </p:pic>
            <p:pic>
              <p:nvPicPr>
                <p:cNvPr id="50" name="Picture 5" descr="ICON_NetworkSwitch_Q30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79912" y="5222740"/>
                  <a:ext cx="683408" cy="487335"/>
                </a:xfrm>
                <a:prstGeom prst="rect">
                  <a:avLst/>
                </a:prstGeom>
                <a:noFill/>
                <a:ln w="9525">
                  <a:noFill/>
                  <a:miter lim="800000"/>
                  <a:headEnd/>
                  <a:tailEnd/>
                </a:ln>
              </p:spPr>
            </p:pic>
            <p:pic>
              <p:nvPicPr>
                <p:cNvPr id="51" name="Picture 5" descr="ICON_NetworkSwitch_Q30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64656" y="5655271"/>
                  <a:ext cx="683408" cy="487335"/>
                </a:xfrm>
                <a:prstGeom prst="rect">
                  <a:avLst/>
                </a:prstGeom>
                <a:noFill/>
                <a:ln w="9525">
                  <a:noFill/>
                  <a:miter lim="800000"/>
                  <a:headEnd/>
                  <a:tailEnd/>
                </a:ln>
              </p:spPr>
            </p:pic>
            <p:pic>
              <p:nvPicPr>
                <p:cNvPr id="52" name="Picture 5" descr="ICON_NetworkSwitch_Q30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70464" y="5650185"/>
                  <a:ext cx="683408" cy="487335"/>
                </a:xfrm>
                <a:prstGeom prst="rect">
                  <a:avLst/>
                </a:prstGeom>
                <a:noFill/>
                <a:ln w="9525">
                  <a:noFill/>
                  <a:miter lim="800000"/>
                  <a:headEnd/>
                  <a:tailEnd/>
                </a:ln>
              </p:spPr>
            </p:pic>
            <p:cxnSp>
              <p:nvCxnSpPr>
                <p:cNvPr id="53" name="직선 연결선 52"/>
                <p:cNvCxnSpPr>
                  <a:stCxn id="58" idx="3"/>
                  <a:endCxn id="57" idx="1"/>
                </p:cNvCxnSpPr>
                <p:nvPr/>
              </p:nvCxnSpPr>
              <p:spPr>
                <a:xfrm>
                  <a:off x="3753872" y="5893853"/>
                  <a:ext cx="710784" cy="5086"/>
                </a:xfrm>
                <a:prstGeom prst="line">
                  <a:avLst/>
                </a:prstGeom>
                <a:noFill/>
                <a:ln w="19050" cap="flat" cmpd="sng" algn="ctr">
                  <a:solidFill>
                    <a:sysClr val="windowText" lastClr="000000">
                      <a:shade val="95000"/>
                      <a:satMod val="105000"/>
                    </a:sysClr>
                  </a:solidFill>
                  <a:prstDash val="solid"/>
                  <a:headEnd type="none"/>
                  <a:tailEnd type="none"/>
                </a:ln>
                <a:effectLst/>
              </p:spPr>
            </p:cxnSp>
            <p:cxnSp>
              <p:nvCxnSpPr>
                <p:cNvPr id="54" name="직선 연결선 53"/>
                <p:cNvCxnSpPr>
                  <a:stCxn id="58" idx="0"/>
                  <a:endCxn id="56" idx="1"/>
                </p:cNvCxnSpPr>
                <p:nvPr/>
              </p:nvCxnSpPr>
              <p:spPr>
                <a:xfrm flipV="1">
                  <a:off x="3412168" y="5466408"/>
                  <a:ext cx="367744" cy="183777"/>
                </a:xfrm>
                <a:prstGeom prst="line">
                  <a:avLst/>
                </a:prstGeom>
                <a:noFill/>
                <a:ln w="19050" cap="flat" cmpd="sng" algn="ctr">
                  <a:solidFill>
                    <a:sysClr val="windowText" lastClr="000000">
                      <a:shade val="95000"/>
                      <a:satMod val="105000"/>
                    </a:sysClr>
                  </a:solidFill>
                  <a:prstDash val="solid"/>
                  <a:headEnd type="none"/>
                  <a:tailEnd type="none"/>
                </a:ln>
                <a:effectLst/>
              </p:spPr>
            </p:cxnSp>
            <p:cxnSp>
              <p:nvCxnSpPr>
                <p:cNvPr id="55" name="직선 연결선 54"/>
                <p:cNvCxnSpPr>
                  <a:stCxn id="57" idx="0"/>
                  <a:endCxn id="56" idx="3"/>
                </p:cNvCxnSpPr>
                <p:nvPr/>
              </p:nvCxnSpPr>
              <p:spPr>
                <a:xfrm flipH="1" flipV="1">
                  <a:off x="4463320" y="5466408"/>
                  <a:ext cx="343040" cy="188863"/>
                </a:xfrm>
                <a:prstGeom prst="line">
                  <a:avLst/>
                </a:prstGeom>
                <a:noFill/>
                <a:ln w="19050" cap="flat" cmpd="sng" algn="ctr">
                  <a:solidFill>
                    <a:sysClr val="windowText" lastClr="000000">
                      <a:shade val="95000"/>
                      <a:satMod val="105000"/>
                    </a:sysClr>
                  </a:solidFill>
                  <a:prstDash val="solid"/>
                  <a:headEnd type="none"/>
                  <a:tailEnd type="none"/>
                </a:ln>
                <a:effectLst/>
              </p:spPr>
            </p:cxnSp>
            <p:cxnSp>
              <p:nvCxnSpPr>
                <p:cNvPr id="56" name="직선 연결선 55"/>
                <p:cNvCxnSpPr>
                  <a:stCxn id="54" idx="2"/>
                  <a:endCxn id="58" idx="0"/>
                </p:cNvCxnSpPr>
                <p:nvPr/>
              </p:nvCxnSpPr>
              <p:spPr>
                <a:xfrm flipH="1">
                  <a:off x="3412168" y="4911667"/>
                  <a:ext cx="676024" cy="738518"/>
                </a:xfrm>
                <a:prstGeom prst="line">
                  <a:avLst/>
                </a:prstGeom>
                <a:noFill/>
                <a:ln w="19050" cap="flat" cmpd="sng" algn="ctr">
                  <a:solidFill>
                    <a:sysClr val="windowText" lastClr="000000">
                      <a:shade val="95000"/>
                      <a:satMod val="105000"/>
                    </a:sysClr>
                  </a:solidFill>
                  <a:prstDash val="dash"/>
                  <a:headEnd type="none"/>
                  <a:tailEnd type="none"/>
                </a:ln>
                <a:effectLst/>
              </p:spPr>
            </p:cxnSp>
            <p:cxnSp>
              <p:nvCxnSpPr>
                <p:cNvPr id="57" name="직선 연결선 56"/>
                <p:cNvCxnSpPr>
                  <a:stCxn id="54" idx="2"/>
                </p:cNvCxnSpPr>
                <p:nvPr/>
              </p:nvCxnSpPr>
              <p:spPr>
                <a:xfrm flipH="1">
                  <a:off x="4072270" y="4911666"/>
                  <a:ext cx="15923" cy="356790"/>
                </a:xfrm>
                <a:prstGeom prst="line">
                  <a:avLst/>
                </a:prstGeom>
                <a:noFill/>
                <a:ln w="19050" cap="flat" cmpd="sng" algn="ctr">
                  <a:solidFill>
                    <a:sysClr val="windowText" lastClr="000000">
                      <a:shade val="95000"/>
                      <a:satMod val="105000"/>
                    </a:sysClr>
                  </a:solidFill>
                  <a:prstDash val="dash"/>
                  <a:headEnd type="none"/>
                  <a:tailEnd type="none"/>
                </a:ln>
                <a:effectLst/>
              </p:spPr>
            </p:cxnSp>
            <p:cxnSp>
              <p:nvCxnSpPr>
                <p:cNvPr id="58" name="직선 연결선 57"/>
                <p:cNvCxnSpPr>
                  <a:stCxn id="54" idx="2"/>
                </p:cNvCxnSpPr>
                <p:nvPr/>
              </p:nvCxnSpPr>
              <p:spPr>
                <a:xfrm>
                  <a:off x="4088193" y="4911666"/>
                  <a:ext cx="696458" cy="760827"/>
                </a:xfrm>
                <a:prstGeom prst="line">
                  <a:avLst/>
                </a:prstGeom>
                <a:noFill/>
                <a:ln w="19050" cap="flat" cmpd="sng" algn="ctr">
                  <a:solidFill>
                    <a:sysClr val="windowText" lastClr="000000">
                      <a:shade val="95000"/>
                      <a:satMod val="105000"/>
                    </a:sysClr>
                  </a:solidFill>
                  <a:prstDash val="dash"/>
                  <a:headEnd type="none"/>
                  <a:tailEnd type="none"/>
                </a:ln>
                <a:effectLst/>
              </p:spPr>
            </p:cxnSp>
          </p:grpSp>
          <p:sp>
            <p:nvSpPr>
              <p:cNvPr id="46" name="TextBox 20"/>
              <p:cNvSpPr txBox="1"/>
              <p:nvPr/>
            </p:nvSpPr>
            <p:spPr>
              <a:xfrm>
                <a:off x="3503449" y="3780540"/>
                <a:ext cx="1211628" cy="397703"/>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Controller</a:t>
                </a:r>
                <a:endParaRPr kumimoji="0" lang="ko-KR" altLang="en-US" sz="1100" b="0"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47" name="TextBox 21"/>
              <p:cNvSpPr txBox="1"/>
              <p:nvPr/>
            </p:nvSpPr>
            <p:spPr>
              <a:xfrm>
                <a:off x="5773037" y="4897023"/>
                <a:ext cx="1318851" cy="397703"/>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err="1">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OpenFlow</a:t>
                </a:r>
                <a:r>
                  <a:rPr kumimoji="0" lang="en-US" altLang="ko-KR" sz="1100" b="0"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 </a:t>
                </a:r>
                <a:endParaRPr kumimoji="0" lang="ko-KR" altLang="en-US" sz="1100" b="0"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grpSp>
      </p:grpSp>
      <p:pic>
        <p:nvPicPr>
          <p:cNvPr id="65" name="table"/>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67687" y="2710886"/>
            <a:ext cx="2994315" cy="918542"/>
          </a:xfrm>
          <a:prstGeom prst="rect">
            <a:avLst/>
          </a:prstGeom>
        </p:spPr>
      </p:pic>
      <p:sp>
        <p:nvSpPr>
          <p:cNvPr id="66" name="TextBox 41"/>
          <p:cNvSpPr txBox="1"/>
          <p:nvPr/>
        </p:nvSpPr>
        <p:spPr>
          <a:xfrm>
            <a:off x="9611666" y="3667502"/>
            <a:ext cx="1306355"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sz="1400" dirty="0">
                <a:solidFill>
                  <a:prstClr val="black"/>
                </a:solidFill>
                <a:latin typeface="Arial" panose="020B0604020202020204" pitchFamily="34" charset="0"/>
                <a:cs typeface="Arial" panose="020B0604020202020204" pitchFamily="34" charset="0"/>
              </a:rPr>
              <a:t>Flow Table</a:t>
            </a:r>
            <a:endParaRPr lang="ko-KR" altLang="en-US" sz="1400" dirty="0">
              <a:solidFill>
                <a:prstClr val="black"/>
              </a:solidFill>
              <a:latin typeface="Arial" panose="020B0604020202020204" pitchFamily="34" charset="0"/>
              <a:cs typeface="Arial" panose="020B0604020202020204" pitchFamily="34" charset="0"/>
            </a:endParaRPr>
          </a:p>
        </p:txBody>
      </p:sp>
      <p:grpSp>
        <p:nvGrpSpPr>
          <p:cNvPr id="67" name="Group 42"/>
          <p:cNvGrpSpPr/>
          <p:nvPr/>
        </p:nvGrpSpPr>
        <p:grpSpPr>
          <a:xfrm>
            <a:off x="8867451" y="3975279"/>
            <a:ext cx="1397393" cy="1437624"/>
            <a:chOff x="6408960" y="4399174"/>
            <a:chExt cx="4794418" cy="1519343"/>
          </a:xfrm>
        </p:grpSpPr>
        <p:sp>
          <p:nvSpPr>
            <p:cNvPr id="68" name="Oval 5"/>
            <p:cNvSpPr/>
            <p:nvPr/>
          </p:nvSpPr>
          <p:spPr bwMode="auto">
            <a:xfrm>
              <a:off x="6408960" y="5440355"/>
              <a:ext cx="1605661" cy="478162"/>
            </a:xfrm>
            <a:prstGeom prst="ellipse">
              <a:avLst/>
            </a:prstGeom>
            <a:noFill/>
            <a:ln w="38100" cap="flat" cmpd="sng" algn="ctr">
              <a:solidFill>
                <a:srgbClr val="FF0000"/>
              </a:solidFill>
              <a:prstDash val="solid"/>
              <a:headEnd/>
              <a:tailEnd/>
            </a:ln>
            <a:effectLst>
              <a:outerShdw blurRad="40000" dist="20000" dir="5400000" rotWithShape="0">
                <a:srgbClr val="000000">
                  <a:alpha val="38000"/>
                </a:srgbClr>
              </a:outerShdw>
            </a:effectLst>
          </p:spPr>
          <p:txBody>
            <a:bodyPr wrap="none" lIns="91380" tIns="18000" rIns="91380" bIns="0" rtlCol="0" anchor="ctr" anchorCtr="1"/>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cxnSp>
          <p:nvCxnSpPr>
            <p:cNvPr id="69" name="Straight Arrow Connector 7"/>
            <p:cNvCxnSpPr>
              <a:stCxn id="68" idx="7"/>
              <a:endCxn id="66" idx="2"/>
            </p:cNvCxnSpPr>
            <p:nvPr/>
          </p:nvCxnSpPr>
          <p:spPr>
            <a:xfrm flipV="1">
              <a:off x="7779476" y="4399174"/>
              <a:ext cx="3423902" cy="1111206"/>
            </a:xfrm>
            <a:prstGeom prst="straightConnector1">
              <a:avLst/>
            </a:prstGeom>
            <a:noFill/>
            <a:ln w="38100" cap="flat" cmpd="sng" algn="ctr">
              <a:solidFill>
                <a:srgbClr val="FF0000"/>
              </a:solidFill>
              <a:prstDash val="solid"/>
              <a:headEnd type="none"/>
              <a:tailEnd type="arrow"/>
            </a:ln>
            <a:effectLst>
              <a:outerShdw blurRad="40000" dist="20000" dir="5400000" rotWithShape="0">
                <a:srgbClr val="000000">
                  <a:alpha val="38000"/>
                </a:srgbClr>
              </a:outerShdw>
            </a:effectLst>
          </p:spPr>
        </p:cxnSp>
      </p:grpSp>
    </p:spTree>
    <p:extLst>
      <p:ext uri="{BB962C8B-B14F-4D97-AF65-F5344CB8AC3E}">
        <p14:creationId xmlns:p14="http://schemas.microsoft.com/office/powerpoint/2010/main" val="18790899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r>
              <a:rPr lang="en-US" altLang="ko-KR" dirty="0"/>
              <a:t> NFV</a:t>
            </a:r>
            <a:endParaRPr lang="ko-KR" altLang="en-US" sz="19200" dirty="0"/>
          </a:p>
        </p:txBody>
      </p:sp>
      <p:sp>
        <p:nvSpPr>
          <p:cNvPr id="9" name="내용 개체 틀 2"/>
          <p:cNvSpPr txBox="1">
            <a:spLocks/>
          </p:cNvSpPr>
          <p:nvPr/>
        </p:nvSpPr>
        <p:spPr>
          <a:xfrm>
            <a:off x="199505" y="706583"/>
            <a:ext cx="11829010"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dirty="0"/>
              <a:t>Network Function Virtualization (NFV)</a:t>
            </a:r>
          </a:p>
          <a:p>
            <a:pPr lvl="1"/>
            <a:r>
              <a:rPr lang="en-US" altLang="ko-KR" dirty="0"/>
              <a:t>Replaces physical hardware with software</a:t>
            </a:r>
          </a:p>
          <a:p>
            <a:pPr lvl="1"/>
            <a:r>
              <a:rPr lang="en-US" altLang="ko-KR" dirty="0"/>
              <a:t>Uses the technologies of IT virtualization to virtualize network functions to reduce costs and improves flexibility, operability, and maintenance</a:t>
            </a:r>
          </a:p>
        </p:txBody>
      </p:sp>
      <p:pic>
        <p:nvPicPr>
          <p:cNvPr id="3" name="그림 2"/>
          <p:cNvPicPr>
            <a:picLocks noChangeAspect="1"/>
          </p:cNvPicPr>
          <p:nvPr/>
        </p:nvPicPr>
        <p:blipFill>
          <a:blip r:embed="rId3"/>
          <a:stretch>
            <a:fillRect/>
          </a:stretch>
        </p:blipFill>
        <p:spPr>
          <a:xfrm>
            <a:off x="6619278" y="2479464"/>
            <a:ext cx="4736980" cy="3920734"/>
          </a:xfrm>
          <a:prstGeom prst="rect">
            <a:avLst/>
          </a:prstGeom>
        </p:spPr>
      </p:pic>
      <p:pic>
        <p:nvPicPr>
          <p:cNvPr id="4" name="그림 3"/>
          <p:cNvPicPr>
            <a:picLocks noChangeAspect="1"/>
          </p:cNvPicPr>
          <p:nvPr/>
        </p:nvPicPr>
        <p:blipFill>
          <a:blip r:embed="rId4"/>
          <a:stretch>
            <a:fillRect/>
          </a:stretch>
        </p:blipFill>
        <p:spPr>
          <a:xfrm>
            <a:off x="322163" y="2696765"/>
            <a:ext cx="5517869" cy="3069035"/>
          </a:xfrm>
          <a:prstGeom prst="rect">
            <a:avLst/>
          </a:prstGeom>
        </p:spPr>
      </p:pic>
      <p:sp>
        <p:nvSpPr>
          <p:cNvPr id="118" name="TextBox 117"/>
          <p:cNvSpPr txBox="1"/>
          <p:nvPr/>
        </p:nvSpPr>
        <p:spPr>
          <a:xfrm>
            <a:off x="199505" y="6309361"/>
            <a:ext cx="4452682" cy="188193"/>
          </a:xfrm>
          <a:prstGeom prst="rect">
            <a:avLst/>
          </a:prstGeom>
          <a:noFill/>
        </p:spPr>
        <p:txBody>
          <a:bodyPr wrap="square" lIns="0" tIns="0" rIns="0" bIns="0" rtlCol="0">
            <a:spAutoFit/>
          </a:bodyPr>
          <a:lstStyle>
            <a:defPPr>
              <a:defRPr lang="ko-KR"/>
            </a:defPPr>
            <a:lvl1pPr marL="171450" indent="-171450" defTabSz="975022" latinLnBrk="0">
              <a:lnSpc>
                <a:spcPct val="130000"/>
              </a:lnSpc>
              <a:spcBef>
                <a:spcPts val="0"/>
              </a:spcBef>
              <a:buClr>
                <a:schemeClr val="tx1">
                  <a:lumMod val="65000"/>
                  <a:lumOff val="35000"/>
                </a:schemeClr>
              </a:buClr>
              <a:buFont typeface="Yoon 윤고딕 540_TT" pitchFamily="18" charset="-127"/>
              <a:buChar char="-"/>
              <a:defRPr sz="1200">
                <a:ln>
                  <a:solidFill>
                    <a:schemeClr val="tx1">
                      <a:lumMod val="65000"/>
                      <a:lumOff val="35000"/>
                      <a:alpha val="0"/>
                    </a:schemeClr>
                  </a:solidFill>
                </a:ln>
                <a:solidFill>
                  <a:schemeClr val="tx1">
                    <a:lumMod val="50000"/>
                    <a:lumOff val="50000"/>
                  </a:schemeClr>
                </a:solidFill>
                <a:latin typeface="Yoon 윤고딕 540_TT" pitchFamily="18" charset="-127"/>
                <a:ea typeface="Yoon 윤고딕 540_TT" pitchFamily="18" charset="-127"/>
              </a:defRPr>
            </a:lvl1pPr>
          </a:lstStyle>
          <a:p>
            <a:pPr marL="0" indent="0" fontAlgn="base">
              <a:spcAft>
                <a:spcPct val="0"/>
              </a:spcAft>
              <a:buClr>
                <a:srgbClr val="1A1A70">
                  <a:lumMod val="75000"/>
                </a:srgbClr>
              </a:buClr>
              <a:buNone/>
            </a:pPr>
            <a:r>
              <a:rPr lang="en-US" altLang="ko-KR" sz="1050" dirty="0">
                <a:solidFill>
                  <a:prstClr val="black"/>
                </a:solidFill>
                <a:latin typeface="Arial" panose="020B0604020202020204" pitchFamily="34" charset="0"/>
                <a:ea typeface="HY헤드라인M" panose="02030600000101010101" pitchFamily="18" charset="-127"/>
                <a:cs typeface="Arial" pitchFamily="34" charset="0"/>
              </a:rPr>
              <a:t>Source: </a:t>
            </a:r>
            <a:r>
              <a:rPr lang="en-US" altLang="ko-KR" sz="1050" dirty="0">
                <a:solidFill>
                  <a:prstClr val="black"/>
                </a:solidFill>
                <a:latin typeface="Arial" panose="020B0604020202020204" pitchFamily="34" charset="0"/>
                <a:ea typeface="HY헤드라인M" panose="02030600000101010101" pitchFamily="18" charset="-127"/>
                <a:cs typeface="Arial" pitchFamily="34" charset="0"/>
                <a:hlinkClick r:id="rId5"/>
              </a:rPr>
              <a:t>https://www.tekedia.com/5-0-5g-core-5gc/</a:t>
            </a:r>
            <a:endParaRPr lang="ko-KR" altLang="en-US" sz="1050" dirty="0">
              <a:solidFill>
                <a:prstClr val="black"/>
              </a:solidFill>
              <a:latin typeface="Arial" panose="020B0604020202020204" pitchFamily="34" charset="0"/>
              <a:ea typeface="HY헤드라인M" panose="02030600000101010101" pitchFamily="18" charset="-127"/>
              <a:cs typeface="Arial" pitchFamily="34" charset="0"/>
            </a:endParaRPr>
          </a:p>
        </p:txBody>
      </p:sp>
    </p:spTree>
    <p:extLst>
      <p:ext uri="{BB962C8B-B14F-4D97-AF65-F5344CB8AC3E}">
        <p14:creationId xmlns:p14="http://schemas.microsoft.com/office/powerpoint/2010/main" val="16141313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r>
              <a:rPr lang="en-US" altLang="ko-KR" dirty="0"/>
              <a:t> SDN/NFV</a:t>
            </a:r>
            <a:endParaRPr lang="ko-KR" altLang="en-US" sz="19200" dirty="0"/>
          </a:p>
        </p:txBody>
      </p:sp>
      <p:sp>
        <p:nvSpPr>
          <p:cNvPr id="9" name="내용 개체 틀 2"/>
          <p:cNvSpPr txBox="1">
            <a:spLocks/>
          </p:cNvSpPr>
          <p:nvPr/>
        </p:nvSpPr>
        <p:spPr>
          <a:xfrm>
            <a:off x="199505" y="706583"/>
            <a:ext cx="11829010"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ko-KR" dirty="0"/>
          </a:p>
        </p:txBody>
      </p:sp>
      <p:sp>
        <p:nvSpPr>
          <p:cNvPr id="2" name="직사각형 1"/>
          <p:cNvSpPr/>
          <p:nvPr/>
        </p:nvSpPr>
        <p:spPr>
          <a:xfrm>
            <a:off x="174532" y="6192449"/>
            <a:ext cx="6616931" cy="415498"/>
          </a:xfrm>
          <a:prstGeom prst="rect">
            <a:avLst/>
          </a:prstGeom>
        </p:spPr>
        <p:txBody>
          <a:bodyPr wrap="square">
            <a:spAutoFit/>
          </a:bodyPr>
          <a:lstStyle/>
          <a:p>
            <a:r>
              <a:rPr lang="en-US" altLang="ko-KR" sz="1050" dirty="0">
                <a:solidFill>
                  <a:prstClr val="black"/>
                </a:solidFill>
                <a:latin typeface="Arial" panose="020B0604020202020204" pitchFamily="34" charset="0"/>
                <a:ea typeface="HY헤드라인M" panose="02030600000101010101" pitchFamily="18" charset="-127"/>
                <a:cs typeface="Arial" pitchFamily="34" charset="0"/>
              </a:rPr>
              <a:t>Source: </a:t>
            </a:r>
            <a:r>
              <a:rPr lang="en-US" altLang="ko-KR" sz="1050" dirty="0">
                <a:solidFill>
                  <a:prstClr val="black"/>
                </a:solidFill>
                <a:latin typeface="Arial" panose="020B0604020202020204" pitchFamily="34" charset="0"/>
                <a:ea typeface="HY헤드라인M" panose="02030600000101010101" pitchFamily="18" charset="-127"/>
                <a:cs typeface="Arial" pitchFamily="34" charset="0"/>
                <a:hlinkClick r:id="rId3"/>
              </a:rPr>
              <a:t>https://eogogics.com/enhancing-network-capacity-functionality-sdn-nfv/</a:t>
            </a:r>
            <a:r>
              <a:rPr lang="en-US" altLang="ko-KR" sz="1050" dirty="0">
                <a:solidFill>
                  <a:prstClr val="black"/>
                </a:solidFill>
                <a:latin typeface="Arial" panose="020B0604020202020204" pitchFamily="34" charset="0"/>
                <a:ea typeface="HY헤드라인M" panose="02030600000101010101" pitchFamily="18" charset="-127"/>
                <a:cs typeface="Arial" pitchFamily="34" charset="0"/>
              </a:rPr>
              <a:t>,</a:t>
            </a:r>
            <a:br>
              <a:rPr lang="en-US" altLang="ko-KR" sz="1050" dirty="0">
                <a:solidFill>
                  <a:prstClr val="black"/>
                </a:solidFill>
                <a:latin typeface="Arial" panose="020B0604020202020204" pitchFamily="34" charset="0"/>
                <a:ea typeface="HY헤드라인M" panose="02030600000101010101" pitchFamily="18" charset="-127"/>
                <a:cs typeface="Arial" pitchFamily="34" charset="0"/>
              </a:rPr>
            </a:br>
            <a:r>
              <a:rPr lang="en-US" altLang="ko-KR" sz="1050" dirty="0">
                <a:latin typeface="Arial" panose="020B0604020202020204" pitchFamily="34" charset="0"/>
                <a:cs typeface="Arial" panose="020B0604020202020204" pitchFamily="34" charset="0"/>
                <a:hlinkClick r:id="rId4"/>
              </a:rPr>
              <a:t>https://blog.advaoptical.com/en/nfv-and-sdn-the-roadmap-to-programmable-networks</a:t>
            </a:r>
            <a:endParaRPr lang="ko-KR" altLang="en-US" sz="1050" dirty="0">
              <a:solidFill>
                <a:prstClr val="black"/>
              </a:solidFill>
              <a:latin typeface="Arial" panose="020B0604020202020204" pitchFamily="34" charset="0"/>
              <a:ea typeface="HY헤드라인M" panose="02030600000101010101" pitchFamily="18" charset="-127"/>
              <a:cs typeface="Arial" pitchFamily="34" charset="0"/>
            </a:endParaRPr>
          </a:p>
        </p:txBody>
      </p:sp>
      <p:sp>
        <p:nvSpPr>
          <p:cNvPr id="26" name="내용 개체 틀 2"/>
          <p:cNvSpPr txBox="1">
            <a:spLocks/>
          </p:cNvSpPr>
          <p:nvPr/>
        </p:nvSpPr>
        <p:spPr>
          <a:xfrm>
            <a:off x="199505" y="724447"/>
            <a:ext cx="11829010"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dirty="0"/>
              <a:t>Virtualized Network Function (VNF) </a:t>
            </a:r>
          </a:p>
        </p:txBody>
      </p:sp>
      <p:grpSp>
        <p:nvGrpSpPr>
          <p:cNvPr id="5" name="그룹 4"/>
          <p:cNvGrpSpPr/>
          <p:nvPr/>
        </p:nvGrpSpPr>
        <p:grpSpPr>
          <a:xfrm>
            <a:off x="310734" y="1765442"/>
            <a:ext cx="5604873" cy="4181625"/>
            <a:chOff x="2940731" y="1251600"/>
            <a:chExt cx="6310540" cy="5057761"/>
          </a:xfrm>
        </p:grpSpPr>
        <p:pic>
          <p:nvPicPr>
            <p:cNvPr id="1026" name="Picture 2" descr="https://eogogics.com/wp-content/uploads/2015/11/Eogogics-SDN-NFV-Figure-13.-Chaining-in-NFV.pn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40731" y="1251600"/>
              <a:ext cx="6310540" cy="5057761"/>
            </a:xfrm>
            <a:prstGeom prst="rect">
              <a:avLst/>
            </a:prstGeom>
            <a:noFill/>
            <a:extLst>
              <a:ext uri="{909E8E84-426E-40DD-AFC4-6F175D3DCCD1}">
                <a14:hiddenFill xmlns:a14="http://schemas.microsoft.com/office/drawing/2010/main">
                  <a:solidFill>
                    <a:srgbClr val="FFFFFF"/>
                  </a:solidFill>
                </a14:hiddenFill>
              </a:ext>
            </a:extLst>
          </p:spPr>
        </p:pic>
        <p:sp>
          <p:nvSpPr>
            <p:cNvPr id="3" name="모서리가 둥근 직사각형 2"/>
            <p:cNvSpPr/>
            <p:nvPr/>
          </p:nvSpPr>
          <p:spPr>
            <a:xfrm>
              <a:off x="4460032" y="1251601"/>
              <a:ext cx="4791239" cy="2107420"/>
            </a:xfrm>
            <a:prstGeom prst="roundRect">
              <a:avLst>
                <a:gd name="adj" fmla="val 11818"/>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4" name="TextBox 3"/>
          <p:cNvSpPr txBox="1"/>
          <p:nvPr/>
        </p:nvSpPr>
        <p:spPr>
          <a:xfrm>
            <a:off x="6463660" y="1612684"/>
            <a:ext cx="5400514" cy="923330"/>
          </a:xfrm>
          <a:prstGeom prst="rect">
            <a:avLst/>
          </a:prstGeom>
          <a:noFill/>
          <a:ln w="28575">
            <a:solidFill>
              <a:srgbClr val="FF0000"/>
            </a:solidFill>
          </a:ln>
        </p:spPr>
        <p:txBody>
          <a:bodyPr wrap="square" rtlCol="0">
            <a:spAutoFit/>
          </a:bodyPr>
          <a:lstStyle/>
          <a:p>
            <a:r>
              <a:rPr lang="en-US" altLang="ko-KR" dirty="0">
                <a:latin typeface="Arial" panose="020B0604020202020204" pitchFamily="34" charset="0"/>
                <a:cs typeface="Arial" panose="020B0604020202020204" pitchFamily="34" charset="0"/>
              </a:rPr>
              <a:t>SDN can support </a:t>
            </a:r>
            <a:br>
              <a:rPr lang="en-US" altLang="ko-KR" dirty="0">
                <a:latin typeface="Arial" panose="020B0604020202020204" pitchFamily="34" charset="0"/>
                <a:cs typeface="Arial" panose="020B0604020202020204" pitchFamily="34" charset="0"/>
              </a:rPr>
            </a:br>
            <a:r>
              <a:rPr lang="en-US" altLang="ko-KR" u="sng" dirty="0">
                <a:latin typeface="Arial" panose="020B0604020202020204" pitchFamily="34" charset="0"/>
                <a:cs typeface="Arial" panose="020B0604020202020204" pitchFamily="34" charset="0"/>
              </a:rPr>
              <a:t>flexible chaining of VNFs</a:t>
            </a:r>
            <a:r>
              <a:rPr lang="en-US" altLang="ko-KR" dirty="0">
                <a:latin typeface="Arial" panose="020B0604020202020204" pitchFamily="34" charset="0"/>
                <a:cs typeface="Arial" panose="020B0604020202020204" pitchFamily="34" charset="0"/>
              </a:rPr>
              <a:t> (in servers, data centers)</a:t>
            </a:r>
          </a:p>
          <a:p>
            <a:r>
              <a:rPr lang="en-US" altLang="ko-KR" dirty="0">
                <a:latin typeface="Arial" panose="020B0604020202020204" pitchFamily="34" charset="0"/>
                <a:cs typeface="Arial" panose="020B0604020202020204" pitchFamily="34" charset="0"/>
              </a:rPr>
              <a:t>to provide agile and efficient network services</a:t>
            </a:r>
            <a:endParaRPr lang="ko-KR" altLang="en-US" dirty="0">
              <a:latin typeface="Arial" panose="020B0604020202020204" pitchFamily="34" charset="0"/>
              <a:cs typeface="Arial" panose="020B0604020202020204" pitchFamily="34" charset="0"/>
            </a:endParaRPr>
          </a:p>
        </p:txBody>
      </p:sp>
      <p:cxnSp>
        <p:nvCxnSpPr>
          <p:cNvPr id="12" name="직선 화살표 연결선 11"/>
          <p:cNvCxnSpPr>
            <a:stCxn id="3" idx="3"/>
            <a:endCxn id="4" idx="1"/>
          </p:cNvCxnSpPr>
          <p:nvPr/>
        </p:nvCxnSpPr>
        <p:spPr>
          <a:xfrm flipV="1">
            <a:off x="5915607" y="2074349"/>
            <a:ext cx="548053" cy="56227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32" name="Picture 8" descr="nfv diagramì ëí ì´ë¯¸ì§ ê²ìê²°ê³¼"/>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91463" y="2962594"/>
            <a:ext cx="4744908" cy="3240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78069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lvl="0"/>
            <a:r>
              <a:rPr lang="en-US" altLang="ko-KR"/>
              <a:t>SDN/NFV</a:t>
            </a:r>
            <a:endParaRPr kumimoji="0" lang="ko-KR" altLang="en-US" sz="36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14" name="직사각형 13"/>
          <p:cNvSpPr/>
          <p:nvPr/>
        </p:nvSpPr>
        <p:spPr>
          <a:xfrm>
            <a:off x="1720734" y="3512617"/>
            <a:ext cx="1861407" cy="261610"/>
          </a:xfrm>
          <a:prstGeom prst="rect">
            <a:avLst/>
          </a:prstGeom>
        </p:spPr>
        <p:txBody>
          <a:bodyPr wrap="none">
            <a:spAutoFit/>
          </a:bodyPr>
          <a:lstStyle/>
          <a:p>
            <a:r>
              <a:rPr lang="en-US" altLang="ko-KR" sz="1100" dirty="0">
                <a:solidFill>
                  <a:prstClr val="black"/>
                </a:solidFill>
                <a:latin typeface="Arial" panose="020B0604020202020204" pitchFamily="34" charset="0"/>
                <a:ea typeface="HY헤드라인M" panose="02030600000101010101" pitchFamily="18" charset="-127"/>
                <a:cs typeface="Arial" pitchFamily="34" charset="0"/>
              </a:rPr>
              <a:t>Source: </a:t>
            </a:r>
            <a:r>
              <a:rPr lang="en-US" altLang="ko-KR" sz="1100" dirty="0" err="1">
                <a:solidFill>
                  <a:prstClr val="black"/>
                </a:solidFill>
                <a:latin typeface="Arial" panose="020B0604020202020204" pitchFamily="34" charset="0"/>
                <a:ea typeface="HY헤드라인M" panose="02030600000101010101" pitchFamily="18" charset="-127"/>
                <a:cs typeface="Arial" pitchFamily="34" charset="0"/>
              </a:rPr>
              <a:t>SDx</a:t>
            </a:r>
            <a:r>
              <a:rPr lang="en-US" altLang="ko-KR" sz="1100" dirty="0">
                <a:solidFill>
                  <a:prstClr val="black"/>
                </a:solidFill>
                <a:latin typeface="Arial" panose="020B0604020202020204" pitchFamily="34" charset="0"/>
                <a:ea typeface="HY헤드라인M" panose="02030600000101010101" pitchFamily="18" charset="-127"/>
                <a:cs typeface="Arial" pitchFamily="34" charset="0"/>
              </a:rPr>
              <a:t> Central, 2016</a:t>
            </a:r>
            <a:endParaRPr lang="ko-KR" altLang="en-US" sz="1100" dirty="0">
              <a:solidFill>
                <a:prstClr val="black"/>
              </a:solidFill>
              <a:latin typeface="Arial" panose="020B0604020202020204" pitchFamily="34" charset="0"/>
              <a:ea typeface="HY헤드라인M" panose="02030600000101010101" pitchFamily="18" charset="-127"/>
              <a:cs typeface="Arial" pitchFamily="34" charset="0"/>
            </a:endParaRPr>
          </a:p>
        </p:txBody>
      </p:sp>
      <p:sp>
        <p:nvSpPr>
          <p:cNvPr id="15" name="직사각형 14"/>
          <p:cNvSpPr/>
          <p:nvPr/>
        </p:nvSpPr>
        <p:spPr>
          <a:xfrm>
            <a:off x="3380060" y="6245906"/>
            <a:ext cx="2010487" cy="276999"/>
          </a:xfrm>
          <a:prstGeom prst="rect">
            <a:avLst/>
          </a:prstGeom>
        </p:spPr>
        <p:txBody>
          <a:bodyPr wrap="none">
            <a:spAutoFit/>
          </a:bodyPr>
          <a:lstStyle/>
          <a:p>
            <a:r>
              <a:rPr lang="en-US" altLang="ko-KR" sz="1200" dirty="0">
                <a:solidFill>
                  <a:prstClr val="black"/>
                </a:solidFill>
                <a:latin typeface="Arial" panose="020B0604020202020204" pitchFamily="34" charset="0"/>
                <a:ea typeface="HY헤드라인M" panose="02030600000101010101" pitchFamily="18" charset="-127"/>
                <a:cs typeface="Arial" pitchFamily="34" charset="0"/>
              </a:rPr>
              <a:t>Source: </a:t>
            </a:r>
            <a:r>
              <a:rPr lang="en-US" altLang="ko-KR" sz="1200" dirty="0" err="1">
                <a:solidFill>
                  <a:prstClr val="black"/>
                </a:solidFill>
                <a:latin typeface="Arial" panose="020B0604020202020204" pitchFamily="34" charset="0"/>
                <a:ea typeface="HY헤드라인M" panose="02030600000101010101" pitchFamily="18" charset="-127"/>
                <a:cs typeface="Arial" pitchFamily="34" charset="0"/>
              </a:rPr>
              <a:t>SDx</a:t>
            </a:r>
            <a:r>
              <a:rPr lang="en-US" altLang="ko-KR" sz="1200" dirty="0">
                <a:solidFill>
                  <a:prstClr val="black"/>
                </a:solidFill>
                <a:latin typeface="Arial" panose="020B0604020202020204" pitchFamily="34" charset="0"/>
                <a:ea typeface="HY헤드라인M" panose="02030600000101010101" pitchFamily="18" charset="-127"/>
                <a:cs typeface="Arial" pitchFamily="34" charset="0"/>
              </a:rPr>
              <a:t> Central, 2016</a:t>
            </a:r>
            <a:endParaRPr lang="ko-KR" altLang="en-US" sz="1200" dirty="0">
              <a:solidFill>
                <a:prstClr val="black"/>
              </a:solidFill>
              <a:latin typeface="Arial" panose="020B0604020202020204" pitchFamily="34" charset="0"/>
              <a:ea typeface="HY헤드라인M" panose="02030600000101010101" pitchFamily="18" charset="-127"/>
              <a:cs typeface="Arial" pitchFamily="34" charset="0"/>
            </a:endParaRPr>
          </a:p>
        </p:txBody>
      </p:sp>
      <p:sp>
        <p:nvSpPr>
          <p:cNvPr id="16" name="왼쪽 화살표 15"/>
          <p:cNvSpPr/>
          <p:nvPr/>
        </p:nvSpPr>
        <p:spPr>
          <a:xfrm>
            <a:off x="5897812" y="1432606"/>
            <a:ext cx="3133065" cy="1167434"/>
          </a:xfrm>
          <a:prstGeom prst="leftArrow">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a:ln>
                  <a:noFill/>
                </a:ln>
                <a:solidFill>
                  <a:prstClr val="black"/>
                </a:solidFill>
                <a:effectLst/>
                <a:uLnTx/>
                <a:uFillTx/>
                <a:latin typeface="Calibri" panose="020F0502020204030204"/>
                <a:ea typeface="맑은 고딕" panose="020B0503020000020004" pitchFamily="50" charset="-127"/>
                <a:cs typeface="+mn-cs"/>
              </a:rPr>
              <a:t>Major NFV Drivers</a:t>
            </a:r>
            <a:endParaRPr kumimoji="0" lang="ko-KR" altLang="en-US" sz="2000" b="0" i="0" u="none" strike="noStrike" kern="0" cap="none" spc="0" normalizeH="0" baseline="0" noProof="0">
              <a:ln>
                <a:noFill/>
              </a:ln>
              <a:solidFill>
                <a:prstClr val="black"/>
              </a:solidFill>
              <a:effectLst/>
              <a:uLnTx/>
              <a:uFillTx/>
              <a:latin typeface="Calibri" panose="020F0502020204030204"/>
              <a:ea typeface="맑은 고딕" panose="020B0503020000020004" pitchFamily="50" charset="-127"/>
              <a:cs typeface="+mn-cs"/>
            </a:endParaRPr>
          </a:p>
        </p:txBody>
      </p:sp>
      <p:sp>
        <p:nvSpPr>
          <p:cNvPr id="17" name="오른쪽 화살표 16"/>
          <p:cNvSpPr/>
          <p:nvPr/>
        </p:nvSpPr>
        <p:spPr>
          <a:xfrm>
            <a:off x="2271576" y="4447240"/>
            <a:ext cx="2992581" cy="1271847"/>
          </a:xfrm>
          <a:prstGeom prst="rightArrow">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rPr>
              <a:t>SDN/NFV Market </a:t>
            </a:r>
            <a:endParaRPr lang="en-US" altLang="ko-KR" kern="0" dirty="0">
              <a:solidFill>
                <a:prstClr val="black"/>
              </a:solidFill>
              <a:latin typeface="Calibri" panose="020F0502020204030204"/>
              <a:ea typeface="맑은 고딕" panose="020B0503020000020004" pitchFamily="50" charset="-127"/>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rPr>
              <a:t>Revenue Forecast</a:t>
            </a:r>
            <a:endParaRPr kumimoji="0" lang="ko-KR" altLang="en-US" sz="1800" b="0" i="0" u="none" strike="noStrike" kern="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endParaRPr>
          </a:p>
        </p:txBody>
      </p:sp>
      <p:pic>
        <p:nvPicPr>
          <p:cNvPr id="18" name="그림 17"/>
          <p:cNvPicPr>
            <a:picLocks noChangeAspect="1"/>
          </p:cNvPicPr>
          <p:nvPr/>
        </p:nvPicPr>
        <p:blipFill>
          <a:blip r:embed="rId2"/>
          <a:stretch>
            <a:fillRect/>
          </a:stretch>
        </p:blipFill>
        <p:spPr>
          <a:xfrm>
            <a:off x="2081261" y="324142"/>
            <a:ext cx="3816551" cy="3319280"/>
          </a:xfrm>
          <a:prstGeom prst="rect">
            <a:avLst/>
          </a:prstGeom>
        </p:spPr>
      </p:pic>
      <p:pic>
        <p:nvPicPr>
          <p:cNvPr id="19" name="그림 18"/>
          <p:cNvPicPr>
            <a:picLocks noChangeAspect="1"/>
          </p:cNvPicPr>
          <p:nvPr/>
        </p:nvPicPr>
        <p:blipFill>
          <a:blip r:embed="rId3"/>
          <a:stretch>
            <a:fillRect/>
          </a:stretch>
        </p:blipFill>
        <p:spPr>
          <a:xfrm>
            <a:off x="5454471" y="3238381"/>
            <a:ext cx="4924943" cy="3284524"/>
          </a:xfrm>
          <a:prstGeom prst="rect">
            <a:avLst/>
          </a:prstGeom>
        </p:spPr>
      </p:pic>
    </p:spTree>
    <p:extLst>
      <p:ext uri="{BB962C8B-B14F-4D97-AF65-F5344CB8AC3E}">
        <p14:creationId xmlns:p14="http://schemas.microsoft.com/office/powerpoint/2010/main" val="23050113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r>
              <a:rPr lang="en-US" altLang="ko-KR" dirty="0"/>
              <a:t> SDN/NFV</a:t>
            </a:r>
            <a:endParaRPr lang="ko-KR" altLang="en-US" sz="19200" dirty="0"/>
          </a:p>
        </p:txBody>
      </p:sp>
      <p:sp>
        <p:nvSpPr>
          <p:cNvPr id="8" name="내용 개체 틀 2"/>
          <p:cNvSpPr txBox="1">
            <a:spLocks/>
          </p:cNvSpPr>
          <p:nvPr/>
        </p:nvSpPr>
        <p:spPr>
          <a:xfrm>
            <a:off x="342961" y="849057"/>
            <a:ext cx="11219774" cy="5538015"/>
          </a:xfrm>
          <a:prstGeom prst="rect">
            <a:avLst/>
          </a:prstGeom>
        </p:spPr>
        <p:txBody>
          <a:bodyPr vert="horz" lIns="91440" tIns="45720" rIns="91440" bIns="45720" rtlCol="0">
            <a:normAutofit lnSpcReduction="10000"/>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dirty="0"/>
              <a:t>Benefits of SDN/NFV</a:t>
            </a:r>
          </a:p>
          <a:p>
            <a:pPr lvl="1"/>
            <a:r>
              <a:rPr lang="en-US" altLang="ko-KR" dirty="0"/>
              <a:t>Operators manage VNFs in a centralized manner and configure networks optimally while considering network status</a:t>
            </a:r>
          </a:p>
          <a:p>
            <a:pPr lvl="1"/>
            <a:r>
              <a:rPr lang="en-US" altLang="ko-KR" dirty="0"/>
              <a:t>It reduces telco operator’s dependency on vendor-specific hardware</a:t>
            </a:r>
          </a:p>
          <a:p>
            <a:pPr lvl="1"/>
            <a:r>
              <a:rPr lang="en-US" altLang="ko-KR" dirty="0"/>
              <a:t>It manages VNFs rapidly in response to network environment changes </a:t>
            </a:r>
          </a:p>
          <a:p>
            <a:pPr lvl="1"/>
            <a:endParaRPr lang="en-US" altLang="ko-KR" dirty="0"/>
          </a:p>
          <a:p>
            <a:pPr marL="449263" marR="0" lvl="0" indent="-449263" algn="l" defTabSz="914400" rtl="0" eaLnBrk="1" fontAlgn="auto" latinLnBrk="1" hangingPunct="1">
              <a:lnSpc>
                <a:spcPct val="90000"/>
              </a:lnSpc>
              <a:spcBef>
                <a:spcPts val="1000"/>
              </a:spcBef>
              <a:spcAft>
                <a:spcPts val="0"/>
              </a:spcAft>
              <a:buClrTx/>
              <a:buSzTx/>
              <a:buFont typeface="Wingdings" panose="05000000000000000000" pitchFamily="2" charset="2"/>
              <a:buChar char="v"/>
              <a:tabLst/>
              <a:defRPr/>
            </a:pPr>
            <a:r>
              <a:rPr kumimoji="0" lang="en-US" altLang="ko-KR" sz="2800" b="1" i="0" u="none" strike="noStrike" kern="1200" cap="none" spc="0" normalizeH="0" baseline="0" noProof="0" dirty="0">
                <a:ln>
                  <a:noFill/>
                </a:ln>
                <a:solidFill>
                  <a:srgbClr val="FF0000"/>
                </a:solidFill>
                <a:effectLst/>
                <a:uLnTx/>
                <a:uFillTx/>
                <a:latin typeface="Arial" panose="020B0604020202020204" pitchFamily="34" charset="0"/>
                <a:ea typeface="맑은 고딕" panose="020B0503020000020004" pitchFamily="50" charset="-127"/>
                <a:cs typeface="Arial" panose="020B0604020202020204" pitchFamily="34" charset="0"/>
              </a:rPr>
              <a:t>Limitations</a:t>
            </a:r>
            <a:endParaRPr lang="en-US" altLang="ko-KR" dirty="0">
              <a:solidFill>
                <a:srgbClr val="FF0000"/>
              </a:solidFill>
              <a:ea typeface="맑은 고딕" panose="020B0503020000020004" pitchFamily="50" charset="-127"/>
            </a:endParaRPr>
          </a:p>
          <a:p>
            <a:pPr lvl="1">
              <a:defRPr/>
            </a:pPr>
            <a:r>
              <a:rPr lang="en-US" altLang="ko-KR" dirty="0"/>
              <a:t>Increased complexity in network management</a:t>
            </a:r>
          </a:p>
          <a:p>
            <a:pPr lvl="2">
              <a:defRPr/>
            </a:pPr>
            <a:r>
              <a:rPr lang="en-US" altLang="ko-KR" dirty="0"/>
              <a:t>Network management is getting difficult due to a massive amount of network traffic</a:t>
            </a:r>
          </a:p>
          <a:p>
            <a:pPr lvl="2">
              <a:defRPr/>
            </a:pPr>
            <a:r>
              <a:rPr lang="en-US" altLang="ko-KR" dirty="0"/>
              <a:t>Additional SDN/NFV entities complicate network management</a:t>
            </a:r>
          </a:p>
          <a:p>
            <a:pPr lvl="1">
              <a:defRPr/>
            </a:pPr>
            <a:r>
              <a:rPr lang="en-US" altLang="ko-KR" dirty="0">
                <a:solidFill>
                  <a:sysClr val="windowText" lastClr="000000"/>
                </a:solidFill>
                <a:ea typeface="맑은 고딕" panose="020B0503020000020004" pitchFamily="50" charset="-127"/>
              </a:rPr>
              <a:t>Increase </a:t>
            </a:r>
            <a:r>
              <a:rPr lang="en-US" altLang="ko-KR" dirty="0">
                <a:solidFill>
                  <a:sysClr val="windowText" lastClr="000000"/>
                </a:solidFill>
              </a:rPr>
              <a:t>in vulnerability</a:t>
            </a:r>
            <a:endParaRPr lang="en-US" altLang="ko-KR" dirty="0">
              <a:solidFill>
                <a:sysClr val="windowText" lastClr="000000"/>
              </a:solidFill>
              <a:ea typeface="맑은 고딕" panose="020B0503020000020004" pitchFamily="50" charset="-127"/>
            </a:endParaRPr>
          </a:p>
          <a:p>
            <a:pPr lvl="2">
              <a:defRPr/>
            </a:pPr>
            <a:r>
              <a:rPr lang="en-US" altLang="ko-KR" dirty="0">
                <a:solidFill>
                  <a:sysClr val="windowText" lastClr="000000"/>
                </a:solidFill>
              </a:rPr>
              <a:t>SDN/NFV enables network operators to configure network environment rapidly and flexibly, but it can cause network failure frequently due to the wrong configuration</a:t>
            </a:r>
            <a:endParaRPr lang="en-US" altLang="ko-KR" dirty="0">
              <a:solidFill>
                <a:sysClr val="windowText" lastClr="000000"/>
              </a:solidFill>
              <a:ea typeface="맑은 고딕" panose="020B0503020000020004" pitchFamily="50" charset="-127"/>
            </a:endParaRPr>
          </a:p>
          <a:p>
            <a:pPr>
              <a:defRPr/>
            </a:pPr>
            <a:r>
              <a:rPr lang="en-US" altLang="ko-KR" b="1" dirty="0">
                <a:solidFill>
                  <a:srgbClr val="FF0000"/>
                </a:solidFill>
                <a:ea typeface="맑은 고딕" panose="020B0503020000020004" pitchFamily="50" charset="-127"/>
              </a:rPr>
              <a:t>A new approach for network management is required </a:t>
            </a:r>
            <a:r>
              <a:rPr lang="en-US" altLang="ko-KR" b="1" dirty="0">
                <a:solidFill>
                  <a:srgbClr val="FF0000"/>
                </a:solidFill>
                <a:sym typeface="Wingdings" panose="05000000000000000000" pitchFamily="2" charset="2"/>
              </a:rPr>
              <a:t> Application of AI technology</a:t>
            </a:r>
            <a:endParaRPr kumimoji="0" lang="en-US" altLang="ko-KR" b="1" i="0" u="none" strike="noStrike" kern="1200" cap="none" spc="0" normalizeH="0" baseline="0" noProof="0" dirty="0">
              <a:ln>
                <a:noFill/>
              </a:ln>
              <a:solidFill>
                <a:srgbClr val="FF0000"/>
              </a:solidFill>
              <a:effectLst/>
              <a:uLnTx/>
              <a:uFillTx/>
              <a:ea typeface="맑은 고딕" panose="020B0503020000020004" pitchFamily="50" charset="-127"/>
            </a:endParaRPr>
          </a:p>
        </p:txBody>
      </p:sp>
    </p:spTree>
    <p:extLst>
      <p:ext uri="{BB962C8B-B14F-4D97-AF65-F5344CB8AC3E}">
        <p14:creationId xmlns:p14="http://schemas.microsoft.com/office/powerpoint/2010/main" val="120387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anim calcmode="lin" valueType="num">
                                      <p:cBhvr additive="base">
                                        <p:cTn id="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6" end="6"/>
                                            </p:txEl>
                                          </p:spTgt>
                                        </p:tgtEl>
                                        <p:attrNameLst>
                                          <p:attrName>style.visibility</p:attrName>
                                        </p:attrNameLst>
                                      </p:cBhvr>
                                      <p:to>
                                        <p:strVal val="visible"/>
                                      </p:to>
                                    </p:set>
                                    <p:anim calcmode="lin" valueType="num">
                                      <p:cBhvr additive="base">
                                        <p:cTn id="11"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7" end="7"/>
                                            </p:txEl>
                                          </p:spTgt>
                                        </p:tgtEl>
                                        <p:attrNameLst>
                                          <p:attrName>style.visibility</p:attrName>
                                        </p:attrNameLst>
                                      </p:cBhvr>
                                      <p:to>
                                        <p:strVal val="visible"/>
                                      </p:to>
                                    </p:set>
                                    <p:anim calcmode="lin" valueType="num">
                                      <p:cBhvr additive="base">
                                        <p:cTn id="15"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7" end="7"/>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anim calcmode="lin" valueType="num">
                                      <p:cBhvr additive="base">
                                        <p:cTn id="19"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8" end="8"/>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xEl>
                                              <p:pRg st="9" end="9"/>
                                            </p:txEl>
                                          </p:spTgt>
                                        </p:tgtEl>
                                        <p:attrNameLst>
                                          <p:attrName>style.visibility</p:attrName>
                                        </p:attrNameLst>
                                      </p:cBhvr>
                                      <p:to>
                                        <p:strVal val="visible"/>
                                      </p:to>
                                    </p:set>
                                    <p:anim calcmode="lin" valueType="num">
                                      <p:cBhvr additive="base">
                                        <p:cTn id="23" dur="500" fill="hold"/>
                                        <p:tgtEl>
                                          <p:spTgt spid="8">
                                            <p:txEl>
                                              <p:pRg st="9" end="9"/>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9" end="9"/>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xEl>
                                              <p:pRg st="10" end="10"/>
                                            </p:txEl>
                                          </p:spTgt>
                                        </p:tgtEl>
                                        <p:attrNameLst>
                                          <p:attrName>style.visibility</p:attrName>
                                        </p:attrNameLst>
                                      </p:cBhvr>
                                      <p:to>
                                        <p:strVal val="visible"/>
                                      </p:to>
                                    </p:set>
                                    <p:anim calcmode="lin" valueType="num">
                                      <p:cBhvr additive="base">
                                        <p:cTn id="27" dur="500" fill="hold"/>
                                        <p:tgtEl>
                                          <p:spTgt spid="8">
                                            <p:txEl>
                                              <p:pRg st="10" end="1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8">
                                            <p:txEl>
                                              <p:pRg st="11" end="11"/>
                                            </p:txEl>
                                          </p:spTgt>
                                        </p:tgtEl>
                                        <p:attrNameLst>
                                          <p:attrName>style.visibility</p:attrName>
                                        </p:attrNameLst>
                                      </p:cBhvr>
                                      <p:to>
                                        <p:strVal val="visible"/>
                                      </p:to>
                                    </p:set>
                                    <p:anim calcmode="lin" valueType="num">
                                      <p:cBhvr additive="base">
                                        <p:cTn id="33" dur="500" fill="hold"/>
                                        <p:tgtEl>
                                          <p:spTgt spid="8">
                                            <p:txEl>
                                              <p:pRg st="11" end="1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8">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1" hangingPunct="1">
              <a:lnSpc>
                <a:spcPct val="90000"/>
              </a:lnSpc>
              <a:spcBef>
                <a:spcPct val="0"/>
              </a:spcBef>
              <a:spcAft>
                <a:spcPts val="0"/>
              </a:spcAft>
              <a:buClrTx/>
              <a:buSzTx/>
              <a:buFontTx/>
              <a:buNone/>
              <a:tabLst/>
              <a:defRPr/>
            </a:pPr>
            <a:endParaRPr kumimoji="0" lang="ko-KR" altLang="en-US" sz="36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9" name="내용 개체 틀 2"/>
          <p:cNvSpPr txBox="1">
            <a:spLocks/>
          </p:cNvSpPr>
          <p:nvPr/>
        </p:nvSpPr>
        <p:spPr>
          <a:xfrm>
            <a:off x="199505" y="839586"/>
            <a:ext cx="11829010"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9263" marR="0" lvl="0" indent="-449263" algn="l" defTabSz="914400" rtl="0" eaLnBrk="1" fontAlgn="auto" latinLnBrk="1" hangingPunct="1">
              <a:lnSpc>
                <a:spcPct val="90000"/>
              </a:lnSpc>
              <a:spcBef>
                <a:spcPts val="1000"/>
              </a:spcBef>
              <a:spcAft>
                <a:spcPts val="0"/>
              </a:spcAft>
              <a:buClrTx/>
              <a:buSzTx/>
              <a:buFont typeface="Wingdings" panose="05000000000000000000" pitchFamily="2" charset="2"/>
              <a:buChar char="v"/>
              <a:tabLst/>
              <a:defRPr/>
            </a:pPr>
            <a:endParaRPr kumimoji="0" lang="en-US" altLang="ko-KR" sz="24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5" name="직사각형 4"/>
          <p:cNvSpPr/>
          <p:nvPr/>
        </p:nvSpPr>
        <p:spPr>
          <a:xfrm>
            <a:off x="2780260" y="3040810"/>
            <a:ext cx="6667500" cy="1200329"/>
          </a:xfrm>
          <a:prstGeom prst="rect">
            <a:avLst/>
          </a:prstGeom>
        </p:spPr>
        <p:txBody>
          <a:bodyPr wrap="square">
            <a:spAutoFit/>
          </a:bodyPr>
          <a:lstStyle/>
          <a:p>
            <a:pPr algn="ctr">
              <a:lnSpc>
                <a:spcPct val="90000"/>
              </a:lnSpc>
              <a:spcBef>
                <a:spcPct val="0"/>
              </a:spcBef>
            </a:pPr>
            <a:r>
              <a:rPr lang="en-US" altLang="ko-KR" sz="4000" b="1">
                <a:solidFill>
                  <a:srgbClr val="0070C0"/>
                </a:solidFill>
                <a:latin typeface="Arial" panose="020B0604020202020204" pitchFamily="34" charset="0"/>
                <a:cs typeface="Arial" panose="020B0604020202020204" pitchFamily="34" charset="0"/>
              </a:rPr>
              <a:t>Open Networking Ecosystem</a:t>
            </a:r>
            <a:endParaRPr lang="en-US" altLang="ko-KR" sz="40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81420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lvl="0"/>
            <a:r>
              <a:rPr lang="en-US" altLang="ko-KR" dirty="0"/>
              <a:t>Open Networking Ecosystem</a:t>
            </a:r>
            <a:endParaRPr lang="ko-KR" altLang="en-US" sz="6000" dirty="0"/>
          </a:p>
        </p:txBody>
      </p:sp>
      <p:sp>
        <p:nvSpPr>
          <p:cNvPr id="9" name="내용 개체 틀 2"/>
          <p:cNvSpPr txBox="1">
            <a:spLocks/>
          </p:cNvSpPr>
          <p:nvPr/>
        </p:nvSpPr>
        <p:spPr>
          <a:xfrm>
            <a:off x="199505" y="706583"/>
            <a:ext cx="11829010"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dirty="0"/>
              <a:t>Open Networking Reference Model</a:t>
            </a:r>
            <a:endParaRPr lang="ko-KR" altLang="en-US" dirty="0"/>
          </a:p>
          <a:p>
            <a:pPr marL="0" indent="0">
              <a:buNone/>
            </a:pPr>
            <a:endParaRPr lang="ko-KR" altLang="en-US" dirty="0"/>
          </a:p>
          <a:p>
            <a:pPr lvl="0"/>
            <a:endParaRPr kumimoji="0" lang="en-US" altLang="ko-KR" b="1" i="0" u="none" strike="noStrike" kern="1200" cap="none" spc="0" normalizeH="0" baseline="0" noProof="0" dirty="0">
              <a:ln>
                <a:noFill/>
              </a:ln>
              <a:solidFill>
                <a:srgbClr val="0070C0"/>
              </a:solidFill>
              <a:effectLst/>
              <a:uLnTx/>
              <a:uFillTx/>
              <a:ea typeface="맑은 고딕" panose="020B0503020000020004" pitchFamily="50" charset="-127"/>
            </a:endParaRPr>
          </a:p>
        </p:txBody>
      </p:sp>
      <p:sp>
        <p:nvSpPr>
          <p:cNvPr id="48" name="TextBox 47"/>
          <p:cNvSpPr txBox="1"/>
          <p:nvPr/>
        </p:nvSpPr>
        <p:spPr>
          <a:xfrm>
            <a:off x="9231325" y="6300955"/>
            <a:ext cx="1085554" cy="246221"/>
          </a:xfrm>
          <a:prstGeom prst="rect">
            <a:avLst/>
          </a:prstGeom>
          <a:noFill/>
        </p:spPr>
        <p:txBody>
          <a:bodyPr wrap="none" rtlCol="0">
            <a:spAutoFit/>
          </a:bodyPr>
          <a:lstStyle/>
          <a:p>
            <a:r>
              <a:rPr lang="en-US" altLang="ko-KR" sz="1000" dirty="0">
                <a:solidFill>
                  <a:prstClr val="black"/>
                </a:solidFill>
                <a:latin typeface="Arial" panose="020B0604020202020204" pitchFamily="34" charset="0"/>
                <a:ea typeface="HY헤드라인M" panose="02030600000101010101" pitchFamily="18" charset="-127"/>
                <a:cs typeface="Arial" pitchFamily="34" charset="0"/>
              </a:rPr>
              <a:t>Source: Huawei</a:t>
            </a:r>
            <a:endParaRPr lang="ko-KR" altLang="en-US" sz="1000" dirty="0">
              <a:solidFill>
                <a:prstClr val="black"/>
              </a:solidFill>
              <a:latin typeface="Arial" panose="020B0604020202020204" pitchFamily="34" charset="0"/>
              <a:ea typeface="HY헤드라인M" panose="02030600000101010101" pitchFamily="18" charset="-127"/>
              <a:cs typeface="Arial" pitchFamily="34" charset="0"/>
            </a:endParaRPr>
          </a:p>
        </p:txBody>
      </p:sp>
      <p:pic>
        <p:nvPicPr>
          <p:cNvPr id="49" name="그림 48"/>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287801" y="5861034"/>
            <a:ext cx="857336" cy="367740"/>
          </a:xfrm>
          <a:prstGeom prst="rect">
            <a:avLst/>
          </a:prstGeom>
        </p:spPr>
      </p:pic>
      <p:pic>
        <p:nvPicPr>
          <p:cNvPr id="50" name="그림 4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189619" y="5861034"/>
            <a:ext cx="875273" cy="360000"/>
          </a:xfrm>
          <a:prstGeom prst="rect">
            <a:avLst/>
          </a:prstGeom>
        </p:spPr>
      </p:pic>
      <p:pic>
        <p:nvPicPr>
          <p:cNvPr id="51" name="Picture 2" descr="DPDK: Data Plane Development Ki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87801" y="5003924"/>
            <a:ext cx="1372501" cy="3600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Hom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785309" y="5003924"/>
            <a:ext cx="6255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ttp://onosproject.org/images/onos-logo-lg.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287801" y="4536946"/>
            <a:ext cx="768569" cy="3600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https://infinera.files.wordpress.com/2014/09/open-daylight.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250937" y="4531928"/>
            <a:ext cx="1235294" cy="360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Home"/>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289659" y="4171928"/>
            <a:ext cx="1495650" cy="35109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xen-logo"/>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287801" y="3406218"/>
            <a:ext cx="871998" cy="3600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Tux the penguin"/>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433983" y="3803238"/>
            <a:ext cx="310345" cy="3600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descr="FreeBSD"/>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7986959" y="3811686"/>
            <a:ext cx="1245058" cy="34270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0" descr="http://blog.kollus.com/wp-content/uploads/2015/10/docker.png"/>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7253983" y="2954263"/>
            <a:ext cx="14325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8" descr="https://ilearnstack.files.wordpress.com/2013/04/openstack.jp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7337900" y="2581108"/>
            <a:ext cx="1044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https://plugins.cloudfoundry.org/ui/images/cloud-foundry-logo.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7287801" y="1677691"/>
            <a:ext cx="490345" cy="490345"/>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http://theeye.pe.kr/wp-content/uploads/1/1033316693.png"/>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a:stretch/>
        </p:blipFill>
        <p:spPr bwMode="auto">
          <a:xfrm>
            <a:off x="7237474" y="1310587"/>
            <a:ext cx="1294383" cy="36000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https://www.fullstackpython.com/img/django-logo-positive.pn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8609975" y="1342662"/>
            <a:ext cx="1033493" cy="3600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Logo"/>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7283783" y="5382127"/>
            <a:ext cx="676407" cy="450938"/>
          </a:xfrm>
          <a:prstGeom prst="rect">
            <a:avLst/>
          </a:prstGeom>
          <a:noFill/>
          <a:extLst>
            <a:ext uri="{909E8E84-426E-40DD-AFC4-6F175D3DCCD1}">
              <a14:hiddenFill xmlns:a14="http://schemas.microsoft.com/office/drawing/2010/main">
                <a:solidFill>
                  <a:srgbClr val="FFFFFF"/>
                </a:solidFill>
              </a14:hiddenFill>
            </a:ext>
          </a:extLst>
        </p:spPr>
      </p:pic>
      <p:grpSp>
        <p:nvGrpSpPr>
          <p:cNvPr id="65" name="그룹 64"/>
          <p:cNvGrpSpPr/>
          <p:nvPr/>
        </p:nvGrpSpPr>
        <p:grpSpPr>
          <a:xfrm>
            <a:off x="1853701" y="1357827"/>
            <a:ext cx="5336261" cy="4782376"/>
            <a:chOff x="467862" y="1870421"/>
            <a:chExt cx="5336261" cy="4782376"/>
          </a:xfrm>
        </p:grpSpPr>
        <p:sp>
          <p:nvSpPr>
            <p:cNvPr id="66" name="직사각형 65"/>
            <p:cNvSpPr/>
            <p:nvPr/>
          </p:nvSpPr>
          <p:spPr bwMode="auto">
            <a:xfrm>
              <a:off x="475200" y="6303095"/>
              <a:ext cx="5328592" cy="349702"/>
            </a:xfrm>
            <a:prstGeom prst="rect">
              <a:avLst/>
            </a:prstGeom>
            <a:solidFill>
              <a:sysClr val="window" lastClr="FFFFFF"/>
            </a:solidFill>
            <a:ln w="25400" cap="flat" cmpd="sng" algn="ctr">
              <a:solidFill>
                <a:srgbClr val="4F81BD"/>
              </a:solidFill>
              <a:prstDash val="solid"/>
              <a:headEnd type="none" w="med" len="med"/>
              <a:tailEnd type="none" w="med" len="med"/>
            </a:ln>
            <a:effectLst/>
          </p:spPr>
          <p:txBody>
            <a:bodyPr vert="horz" wrap="square" lIns="91440" tIns="36000" rIns="91440" bIns="36000" numCol="1" rtlCol="0" anchor="t" anchorCtr="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rPr>
                <a:t>Hardware</a:t>
              </a:r>
              <a:endParaRPr kumimoji="0" lang="ko-KR" altLang="en-US"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endParaRPr>
            </a:p>
          </p:txBody>
        </p:sp>
        <p:sp>
          <p:nvSpPr>
            <p:cNvPr id="67" name="직사각형 66"/>
            <p:cNvSpPr/>
            <p:nvPr/>
          </p:nvSpPr>
          <p:spPr bwMode="auto">
            <a:xfrm>
              <a:off x="475200" y="5494176"/>
              <a:ext cx="5328592" cy="349702"/>
            </a:xfrm>
            <a:prstGeom prst="rect">
              <a:avLst/>
            </a:prstGeom>
            <a:solidFill>
              <a:sysClr val="window" lastClr="FFFFFF"/>
            </a:solidFill>
            <a:ln w="25400" cap="flat" cmpd="sng" algn="ctr">
              <a:solidFill>
                <a:srgbClr val="4F81BD"/>
              </a:solidFill>
              <a:prstDash val="solid"/>
              <a:headEnd type="none" w="med" len="med"/>
              <a:tailEnd type="none" w="med" len="med"/>
            </a:ln>
            <a:effectLst/>
          </p:spPr>
          <p:txBody>
            <a:bodyPr vert="horz" wrap="square" lIns="91440" tIns="36000" rIns="91440" bIns="36000" numCol="1" rtlCol="0" anchor="t" anchorCtr="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rPr>
                <a:t>Programmable Data Plane Services</a:t>
              </a:r>
              <a:endParaRPr kumimoji="0" lang="ko-KR" altLang="en-US"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endParaRPr>
            </a:p>
          </p:txBody>
        </p:sp>
        <p:sp>
          <p:nvSpPr>
            <p:cNvPr id="68" name="직사각형 67"/>
            <p:cNvSpPr/>
            <p:nvPr/>
          </p:nvSpPr>
          <p:spPr bwMode="auto">
            <a:xfrm>
              <a:off x="475531" y="5088504"/>
              <a:ext cx="5328592" cy="349702"/>
            </a:xfrm>
            <a:prstGeom prst="rect">
              <a:avLst/>
            </a:prstGeom>
            <a:solidFill>
              <a:sysClr val="window" lastClr="FFFFFF"/>
            </a:solidFill>
            <a:ln w="25400" cap="flat" cmpd="sng" algn="ctr">
              <a:solidFill>
                <a:srgbClr val="4F81BD"/>
              </a:solidFill>
              <a:prstDash val="solid"/>
              <a:headEnd type="none" w="med" len="med"/>
              <a:tailEnd type="none" w="med" len="med"/>
            </a:ln>
            <a:effectLst/>
          </p:spPr>
          <p:txBody>
            <a:bodyPr vert="horz" wrap="square" lIns="91440" tIns="36000" rIns="91440" bIns="36000" numCol="1" rtlCol="0" anchor="t" anchorCtr="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rPr>
                <a:t>Network Controllers</a:t>
              </a:r>
              <a:endParaRPr kumimoji="0" lang="ko-KR" altLang="en-US"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endParaRPr>
            </a:p>
          </p:txBody>
        </p:sp>
        <p:sp>
          <p:nvSpPr>
            <p:cNvPr id="69" name="직사각형 68"/>
            <p:cNvSpPr/>
            <p:nvPr/>
          </p:nvSpPr>
          <p:spPr bwMode="auto">
            <a:xfrm>
              <a:off x="475531" y="4681678"/>
              <a:ext cx="5328592" cy="349702"/>
            </a:xfrm>
            <a:prstGeom prst="rect">
              <a:avLst/>
            </a:prstGeom>
            <a:solidFill>
              <a:sysClr val="window" lastClr="FFFFFF"/>
            </a:solidFill>
            <a:ln w="25400" cap="flat" cmpd="sng" algn="ctr">
              <a:solidFill>
                <a:srgbClr val="4F81BD"/>
              </a:solidFill>
              <a:prstDash val="solid"/>
              <a:headEnd type="none" w="med" len="med"/>
              <a:tailEnd type="none" w="med" len="med"/>
            </a:ln>
            <a:effectLst/>
          </p:spPr>
          <p:txBody>
            <a:bodyPr vert="horz" wrap="square" lIns="91440" tIns="36000" rIns="91440" bIns="36000" numCol="1" rtlCol="0" anchor="t" anchorCtr="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rPr>
                <a:t>Carrier Networking Functions</a:t>
              </a:r>
              <a:endParaRPr kumimoji="0" lang="ko-KR" altLang="en-US"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endParaRPr>
            </a:p>
          </p:txBody>
        </p:sp>
        <p:sp>
          <p:nvSpPr>
            <p:cNvPr id="70" name="직사각형 69"/>
            <p:cNvSpPr/>
            <p:nvPr/>
          </p:nvSpPr>
          <p:spPr bwMode="auto">
            <a:xfrm>
              <a:off x="475200" y="4275660"/>
              <a:ext cx="5328592" cy="349702"/>
            </a:xfrm>
            <a:prstGeom prst="rect">
              <a:avLst/>
            </a:prstGeom>
            <a:solidFill>
              <a:sysClr val="window" lastClr="FFFFFF"/>
            </a:solidFill>
            <a:ln w="25400" cap="flat" cmpd="sng" algn="ctr">
              <a:solidFill>
                <a:srgbClr val="4F81BD"/>
              </a:solidFill>
              <a:prstDash val="solid"/>
              <a:headEnd type="none" w="med" len="med"/>
              <a:tailEnd type="none" w="med" len="med"/>
            </a:ln>
            <a:effectLst/>
          </p:spPr>
          <p:txBody>
            <a:bodyPr vert="horz" wrap="square" lIns="91440" tIns="36000" rIns="91440" bIns="36000" numCol="1" rtlCol="0" anchor="t" anchorCtr="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rPr>
                <a:t>Compute Server Operating Systems</a:t>
              </a:r>
              <a:endParaRPr kumimoji="0" lang="ko-KR" altLang="en-US"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endParaRPr>
            </a:p>
          </p:txBody>
        </p:sp>
        <p:sp>
          <p:nvSpPr>
            <p:cNvPr id="71" name="직사각형 70"/>
            <p:cNvSpPr/>
            <p:nvPr/>
          </p:nvSpPr>
          <p:spPr bwMode="auto">
            <a:xfrm>
              <a:off x="475200" y="3874378"/>
              <a:ext cx="5328592" cy="349702"/>
            </a:xfrm>
            <a:prstGeom prst="rect">
              <a:avLst/>
            </a:prstGeom>
            <a:solidFill>
              <a:sysClr val="window" lastClr="FFFFFF"/>
            </a:solidFill>
            <a:ln w="25400" cap="flat" cmpd="sng" algn="ctr">
              <a:solidFill>
                <a:srgbClr val="4F81BD"/>
              </a:solidFill>
              <a:prstDash val="solid"/>
              <a:headEnd type="none" w="med" len="med"/>
              <a:tailEnd type="none" w="med" len="med"/>
            </a:ln>
            <a:effectLst/>
          </p:spPr>
          <p:txBody>
            <a:bodyPr vert="horz" wrap="square" lIns="91440" tIns="36000" rIns="91440" bIns="36000" numCol="1" rtlCol="0" anchor="t" anchorCtr="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1" i="0" u="none" strike="noStrike" kern="0" cap="none" spc="0" normalizeH="0" baseline="0" noProof="0" dirty="0">
                <a:ln>
                  <a:noFill/>
                </a:ln>
                <a:solidFill>
                  <a:prstClr val="black"/>
                </a:solidFill>
                <a:effectLst/>
                <a:uLnTx/>
                <a:uFillTx/>
                <a:latin typeface="굴림" pitchFamily="50" charset="-127"/>
                <a:ea typeface="굴림" pitchFamily="50" charset="-127"/>
                <a:cs typeface="+mn-cs"/>
              </a:endParaRPr>
            </a:p>
          </p:txBody>
        </p:sp>
        <p:sp>
          <p:nvSpPr>
            <p:cNvPr id="72" name="직사각형 71"/>
            <p:cNvSpPr/>
            <p:nvPr/>
          </p:nvSpPr>
          <p:spPr bwMode="auto">
            <a:xfrm>
              <a:off x="475200" y="3473096"/>
              <a:ext cx="5328592" cy="349702"/>
            </a:xfrm>
            <a:prstGeom prst="rect">
              <a:avLst/>
            </a:prstGeom>
            <a:solidFill>
              <a:sysClr val="window" lastClr="FFFFFF"/>
            </a:solidFill>
            <a:ln w="25400" cap="flat" cmpd="sng" algn="ctr">
              <a:solidFill>
                <a:srgbClr val="4F81BD"/>
              </a:solidFill>
              <a:prstDash val="solid"/>
              <a:headEnd type="none" w="med" len="med"/>
              <a:tailEnd type="none" w="med" len="med"/>
            </a:ln>
            <a:effectLst/>
          </p:spPr>
          <p:txBody>
            <a:bodyPr vert="horz" wrap="square" lIns="91440" tIns="36000" rIns="91440" bIns="36000" numCol="1" rtlCol="0" anchor="t" anchorCtr="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rPr>
                <a:t>Containers</a:t>
              </a:r>
              <a:endParaRPr kumimoji="0" lang="ko-KR" altLang="en-US"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endParaRPr>
            </a:p>
          </p:txBody>
        </p:sp>
        <p:sp>
          <p:nvSpPr>
            <p:cNvPr id="73" name="직사각형 72"/>
            <p:cNvSpPr/>
            <p:nvPr/>
          </p:nvSpPr>
          <p:spPr bwMode="auto">
            <a:xfrm>
              <a:off x="475531" y="3071814"/>
              <a:ext cx="5328592" cy="349702"/>
            </a:xfrm>
            <a:prstGeom prst="rect">
              <a:avLst/>
            </a:prstGeom>
            <a:solidFill>
              <a:sysClr val="window" lastClr="FFFFFF"/>
            </a:solidFill>
            <a:ln w="25400" cap="flat" cmpd="sng" algn="ctr">
              <a:solidFill>
                <a:srgbClr val="4F81BD"/>
              </a:solidFill>
              <a:prstDash val="solid"/>
              <a:headEnd type="none" w="med" len="med"/>
              <a:tailEnd type="none" w="med" len="med"/>
            </a:ln>
            <a:effectLst/>
          </p:spPr>
          <p:txBody>
            <a:bodyPr vert="horz" wrap="square" lIns="91440" tIns="36000" rIns="91440" bIns="36000" numCol="1" rtlCol="0" anchor="t" anchorCtr="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rPr>
                <a:t>VM/VI Managers</a:t>
              </a:r>
              <a:endParaRPr kumimoji="0" lang="ko-KR" altLang="en-US"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endParaRPr>
            </a:p>
          </p:txBody>
        </p:sp>
        <p:sp>
          <p:nvSpPr>
            <p:cNvPr id="74" name="직사각형 73"/>
            <p:cNvSpPr/>
            <p:nvPr/>
          </p:nvSpPr>
          <p:spPr bwMode="auto">
            <a:xfrm>
              <a:off x="475531" y="2272572"/>
              <a:ext cx="5328592" cy="349702"/>
            </a:xfrm>
            <a:prstGeom prst="rect">
              <a:avLst/>
            </a:prstGeom>
            <a:solidFill>
              <a:sysClr val="window" lastClr="FFFFFF"/>
            </a:solidFill>
            <a:ln w="25400" cap="flat" cmpd="sng" algn="ctr">
              <a:solidFill>
                <a:srgbClr val="4F81BD"/>
              </a:solidFill>
              <a:prstDash val="solid"/>
              <a:headEnd type="none" w="med" len="med"/>
              <a:tailEnd type="none" w="med" len="med"/>
            </a:ln>
            <a:effectLst/>
          </p:spPr>
          <p:txBody>
            <a:bodyPr vert="horz" wrap="square" lIns="91440" tIns="36000" rIns="91440" bIns="36000" numCol="1" rtlCol="0" anchor="t" anchorCtr="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rPr>
                <a:t>Application Platforms</a:t>
              </a:r>
              <a:endParaRPr kumimoji="0" lang="ko-KR" altLang="en-US"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endParaRPr>
            </a:p>
          </p:txBody>
        </p:sp>
        <p:sp>
          <p:nvSpPr>
            <p:cNvPr id="75" name="직사각형 74"/>
            <p:cNvSpPr/>
            <p:nvPr/>
          </p:nvSpPr>
          <p:spPr bwMode="auto">
            <a:xfrm>
              <a:off x="475531" y="1870421"/>
              <a:ext cx="5328592" cy="349702"/>
            </a:xfrm>
            <a:prstGeom prst="rect">
              <a:avLst/>
            </a:prstGeom>
            <a:solidFill>
              <a:sysClr val="window" lastClr="FFFFFF"/>
            </a:solidFill>
            <a:ln w="25400" cap="flat" cmpd="sng" algn="ctr">
              <a:solidFill>
                <a:srgbClr val="4F81BD"/>
              </a:solidFill>
              <a:prstDash val="solid"/>
              <a:headEnd type="none" w="med" len="med"/>
              <a:tailEnd type="none" w="med" len="med"/>
            </a:ln>
            <a:effectLst/>
          </p:spPr>
          <p:txBody>
            <a:bodyPr vert="horz" wrap="square" lIns="91440" tIns="36000" rIns="91440" bIns="36000" numCol="1" rtlCol="0" anchor="t" anchorCtr="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ko-KR"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rPr>
                <a:t>Programming Frameworks</a:t>
              </a:r>
              <a:endParaRPr kumimoji="1" lang="ko-KR" altLang="en-US"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endParaRPr>
            </a:p>
          </p:txBody>
        </p:sp>
        <p:sp>
          <p:nvSpPr>
            <p:cNvPr id="76" name="직사각형 75"/>
            <p:cNvSpPr/>
            <p:nvPr/>
          </p:nvSpPr>
          <p:spPr bwMode="auto">
            <a:xfrm>
              <a:off x="475200" y="5905223"/>
              <a:ext cx="5328592" cy="349702"/>
            </a:xfrm>
            <a:prstGeom prst="rect">
              <a:avLst/>
            </a:prstGeom>
            <a:solidFill>
              <a:sysClr val="window" lastClr="FFFFFF"/>
            </a:solidFill>
            <a:ln w="25400" cap="flat" cmpd="sng" algn="ctr">
              <a:solidFill>
                <a:srgbClr val="4F81BD"/>
              </a:solidFill>
              <a:prstDash val="solid"/>
              <a:headEnd type="none" w="med" len="med"/>
              <a:tailEnd type="none" w="med" len="med"/>
            </a:ln>
            <a:effectLst/>
          </p:spPr>
          <p:txBody>
            <a:bodyPr vert="horz" wrap="square" lIns="91440" tIns="36000" rIns="91440" bIns="36000" numCol="1" rtlCol="0" anchor="t" anchorCtr="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rPr>
                <a:t>Network Switch Operating Systems</a:t>
              </a:r>
              <a:endParaRPr kumimoji="0" lang="ko-KR" altLang="en-US"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endParaRPr>
            </a:p>
          </p:txBody>
        </p:sp>
        <p:sp>
          <p:nvSpPr>
            <p:cNvPr id="77" name="직사각형 76"/>
            <p:cNvSpPr/>
            <p:nvPr/>
          </p:nvSpPr>
          <p:spPr bwMode="auto">
            <a:xfrm>
              <a:off x="467862" y="2667423"/>
              <a:ext cx="5328592" cy="349702"/>
            </a:xfrm>
            <a:prstGeom prst="rect">
              <a:avLst/>
            </a:prstGeom>
            <a:solidFill>
              <a:sysClr val="window" lastClr="FFFFFF"/>
            </a:solidFill>
            <a:ln w="25400" cap="flat" cmpd="sng" algn="ctr">
              <a:solidFill>
                <a:srgbClr val="4F81BD"/>
              </a:solidFill>
              <a:prstDash val="solid"/>
              <a:headEnd type="none" w="med" len="med"/>
              <a:tailEnd type="none" w="med" len="med"/>
            </a:ln>
            <a:effectLst/>
          </p:spPr>
          <p:txBody>
            <a:bodyPr vert="horz" wrap="square" lIns="91440" tIns="36000" rIns="91440" bIns="36000" numCol="1" rtlCol="0" anchor="t" anchorCtr="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rPr>
                <a:t>Management &amp; Orchestration</a:t>
              </a:r>
              <a:endParaRPr kumimoji="0" lang="ko-KR" altLang="en-US"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endParaRPr>
            </a:p>
          </p:txBody>
        </p:sp>
      </p:grpSp>
      <p:pic>
        <p:nvPicPr>
          <p:cNvPr id="78" name="Picture 6" descr="Logo"/>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8639366" y="2073455"/>
            <a:ext cx="1080848" cy="39532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http://blog.arungupta.me/wp-content/uploads/2015/01/kubernetes-logo.png"/>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8432495" y="2507712"/>
            <a:ext cx="541346" cy="479478"/>
          </a:xfrm>
          <a:prstGeom prst="rect">
            <a:avLst/>
          </a:prstGeom>
          <a:noFill/>
          <a:extLst>
            <a:ext uri="{909E8E84-426E-40DD-AFC4-6F175D3DCCD1}">
              <a14:hiddenFill xmlns:a14="http://schemas.microsoft.com/office/drawing/2010/main">
                <a:solidFill>
                  <a:srgbClr val="FFFFFF"/>
                </a:solidFill>
              </a14:hiddenFill>
            </a:ext>
          </a:extLst>
        </p:spPr>
      </p:pic>
      <p:cxnSp>
        <p:nvCxnSpPr>
          <p:cNvPr id="80" name="직선 연결선 79"/>
          <p:cNvCxnSpPr/>
          <p:nvPr/>
        </p:nvCxnSpPr>
        <p:spPr>
          <a:xfrm>
            <a:off x="1637359" y="4944106"/>
            <a:ext cx="9104853" cy="21574"/>
          </a:xfrm>
          <a:prstGeom prst="line">
            <a:avLst/>
          </a:prstGeom>
          <a:noFill/>
          <a:ln w="38100" cap="flat" cmpd="sng" algn="ctr">
            <a:solidFill>
              <a:srgbClr val="FF0000"/>
            </a:solidFill>
            <a:prstDash val="dash"/>
          </a:ln>
          <a:effectLst/>
        </p:spPr>
      </p:cxnSp>
      <p:pic>
        <p:nvPicPr>
          <p:cNvPr id="81" name="Picture 2" descr="https://review.openswitch.net/static/title.png?e=53c9edf33eff3f1aabe4260875de1eb7"/>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8009086" y="5408633"/>
            <a:ext cx="1081066" cy="304252"/>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Open vSwitch"/>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9457566" y="4981582"/>
            <a:ext cx="633073" cy="411086"/>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6" descr="KVM"/>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8206675" y="3441341"/>
            <a:ext cx="980091" cy="303829"/>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10" descr="http://tctechcrunch2011.files.wordpress.com/2013/09/mesos_logo.png"/>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9064892" y="2581108"/>
            <a:ext cx="991039" cy="359904"/>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descr="http://rafabene.com/images/openshift_logo.png"/>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7778146" y="1779329"/>
            <a:ext cx="1558932" cy="239242"/>
          </a:xfrm>
          <a:prstGeom prst="rect">
            <a:avLst/>
          </a:prstGeom>
          <a:noFill/>
          <a:extLst>
            <a:ext uri="{909E8E84-426E-40DD-AFC4-6F175D3DCCD1}">
              <a14:hiddenFill xmlns:a14="http://schemas.microsoft.com/office/drawing/2010/main">
                <a:solidFill>
                  <a:srgbClr val="FFFFFF"/>
                </a:solidFill>
              </a14:hiddenFill>
            </a:ext>
          </a:extLst>
        </p:spPr>
      </p:pic>
      <p:sp>
        <p:nvSpPr>
          <p:cNvPr id="86" name="직사각형 85"/>
          <p:cNvSpPr/>
          <p:nvPr/>
        </p:nvSpPr>
        <p:spPr>
          <a:xfrm>
            <a:off x="3599183" y="3358589"/>
            <a:ext cx="1886094" cy="369332"/>
          </a:xfrm>
          <a:prstGeom prst="rect">
            <a:avLst/>
          </a:prstGeom>
        </p:spPr>
        <p:txBody>
          <a:bodyPr wrap="none">
            <a:spAutoFit/>
          </a:bodyPr>
          <a:lstStyle/>
          <a:p>
            <a:r>
              <a:rPr lang="en-US" altLang="ko-KR" dirty="0">
                <a:solidFill>
                  <a:prstClr val="black"/>
                </a:solidFill>
                <a:latin typeface="Arial" panose="020B0604020202020204" pitchFamily="34" charset="0"/>
                <a:ea typeface="굴림" pitchFamily="50" charset="-127"/>
                <a:cs typeface="Arial" panose="020B0604020202020204" pitchFamily="34" charset="0"/>
              </a:rPr>
              <a:t>Virtual Machines</a:t>
            </a:r>
            <a:endParaRPr lang="ko-KR" altLang="en-US" dirty="0">
              <a:solidFill>
                <a:prstClr val="black"/>
              </a:solidFill>
              <a:latin typeface="Arial" panose="020B0604020202020204" pitchFamily="34" charset="0"/>
              <a:cs typeface="Arial" panose="020B0604020202020204" pitchFamily="34" charset="0"/>
            </a:endParaRPr>
          </a:p>
        </p:txBody>
      </p:sp>
      <p:pic>
        <p:nvPicPr>
          <p:cNvPr id="87" name="그림 86"/>
          <p:cNvPicPr>
            <a:picLocks noChangeAspect="1"/>
          </p:cNvPicPr>
          <p:nvPr/>
        </p:nvPicPr>
        <p:blipFill>
          <a:blip r:embed="rId25"/>
          <a:stretch>
            <a:fillRect/>
          </a:stretch>
        </p:blipFill>
        <p:spPr>
          <a:xfrm>
            <a:off x="7259408" y="2122956"/>
            <a:ext cx="1329604" cy="378385"/>
          </a:xfrm>
          <a:prstGeom prst="rect">
            <a:avLst/>
          </a:prstGeom>
        </p:spPr>
      </p:pic>
    </p:spTree>
    <p:extLst>
      <p:ext uri="{BB962C8B-B14F-4D97-AF65-F5344CB8AC3E}">
        <p14:creationId xmlns:p14="http://schemas.microsoft.com/office/powerpoint/2010/main" val="2949472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1" hangingPunct="1">
              <a:lnSpc>
                <a:spcPct val="90000"/>
              </a:lnSpc>
              <a:spcBef>
                <a:spcPct val="0"/>
              </a:spcBef>
              <a:spcAft>
                <a:spcPts val="0"/>
              </a:spcAft>
              <a:buClrTx/>
              <a:buSzTx/>
              <a:buFontTx/>
              <a:buNone/>
              <a:tabLst/>
              <a:defRPr/>
            </a:pPr>
            <a:endParaRPr kumimoji="0" lang="ko-KR" altLang="en-US" sz="36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9" name="내용 개체 틀 2"/>
          <p:cNvSpPr txBox="1">
            <a:spLocks/>
          </p:cNvSpPr>
          <p:nvPr/>
        </p:nvSpPr>
        <p:spPr>
          <a:xfrm>
            <a:off x="199505" y="839586"/>
            <a:ext cx="11829010"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9263" marR="0" lvl="0" indent="-449263" algn="l" defTabSz="914400" rtl="0" eaLnBrk="1" fontAlgn="auto" latinLnBrk="1" hangingPunct="1">
              <a:lnSpc>
                <a:spcPct val="90000"/>
              </a:lnSpc>
              <a:spcBef>
                <a:spcPts val="1000"/>
              </a:spcBef>
              <a:spcAft>
                <a:spcPts val="0"/>
              </a:spcAft>
              <a:buClrTx/>
              <a:buSzTx/>
              <a:buFont typeface="Wingdings" panose="05000000000000000000" pitchFamily="2" charset="2"/>
              <a:buChar char="v"/>
              <a:tabLst/>
              <a:defRPr/>
            </a:pPr>
            <a:endParaRPr kumimoji="0" lang="en-US" altLang="ko-KR" sz="24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5" name="직사각형 4"/>
          <p:cNvSpPr/>
          <p:nvPr/>
        </p:nvSpPr>
        <p:spPr>
          <a:xfrm>
            <a:off x="1745672" y="3040810"/>
            <a:ext cx="8736676" cy="1200329"/>
          </a:xfrm>
          <a:prstGeom prst="rect">
            <a:avLst/>
          </a:prstGeom>
        </p:spPr>
        <p:txBody>
          <a:bodyPr wrap="square">
            <a:spAutoFit/>
          </a:bodyPr>
          <a:lstStyle/>
          <a:p>
            <a:pPr algn="ctr">
              <a:lnSpc>
                <a:spcPct val="90000"/>
              </a:lnSpc>
              <a:spcBef>
                <a:spcPct val="0"/>
              </a:spcBef>
            </a:pPr>
            <a:r>
              <a:rPr lang="en-US" altLang="ko-KR" sz="4000" b="1">
                <a:solidFill>
                  <a:srgbClr val="0070C0"/>
                </a:solidFill>
                <a:latin typeface="Arial" panose="020B0604020202020204" pitchFamily="34" charset="0"/>
                <a:cs typeface="Arial" panose="020B0604020202020204" pitchFamily="34" charset="0"/>
              </a:rPr>
              <a:t>Software-Defined Networking </a:t>
            </a:r>
          </a:p>
          <a:p>
            <a:pPr algn="ctr">
              <a:lnSpc>
                <a:spcPct val="90000"/>
              </a:lnSpc>
              <a:spcBef>
                <a:spcPct val="0"/>
              </a:spcBef>
            </a:pPr>
            <a:r>
              <a:rPr lang="en-US" altLang="ko-KR" sz="4000" b="1">
                <a:solidFill>
                  <a:srgbClr val="0070C0"/>
                </a:solidFill>
                <a:latin typeface="Arial" panose="020B0604020202020204" pitchFamily="34" charset="0"/>
                <a:cs typeface="Arial" panose="020B0604020202020204" pitchFamily="34" charset="0"/>
              </a:rPr>
              <a:t>(SDN)</a:t>
            </a:r>
            <a:endParaRPr lang="en-US" altLang="ko-KR" sz="40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6702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lvl="0">
              <a:defRPr/>
            </a:pPr>
            <a:r>
              <a:rPr lang="en-US" altLang="ko-KR" dirty="0"/>
              <a:t>Short Bio</a:t>
            </a:r>
            <a:endParaRPr kumimoji="0" lang="ko-KR" altLang="en-US" sz="3600" b="1" i="0" u="none" strike="noStrike" kern="1200" cap="none" spc="0" normalizeH="0" baseline="0" noProof="0" dirty="0">
              <a:ln>
                <a:noFill/>
              </a:ln>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5" name="내용 개체 틀 2">
            <a:extLst>
              <a:ext uri="{FF2B5EF4-FFF2-40B4-BE49-F238E27FC236}">
                <a16:creationId xmlns:a16="http://schemas.microsoft.com/office/drawing/2014/main" id="{838E8804-8FCB-41E8-904E-DFF6B4114F88}"/>
              </a:ext>
            </a:extLst>
          </p:cNvPr>
          <p:cNvSpPr>
            <a:spLocks noGrp="1"/>
          </p:cNvSpPr>
          <p:nvPr>
            <p:ph idx="1"/>
          </p:nvPr>
        </p:nvSpPr>
        <p:spPr>
          <a:xfrm>
            <a:off x="3074504" y="640178"/>
            <a:ext cx="8907947" cy="5924746"/>
          </a:xfrm>
        </p:spPr>
        <p:txBody>
          <a:bodyPr>
            <a:noAutofit/>
          </a:bodyPr>
          <a:lstStyle/>
          <a:p>
            <a:pPr lvl="0">
              <a:lnSpc>
                <a:spcPct val="80000"/>
              </a:lnSpc>
              <a:buFontTx/>
              <a:buChar char="•"/>
              <a:defRPr/>
            </a:pPr>
            <a:r>
              <a:rPr lang="en-US" altLang="ko-KR" sz="1800" dirty="0">
                <a:solidFill>
                  <a:schemeClr val="tx1"/>
                </a:solidFill>
              </a:rPr>
              <a:t>Education</a:t>
            </a:r>
            <a:endParaRPr lang="ko-KR" altLang="en-US" sz="1800" kern="0" dirty="0">
              <a:solidFill>
                <a:schemeClr val="tx1"/>
              </a:solidFill>
            </a:endParaRPr>
          </a:p>
          <a:p>
            <a:pPr lvl="1">
              <a:lnSpc>
                <a:spcPct val="80000"/>
              </a:lnSpc>
              <a:buFontTx/>
              <a:buChar char="–"/>
              <a:defRPr/>
            </a:pPr>
            <a:r>
              <a:rPr lang="en-US" altLang="ko-KR" sz="1300" kern="0" dirty="0"/>
              <a:t>1991 – </a:t>
            </a:r>
            <a:r>
              <a:rPr lang="en-US" altLang="ko-KR" sz="1300" b="1" kern="0" dirty="0">
                <a:solidFill>
                  <a:srgbClr val="0000FF"/>
                </a:solidFill>
              </a:rPr>
              <a:t>PhD in Computer Science, Univ. of Waterloo, Canada </a:t>
            </a:r>
          </a:p>
          <a:p>
            <a:pPr lvl="1">
              <a:lnSpc>
                <a:spcPct val="80000"/>
              </a:lnSpc>
              <a:buFontTx/>
              <a:buChar char="–"/>
              <a:defRPr/>
            </a:pPr>
            <a:r>
              <a:rPr lang="en-US" altLang="ko-KR" sz="1300" kern="0" dirty="0"/>
              <a:t>1985 – MSc in Computer Science, Univ. of Western Ontario, Canada </a:t>
            </a:r>
          </a:p>
          <a:p>
            <a:pPr lvl="1">
              <a:lnSpc>
                <a:spcPct val="80000"/>
              </a:lnSpc>
              <a:buFontTx/>
              <a:buChar char="–"/>
              <a:defRPr/>
            </a:pPr>
            <a:r>
              <a:rPr lang="en-US" altLang="ko-KR" sz="1300" kern="0" dirty="0"/>
              <a:t>1983 – </a:t>
            </a:r>
            <a:r>
              <a:rPr lang="en-US" altLang="ko-KR" sz="1300" kern="0" dirty="0" err="1"/>
              <a:t>HBSc</a:t>
            </a:r>
            <a:r>
              <a:rPr lang="en-US" altLang="ko-KR" sz="1300" kern="0" dirty="0"/>
              <a:t> in Computer Science, Univ. of Western Ontario, Canada</a:t>
            </a:r>
          </a:p>
          <a:p>
            <a:pPr lvl="1">
              <a:lnSpc>
                <a:spcPct val="80000"/>
              </a:lnSpc>
              <a:buFontTx/>
              <a:buChar char="–"/>
              <a:defRPr/>
            </a:pPr>
            <a:endParaRPr lang="en-US" altLang="ko-KR" sz="1200" kern="0" dirty="0"/>
          </a:p>
          <a:p>
            <a:pPr lvl="0">
              <a:lnSpc>
                <a:spcPct val="80000"/>
              </a:lnSpc>
              <a:buFontTx/>
              <a:buChar char="•"/>
              <a:defRPr/>
            </a:pPr>
            <a:r>
              <a:rPr lang="en-US" altLang="ko-KR" sz="1800" kern="0" dirty="0">
                <a:solidFill>
                  <a:schemeClr val="tx1"/>
                </a:solidFill>
              </a:rPr>
              <a:t>Professional Activities</a:t>
            </a:r>
          </a:p>
          <a:p>
            <a:pPr lvl="1">
              <a:lnSpc>
                <a:spcPct val="80000"/>
              </a:lnSpc>
              <a:buFontTx/>
              <a:buChar char="–"/>
              <a:defRPr/>
            </a:pPr>
            <a:r>
              <a:rPr lang="en-US" altLang="ko-KR" sz="1300" b="1" kern="0" dirty="0">
                <a:solidFill>
                  <a:srgbClr val="0000FF"/>
                </a:solidFill>
              </a:rPr>
              <a:t>Co-Founder &amp; Technical Advisor, </a:t>
            </a:r>
            <a:r>
              <a:rPr lang="en-US" altLang="ko-KR" sz="1300" b="1" kern="0" dirty="0" err="1">
                <a:solidFill>
                  <a:srgbClr val="0000FF"/>
                </a:solidFill>
              </a:rPr>
              <a:t>Kedutech</a:t>
            </a:r>
            <a:r>
              <a:rPr lang="en-US" altLang="ko-KR" sz="1300" b="1" kern="0" dirty="0">
                <a:solidFill>
                  <a:srgbClr val="0000FF"/>
                </a:solidFill>
              </a:rPr>
              <a:t>, Korea (2020. 8 – present)</a:t>
            </a:r>
          </a:p>
          <a:p>
            <a:pPr lvl="1">
              <a:lnSpc>
                <a:spcPct val="80000"/>
              </a:lnSpc>
              <a:buFontTx/>
              <a:buChar char="–"/>
              <a:defRPr/>
            </a:pPr>
            <a:r>
              <a:rPr lang="en-US" altLang="ko-KR" sz="1300" b="1" kern="0" dirty="0">
                <a:solidFill>
                  <a:srgbClr val="0000FF"/>
                </a:solidFill>
              </a:rPr>
              <a:t>Director, POSTECH Innovation Center for Education (Nov. 2019 – present)</a:t>
            </a:r>
          </a:p>
          <a:p>
            <a:pPr lvl="1">
              <a:lnSpc>
                <a:spcPct val="80000"/>
              </a:lnSpc>
              <a:buFontTx/>
              <a:buChar char="–"/>
              <a:defRPr/>
            </a:pPr>
            <a:r>
              <a:rPr lang="en-US" altLang="ko-KR" sz="1300" b="1" kern="0" dirty="0">
                <a:solidFill>
                  <a:srgbClr val="3333FF"/>
                </a:solidFill>
              </a:rPr>
              <a:t>Executive Director, SDN/NFV Forum (2014.10 – 2019. 4)</a:t>
            </a:r>
            <a:endParaRPr lang="ko-KR" altLang="en-US" sz="1300" b="1" kern="0" dirty="0">
              <a:solidFill>
                <a:srgbClr val="3333FF"/>
              </a:solidFill>
            </a:endParaRPr>
          </a:p>
          <a:p>
            <a:pPr lvl="1">
              <a:lnSpc>
                <a:spcPct val="80000"/>
              </a:lnSpc>
              <a:buFontTx/>
              <a:buChar char="–"/>
              <a:defRPr/>
            </a:pPr>
            <a:r>
              <a:rPr lang="en-US" altLang="ko-KR" sz="1300" b="1" kern="0" dirty="0">
                <a:solidFill>
                  <a:srgbClr val="0000FF"/>
                </a:solidFill>
              </a:rPr>
              <a:t>CTO &amp; SEVP, KT (Korea Telecom)</a:t>
            </a:r>
            <a:r>
              <a:rPr lang="ko-KR" altLang="en-US" sz="1300" b="1" kern="0" dirty="0">
                <a:solidFill>
                  <a:srgbClr val="0000FF"/>
                </a:solidFill>
              </a:rPr>
              <a:t> </a:t>
            </a:r>
            <a:r>
              <a:rPr lang="en-US" altLang="ko-KR" sz="1300" b="1" kern="0" dirty="0">
                <a:solidFill>
                  <a:srgbClr val="0000FF"/>
                </a:solidFill>
              </a:rPr>
              <a:t>(2012. 3 – 2014. 2)</a:t>
            </a:r>
          </a:p>
          <a:p>
            <a:pPr lvl="1">
              <a:lnSpc>
                <a:spcPct val="80000"/>
              </a:lnSpc>
              <a:buFontTx/>
              <a:buChar char="–"/>
              <a:defRPr/>
            </a:pPr>
            <a:r>
              <a:rPr lang="en-US" altLang="ko-KR" sz="1300" dirty="0"/>
              <a:t>President, Intelligent Communication Industry Association (2013.1 - 2014.2)</a:t>
            </a:r>
          </a:p>
          <a:p>
            <a:pPr lvl="1">
              <a:lnSpc>
                <a:spcPct val="80000"/>
              </a:lnSpc>
              <a:buFontTx/>
              <a:buChar char="–"/>
              <a:defRPr/>
            </a:pPr>
            <a:r>
              <a:rPr lang="en-US" altLang="ko-KR" sz="1300" dirty="0"/>
              <a:t>Chairman, Korea ICT Standards Committee (2012.3 – 2014.2) </a:t>
            </a:r>
            <a:endParaRPr lang="ko-KR" altLang="en-US" sz="1300" dirty="0"/>
          </a:p>
          <a:p>
            <a:pPr lvl="1">
              <a:lnSpc>
                <a:spcPct val="80000"/>
              </a:lnSpc>
              <a:buFontTx/>
              <a:buChar char="–"/>
              <a:defRPr/>
            </a:pPr>
            <a:r>
              <a:rPr lang="en-US" altLang="ko-KR" sz="1300" kern="0" dirty="0"/>
              <a:t>Dean, Graduate School of Information Technology, POSTECH</a:t>
            </a:r>
            <a:r>
              <a:rPr lang="ko-KR" altLang="en-US" sz="1300" kern="0" dirty="0"/>
              <a:t> </a:t>
            </a:r>
            <a:r>
              <a:rPr lang="en-US" altLang="ko-KR" sz="1300" kern="0" dirty="0"/>
              <a:t>(2007.3 – 2012.2, 2015.11 – 2019.10)</a:t>
            </a:r>
          </a:p>
          <a:p>
            <a:pPr lvl="1">
              <a:lnSpc>
                <a:spcPct val="80000"/>
              </a:lnSpc>
              <a:buFontTx/>
              <a:buChar char="–"/>
              <a:defRPr/>
            </a:pPr>
            <a:r>
              <a:rPr lang="en-US" altLang="ko-KR" sz="1300" kern="0" dirty="0"/>
              <a:t>Head, Division of IT Convergence Engineering, POSTECH</a:t>
            </a:r>
            <a:r>
              <a:rPr lang="ko-KR" altLang="en-US" sz="1300" kern="0" dirty="0"/>
              <a:t> </a:t>
            </a:r>
            <a:r>
              <a:rPr lang="en-US" altLang="ko-KR" sz="1300" kern="0" dirty="0"/>
              <a:t>(2008.12 – 2012.2)</a:t>
            </a:r>
            <a:endParaRPr lang="ko-KR" altLang="en-US" sz="1300" kern="0" dirty="0"/>
          </a:p>
          <a:p>
            <a:pPr lvl="1">
              <a:lnSpc>
                <a:spcPct val="80000"/>
              </a:lnSpc>
              <a:buFontTx/>
              <a:buChar char="–"/>
              <a:defRPr/>
            </a:pPr>
            <a:r>
              <a:rPr lang="en-US" altLang="ko-KR" sz="1300" kern="0" dirty="0"/>
              <a:t>Head, Dept. of Computer Science and Engineering, POSTECH (2008.12 – 2010.02)</a:t>
            </a:r>
          </a:p>
          <a:p>
            <a:pPr lvl="1">
              <a:lnSpc>
                <a:spcPct val="80000"/>
              </a:lnSpc>
              <a:buFontTx/>
              <a:buChar char="–"/>
              <a:defRPr/>
            </a:pPr>
            <a:r>
              <a:rPr lang="en-US" altLang="ko-KR" sz="1300" kern="0" dirty="0"/>
              <a:t>Director, POSTECH Information Research Labs (2007.9 – 2010.02)</a:t>
            </a:r>
          </a:p>
          <a:p>
            <a:pPr lvl="1">
              <a:lnSpc>
                <a:spcPct val="80000"/>
              </a:lnSpc>
              <a:buFontTx/>
              <a:buChar char="–"/>
              <a:defRPr/>
            </a:pPr>
            <a:r>
              <a:rPr lang="en-US" altLang="ko-KR" sz="1300" b="1" kern="0" dirty="0">
                <a:solidFill>
                  <a:srgbClr val="3333FF"/>
                </a:solidFill>
              </a:rPr>
              <a:t>Professor, Dept. of Computer Science and Engineering, POSTECH (1995.5 – present)</a:t>
            </a:r>
          </a:p>
          <a:p>
            <a:pPr lvl="1">
              <a:lnSpc>
                <a:spcPct val="80000"/>
              </a:lnSpc>
              <a:buFontTx/>
              <a:buChar char="–"/>
              <a:defRPr/>
            </a:pPr>
            <a:r>
              <a:rPr lang="en-US" altLang="ko-KR" sz="1300" kern="0" dirty="0"/>
              <a:t>Research Professor, Univ. of Western Ontario, Canada</a:t>
            </a:r>
            <a:r>
              <a:rPr lang="ko-KR" altLang="en-US" sz="1300" kern="0" dirty="0"/>
              <a:t> </a:t>
            </a:r>
            <a:r>
              <a:rPr lang="en-US" altLang="ko-KR" sz="1300" kern="0" dirty="0"/>
              <a:t>(1992.5 – 1995.4)</a:t>
            </a:r>
          </a:p>
          <a:p>
            <a:pPr lvl="1">
              <a:lnSpc>
                <a:spcPct val="80000"/>
              </a:lnSpc>
              <a:buFontTx/>
              <a:buChar char="–"/>
              <a:defRPr/>
            </a:pPr>
            <a:r>
              <a:rPr lang="en-US" altLang="ko-KR" sz="1300" kern="0" dirty="0"/>
              <a:t>Editor-in-Chief, Int. Journal of Network Management (2012.1-present)</a:t>
            </a:r>
          </a:p>
          <a:p>
            <a:pPr lvl="1">
              <a:buFontTx/>
              <a:buChar char="–"/>
              <a:defRPr/>
            </a:pPr>
            <a:r>
              <a:rPr lang="en-US" altLang="ko-KR" sz="1300" kern="0" dirty="0"/>
              <a:t>Editorial Board Member of IEEE TNSM, JCN, JNSM</a:t>
            </a:r>
          </a:p>
          <a:p>
            <a:pPr lvl="1">
              <a:buFontTx/>
              <a:buChar char="–"/>
              <a:defRPr/>
            </a:pPr>
            <a:r>
              <a:rPr lang="en-US" altLang="ko-KR" sz="1300" kern="0" dirty="0"/>
              <a:t>IEEE Communications Society Member-at-Large (2015.1 – 2017.12)</a:t>
            </a:r>
          </a:p>
          <a:p>
            <a:pPr lvl="1">
              <a:buFontTx/>
              <a:buChar char="–"/>
              <a:defRPr/>
            </a:pPr>
            <a:r>
              <a:rPr lang="en-US" altLang="ko-KR" sz="1300" b="1" kern="0" dirty="0">
                <a:solidFill>
                  <a:srgbClr val="0000FF"/>
                </a:solidFill>
              </a:rPr>
              <a:t>Co-Founder</a:t>
            </a:r>
            <a:r>
              <a:rPr lang="ko-KR" altLang="en-US" sz="1300" b="1" kern="0" dirty="0">
                <a:solidFill>
                  <a:srgbClr val="0000FF"/>
                </a:solidFill>
              </a:rPr>
              <a:t> </a:t>
            </a:r>
            <a:r>
              <a:rPr lang="en-US" altLang="ko-KR" sz="1300" b="1" kern="0" dirty="0">
                <a:solidFill>
                  <a:srgbClr val="0000FF"/>
                </a:solidFill>
              </a:rPr>
              <a:t>&amp; CTO, </a:t>
            </a:r>
            <a:r>
              <a:rPr lang="en-US" altLang="ko-KR" sz="1300" b="1" kern="0" dirty="0" err="1">
                <a:solidFill>
                  <a:srgbClr val="0000FF"/>
                </a:solidFill>
              </a:rPr>
              <a:t>Netstech</a:t>
            </a:r>
            <a:r>
              <a:rPr lang="en-US" altLang="ko-KR" sz="1300" b="1" kern="0" dirty="0">
                <a:solidFill>
                  <a:srgbClr val="0000FF"/>
                </a:solidFill>
              </a:rPr>
              <a:t>, Palo Alto, USA (2000.6 – 2002.2)</a:t>
            </a:r>
          </a:p>
          <a:p>
            <a:pPr lvl="1">
              <a:buFontTx/>
              <a:buChar char="–"/>
              <a:defRPr/>
            </a:pPr>
            <a:r>
              <a:rPr lang="en-US" altLang="ko-KR" sz="1300" kern="0" dirty="0"/>
              <a:t>Steering Committee Member of</a:t>
            </a:r>
            <a:r>
              <a:rPr lang="ko-KR" altLang="en-US" sz="1300" kern="0" dirty="0"/>
              <a:t> </a:t>
            </a:r>
            <a:r>
              <a:rPr lang="en-US" altLang="ko-KR" sz="1300" kern="0" dirty="0"/>
              <a:t>IEEE NOMS, IM, APNOMS, CNSM, </a:t>
            </a:r>
            <a:r>
              <a:rPr lang="en-US" altLang="ko-KR" sz="1300" kern="0" dirty="0" err="1"/>
              <a:t>NetSoft</a:t>
            </a:r>
            <a:r>
              <a:rPr lang="en-US" altLang="ko-KR" sz="1300" kern="0" dirty="0"/>
              <a:t>, NFV-SDN</a:t>
            </a:r>
          </a:p>
          <a:p>
            <a:pPr lvl="1">
              <a:buFontTx/>
              <a:buChar char="–"/>
              <a:defRPr/>
            </a:pPr>
            <a:r>
              <a:rPr lang="en-US" altLang="ko-KR" sz="1300" kern="0" dirty="0"/>
              <a:t>General Chair (IEEE ICBC 2019, NOMS 2018, </a:t>
            </a:r>
            <a:r>
              <a:rPr lang="en-US" altLang="ko-KR" sz="1300" kern="0" dirty="0" err="1"/>
              <a:t>NetSoft</a:t>
            </a:r>
            <a:r>
              <a:rPr lang="en-US" altLang="ko-KR" sz="1300" kern="0" dirty="0"/>
              <a:t> 2016, NOMS 2010, APNOMS 2008 &amp; 2006)</a:t>
            </a:r>
          </a:p>
          <a:p>
            <a:pPr lvl="1">
              <a:buFontTx/>
              <a:buChar char="–"/>
              <a:defRPr/>
            </a:pPr>
            <a:r>
              <a:rPr lang="en-US" altLang="ko-KR" sz="1300" kern="0" dirty="0"/>
              <a:t>Technical Chair (2001-2002) &amp; Chair (2005-2009), IEEE </a:t>
            </a:r>
            <a:r>
              <a:rPr lang="en-US" altLang="ko-KR" sz="1300" kern="0" dirty="0" err="1"/>
              <a:t>ComSoc</a:t>
            </a:r>
            <a:r>
              <a:rPr lang="en-US" altLang="ko-KR" sz="1300" kern="0" dirty="0"/>
              <a:t> CNOM</a:t>
            </a:r>
          </a:p>
          <a:p>
            <a:pPr algn="just"/>
            <a:endParaRPr lang="en-US" altLang="ko-KR" dirty="0"/>
          </a:p>
        </p:txBody>
      </p:sp>
      <p:pic>
        <p:nvPicPr>
          <p:cNvPr id="7" name="그림 6">
            <a:extLst>
              <a:ext uri="{FF2B5EF4-FFF2-40B4-BE49-F238E27FC236}">
                <a16:creationId xmlns:a16="http://schemas.microsoft.com/office/drawing/2014/main" id="{8FE2FAA9-C016-4ADD-AB1F-D81C83DAB1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6658" y="783783"/>
            <a:ext cx="1894417" cy="2175619"/>
          </a:xfrm>
          <a:prstGeom prst="rect">
            <a:avLst/>
          </a:prstGeom>
          <a:ln>
            <a:noFill/>
          </a:ln>
          <a:effectLst>
            <a:outerShdw blurRad="292100" dist="139700" dir="2700000" algn="tl" rotWithShape="0">
              <a:srgbClr val="333333">
                <a:alpha val="65000"/>
              </a:srgbClr>
            </a:outerShdw>
          </a:effectLst>
        </p:spPr>
      </p:pic>
      <p:sp>
        <p:nvSpPr>
          <p:cNvPr id="8" name="Text Box 7">
            <a:extLst>
              <a:ext uri="{FF2B5EF4-FFF2-40B4-BE49-F238E27FC236}">
                <a16:creationId xmlns:a16="http://schemas.microsoft.com/office/drawing/2014/main" id="{15C04C65-6D02-4BA8-A6C7-8DA47670C904}"/>
              </a:ext>
            </a:extLst>
          </p:cNvPr>
          <p:cNvSpPr txBox="1">
            <a:spLocks noChangeArrowheads="1"/>
          </p:cNvSpPr>
          <p:nvPr/>
        </p:nvSpPr>
        <p:spPr bwMode="auto">
          <a:xfrm>
            <a:off x="112543" y="3030015"/>
            <a:ext cx="2848706" cy="338554"/>
          </a:xfrm>
          <a:prstGeom prst="rect">
            <a:avLst/>
          </a:prstGeom>
          <a:noFill/>
          <a:ln w="9525" algn="ctr">
            <a:noFill/>
            <a:miter lim="800000"/>
            <a:headEnd/>
            <a:tailEnd/>
          </a:ln>
          <a:effectLst/>
        </p:spPr>
        <p:txBody>
          <a:bodyPr wrap="square">
            <a:spAutoFit/>
          </a:bodyPr>
          <a:lstStyle/>
          <a:p>
            <a:pPr algn="ctr"/>
            <a:r>
              <a:rPr lang="en-US" altLang="ko-KR" sz="1600" b="1" dirty="0">
                <a:latin typeface="Arial" panose="020B0604020202020204" pitchFamily="34" charset="0"/>
                <a:cs typeface="Arial" panose="020B0604020202020204" pitchFamily="34" charset="0"/>
              </a:rPr>
              <a:t>Prof. James Won-Ki Hong</a:t>
            </a:r>
          </a:p>
        </p:txBody>
      </p:sp>
      <p:sp>
        <p:nvSpPr>
          <p:cNvPr id="9" name="Text Box 7">
            <a:extLst>
              <a:ext uri="{FF2B5EF4-FFF2-40B4-BE49-F238E27FC236}">
                <a16:creationId xmlns:a16="http://schemas.microsoft.com/office/drawing/2014/main" id="{B726D471-3226-4136-BDB6-1D5BE1C289F4}"/>
              </a:ext>
            </a:extLst>
          </p:cNvPr>
          <p:cNvSpPr txBox="1">
            <a:spLocks noChangeArrowheads="1"/>
          </p:cNvSpPr>
          <p:nvPr/>
        </p:nvSpPr>
        <p:spPr bwMode="auto">
          <a:xfrm>
            <a:off x="586899" y="3644324"/>
            <a:ext cx="2249067" cy="2800767"/>
          </a:xfrm>
          <a:prstGeom prst="rect">
            <a:avLst/>
          </a:prstGeom>
          <a:noFill/>
          <a:ln w="9525" algn="ctr">
            <a:solidFill>
              <a:schemeClr val="accent1"/>
            </a:solidFill>
            <a:miter lim="800000"/>
            <a:headEnd/>
            <a:tailEnd/>
          </a:ln>
          <a:effectLst/>
        </p:spPr>
        <p:txBody>
          <a:bodyPr wrap="square">
            <a:spAutoFit/>
          </a:bodyPr>
          <a:lstStyle/>
          <a:p>
            <a:pPr marL="214308" indent="-214308">
              <a:buFont typeface="Wingdings" panose="05000000000000000000" pitchFamily="2" charset="2"/>
              <a:buChar char="ü"/>
            </a:pPr>
            <a:r>
              <a:rPr lang="en-US" altLang="ko-KR" sz="1600" b="1" dirty="0">
                <a:solidFill>
                  <a:srgbClr val="0000FF"/>
                </a:solidFill>
                <a:latin typeface="Arial" panose="020B0604020202020204" pitchFamily="34" charset="0"/>
                <a:cs typeface="Arial" panose="020B0604020202020204" pitchFamily="34" charset="0"/>
              </a:rPr>
              <a:t>30+ Years Education Experience in Canada &amp; Korea</a:t>
            </a:r>
          </a:p>
          <a:p>
            <a:endParaRPr lang="en-US" altLang="ko-KR" sz="1600" b="1" dirty="0">
              <a:solidFill>
                <a:srgbClr val="0000FF"/>
              </a:solidFill>
              <a:latin typeface="Arial" panose="020B0604020202020204" pitchFamily="34" charset="0"/>
              <a:cs typeface="Arial" panose="020B0604020202020204" pitchFamily="34" charset="0"/>
            </a:endParaRPr>
          </a:p>
          <a:p>
            <a:pPr marL="214308" indent="-214308">
              <a:buFont typeface="Wingdings" panose="05000000000000000000" pitchFamily="2" charset="2"/>
              <a:buChar char="ü"/>
            </a:pPr>
            <a:r>
              <a:rPr lang="en-US" altLang="ko-KR" sz="1600" b="1" dirty="0">
                <a:solidFill>
                  <a:srgbClr val="0000FF"/>
                </a:solidFill>
                <a:latin typeface="Arial" panose="020B0604020202020204" pitchFamily="34" charset="0"/>
                <a:cs typeface="Arial" panose="020B0604020202020204" pitchFamily="34" charset="0"/>
              </a:rPr>
              <a:t>Global Startup Experience</a:t>
            </a:r>
          </a:p>
          <a:p>
            <a:pPr marL="214308" indent="-214308">
              <a:buFont typeface="Wingdings" panose="05000000000000000000" pitchFamily="2" charset="2"/>
              <a:buChar char="ü"/>
            </a:pPr>
            <a:endParaRPr lang="en-US" altLang="ko-KR" sz="1600" b="1" dirty="0">
              <a:solidFill>
                <a:srgbClr val="0000FF"/>
              </a:solidFill>
              <a:latin typeface="Arial" panose="020B0604020202020204" pitchFamily="34" charset="0"/>
              <a:cs typeface="Arial" panose="020B0604020202020204" pitchFamily="34" charset="0"/>
            </a:endParaRPr>
          </a:p>
          <a:p>
            <a:pPr marL="214308" indent="-214308">
              <a:buFont typeface="Wingdings" panose="05000000000000000000" pitchFamily="2" charset="2"/>
              <a:buChar char="ü"/>
            </a:pPr>
            <a:r>
              <a:rPr lang="en-US" altLang="ko-KR" sz="1600" b="1" dirty="0">
                <a:solidFill>
                  <a:srgbClr val="0000FF"/>
                </a:solidFill>
                <a:latin typeface="Arial" panose="020B0604020202020204" pitchFamily="34" charset="0"/>
                <a:cs typeface="Arial" panose="020B0604020202020204" pitchFamily="34" charset="0"/>
              </a:rPr>
              <a:t>Industry Senior Executive Experience </a:t>
            </a:r>
          </a:p>
        </p:txBody>
      </p:sp>
    </p:spTree>
    <p:extLst>
      <p:ext uri="{BB962C8B-B14F-4D97-AF65-F5344CB8AC3E}">
        <p14:creationId xmlns:p14="http://schemas.microsoft.com/office/powerpoint/2010/main" val="36889731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lvl="0"/>
            <a:r>
              <a:rPr lang="en-US" altLang="ko-KR" dirty="0"/>
              <a:t>Open Networking Ecosystem</a:t>
            </a:r>
            <a:endParaRPr kumimoji="0" lang="ko-KR" altLang="en-US" sz="36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9" name="내용 개체 틀 2"/>
          <p:cNvSpPr txBox="1">
            <a:spLocks/>
          </p:cNvSpPr>
          <p:nvPr/>
        </p:nvSpPr>
        <p:spPr>
          <a:xfrm>
            <a:off x="199505" y="706583"/>
            <a:ext cx="11829010" cy="5909974"/>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dirty="0"/>
              <a:t>Hardware</a:t>
            </a:r>
          </a:p>
          <a:p>
            <a:pPr lvl="1"/>
            <a:r>
              <a:rPr lang="en-US" altLang="ko-KR" b="1" dirty="0"/>
              <a:t>P4</a:t>
            </a:r>
            <a:r>
              <a:rPr lang="en-US" altLang="ko-KR" sz="1600" dirty="0">
                <a:latin typeface="HY견고딕" panose="02030600000101010101" pitchFamily="18" charset="-127"/>
                <a:ea typeface="HY견고딕" panose="02030600000101010101" pitchFamily="18" charset="-127"/>
              </a:rPr>
              <a:t> </a:t>
            </a:r>
            <a:r>
              <a:rPr lang="en-US" altLang="ko-KR" sz="1600" dirty="0"/>
              <a:t>(</a:t>
            </a:r>
            <a:r>
              <a:rPr lang="en-US" altLang="ko-KR" sz="1600" dirty="0">
                <a:solidFill>
                  <a:srgbClr val="FF0000"/>
                </a:solidFill>
              </a:rPr>
              <a:t>p</a:t>
            </a:r>
            <a:r>
              <a:rPr lang="en-US" altLang="ko-KR" sz="1600" dirty="0"/>
              <a:t>rogramming </a:t>
            </a:r>
            <a:r>
              <a:rPr lang="en-US" altLang="ko-KR" sz="1600" dirty="0">
                <a:solidFill>
                  <a:srgbClr val="FF0000"/>
                </a:solidFill>
              </a:rPr>
              <a:t>p</a:t>
            </a:r>
            <a:r>
              <a:rPr lang="en-US" altLang="ko-KR" sz="1600" dirty="0"/>
              <a:t>rotocol-independent </a:t>
            </a:r>
            <a:r>
              <a:rPr lang="en-US" altLang="ko-KR" sz="1600" dirty="0">
                <a:solidFill>
                  <a:srgbClr val="FF0000"/>
                </a:solidFill>
              </a:rPr>
              <a:t>p</a:t>
            </a:r>
            <a:r>
              <a:rPr lang="en-US" altLang="ko-KR" sz="1600" dirty="0"/>
              <a:t>acket </a:t>
            </a:r>
            <a:r>
              <a:rPr lang="en-US" altLang="ko-KR" sz="1600" dirty="0">
                <a:solidFill>
                  <a:srgbClr val="FF0000"/>
                </a:solidFill>
              </a:rPr>
              <a:t>p</a:t>
            </a:r>
            <a:r>
              <a:rPr lang="en-US" altLang="ko-KR" sz="1600" dirty="0"/>
              <a:t>rocessors)</a:t>
            </a:r>
            <a:endParaRPr lang="en-US" altLang="ko-KR" sz="2000" dirty="0">
              <a:latin typeface="HY견고딕" panose="02030600000101010101" pitchFamily="18" charset="-127"/>
              <a:ea typeface="HY견고딕" panose="02030600000101010101" pitchFamily="18" charset="-127"/>
            </a:endParaRPr>
          </a:p>
          <a:p>
            <a:pPr lvl="2"/>
            <a:r>
              <a:rPr lang="en-US" altLang="ko-KR" dirty="0"/>
              <a:t>Declarative language for telling forwarding-plane devices </a:t>
            </a:r>
          </a:p>
          <a:p>
            <a:pPr marL="914400" lvl="2" indent="0">
              <a:buNone/>
            </a:pPr>
            <a:r>
              <a:rPr lang="en-US" altLang="ko-KR" dirty="0"/>
              <a:t>(switches, NICs, firewalls, filters, </a:t>
            </a:r>
            <a:r>
              <a:rPr lang="en-US" altLang="ko-KR" dirty="0" err="1"/>
              <a:t>etc</a:t>
            </a:r>
            <a:r>
              <a:rPr lang="en-US" altLang="ko-KR" dirty="0"/>
              <a:t>) how to process packets</a:t>
            </a:r>
          </a:p>
          <a:p>
            <a:pPr lvl="2"/>
            <a:r>
              <a:rPr lang="en-US" altLang="ko-KR" dirty="0"/>
              <a:t>Characteristics</a:t>
            </a:r>
          </a:p>
          <a:p>
            <a:pPr lvl="3"/>
            <a:r>
              <a:rPr lang="en-US" altLang="ko-KR" dirty="0"/>
              <a:t>Protocol Independence</a:t>
            </a:r>
          </a:p>
          <a:p>
            <a:pPr lvl="3"/>
            <a:r>
              <a:rPr lang="en-US" altLang="ko-KR" dirty="0"/>
              <a:t>Target Independence</a:t>
            </a:r>
          </a:p>
          <a:p>
            <a:pPr lvl="3"/>
            <a:r>
              <a:rPr lang="en-US" altLang="ko-KR" dirty="0"/>
              <a:t>Field Re-configurability</a:t>
            </a:r>
          </a:p>
          <a:p>
            <a:pPr lvl="2"/>
            <a:r>
              <a:rPr lang="en-US" altLang="ko-KR" dirty="0"/>
              <a:t>Members</a:t>
            </a:r>
          </a:p>
          <a:p>
            <a:pPr lvl="2"/>
            <a:endParaRPr lang="en-US" altLang="ko-KR" dirty="0"/>
          </a:p>
          <a:p>
            <a:pPr lvl="2"/>
            <a:endParaRPr lang="en-US" altLang="ko-KR" dirty="0"/>
          </a:p>
          <a:p>
            <a:pPr lvl="2"/>
            <a:endParaRPr lang="en-US" altLang="ko-KR" dirty="0"/>
          </a:p>
          <a:p>
            <a:pPr lvl="2"/>
            <a:endParaRPr lang="en-US" altLang="ko-KR" dirty="0"/>
          </a:p>
          <a:p>
            <a:pPr lvl="2"/>
            <a:endParaRPr lang="en-US" altLang="ko-KR" dirty="0"/>
          </a:p>
          <a:p>
            <a:pPr lvl="2"/>
            <a:r>
              <a:rPr lang="en-US" altLang="ko-KR" dirty="0"/>
              <a:t>Contributors</a:t>
            </a:r>
          </a:p>
          <a:p>
            <a:pPr lvl="3"/>
            <a:r>
              <a:rPr lang="en-US" altLang="ko-KR" dirty="0">
                <a:hlinkClick r:id="rId2"/>
              </a:rPr>
              <a:t>https://p4.org/join/</a:t>
            </a:r>
            <a:r>
              <a:rPr lang="en-US" altLang="ko-KR" dirty="0"/>
              <a:t> </a:t>
            </a:r>
          </a:p>
          <a:p>
            <a:pPr lvl="3"/>
            <a:r>
              <a:rPr lang="en-US" altLang="ko-KR" dirty="0">
                <a:hlinkClick r:id="rId3"/>
              </a:rPr>
              <a:t>https://opennetworking.org/member-listing/</a:t>
            </a:r>
            <a:r>
              <a:rPr lang="en-US" altLang="ko-KR" dirty="0"/>
              <a:t> (including POSTECH)</a:t>
            </a:r>
          </a:p>
          <a:p>
            <a:endParaRPr lang="ko-KR" altLang="en-US" dirty="0"/>
          </a:p>
        </p:txBody>
      </p:sp>
      <p:pic>
        <p:nvPicPr>
          <p:cNvPr id="5" name="그림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810931" y="915561"/>
            <a:ext cx="1540440" cy="660746"/>
          </a:xfrm>
          <a:prstGeom prst="rect">
            <a:avLst/>
          </a:prstGeom>
        </p:spPr>
      </p:pic>
      <p:grpSp>
        <p:nvGrpSpPr>
          <p:cNvPr id="10" name="그룹 9"/>
          <p:cNvGrpSpPr/>
          <p:nvPr/>
        </p:nvGrpSpPr>
        <p:grpSpPr>
          <a:xfrm>
            <a:off x="988472" y="3592224"/>
            <a:ext cx="4547638" cy="1870321"/>
            <a:chOff x="882523" y="3415711"/>
            <a:chExt cx="4547638" cy="2712550"/>
          </a:xfrm>
        </p:grpSpPr>
        <p:pic>
          <p:nvPicPr>
            <p:cNvPr id="11" name="그림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2523" y="4112037"/>
              <a:ext cx="4547638" cy="2016224"/>
            </a:xfrm>
            <a:prstGeom prst="rect">
              <a:avLst/>
            </a:prstGeom>
          </p:spPr>
        </p:pic>
        <p:pic>
          <p:nvPicPr>
            <p:cNvPr id="12" name="Picture 6" descr="Cavium"/>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626854" y="3415711"/>
              <a:ext cx="2447925" cy="11144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s://image1.owler.com/1427207832650.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708428" y="3845316"/>
              <a:ext cx="1188981" cy="3063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그룹 3"/>
          <p:cNvGrpSpPr/>
          <p:nvPr/>
        </p:nvGrpSpPr>
        <p:grpSpPr>
          <a:xfrm>
            <a:off x="6096001" y="2823183"/>
            <a:ext cx="5621879" cy="2814478"/>
            <a:chOff x="6049204" y="2357670"/>
            <a:chExt cx="5621879" cy="2814478"/>
          </a:xfrm>
        </p:grpSpPr>
        <p:pic>
          <p:nvPicPr>
            <p:cNvPr id="8" name="그림 7"/>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049204" y="2689554"/>
              <a:ext cx="1921072" cy="1880197"/>
            </a:xfrm>
            <a:prstGeom prst="rect">
              <a:avLst/>
            </a:prstGeom>
            <a:ln w="28575">
              <a:solidFill>
                <a:srgbClr val="FF0000"/>
              </a:solidFill>
            </a:ln>
          </p:spPr>
        </p:pic>
        <p:pic>
          <p:nvPicPr>
            <p:cNvPr id="14" name="그림 13"/>
            <p:cNvPicPr>
              <a:picLocks noChangeAspect="1"/>
            </p:cNvPicPr>
            <p:nvPr/>
          </p:nvPicPr>
          <p:blipFill>
            <a:blip r:embed="rId9"/>
            <a:stretch>
              <a:fillRect/>
            </a:stretch>
          </p:blipFill>
          <p:spPr>
            <a:xfrm>
              <a:off x="8433494" y="2357670"/>
              <a:ext cx="3237589" cy="2814478"/>
            </a:xfrm>
            <a:prstGeom prst="rect">
              <a:avLst/>
            </a:prstGeom>
          </p:spPr>
        </p:pic>
        <p:cxnSp>
          <p:nvCxnSpPr>
            <p:cNvPr id="3" name="직선 화살표 연결선 2"/>
            <p:cNvCxnSpPr/>
            <p:nvPr/>
          </p:nvCxnSpPr>
          <p:spPr>
            <a:xfrm>
              <a:off x="7963576" y="3124416"/>
              <a:ext cx="46991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17299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lvl="0"/>
            <a:r>
              <a:rPr lang="en-US" altLang="ko-KR"/>
              <a:t>Open Networking Ecosystem</a:t>
            </a:r>
            <a:endParaRPr kumimoji="0" lang="ko-KR" altLang="en-US" sz="36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9" name="내용 개체 틀 2"/>
          <p:cNvSpPr txBox="1">
            <a:spLocks/>
          </p:cNvSpPr>
          <p:nvPr/>
        </p:nvSpPr>
        <p:spPr>
          <a:xfrm>
            <a:off x="199505" y="706583"/>
            <a:ext cx="11829010"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dirty="0"/>
              <a:t>Hardware</a:t>
            </a:r>
          </a:p>
          <a:p>
            <a:pPr lvl="1">
              <a:defRPr/>
            </a:pPr>
            <a:r>
              <a:rPr lang="en-US" altLang="ko-KR" b="1" dirty="0"/>
              <a:t>OCP (Open Compute Project)</a:t>
            </a:r>
          </a:p>
          <a:p>
            <a:pPr lvl="2"/>
            <a:r>
              <a:rPr lang="en-US" altLang="ko-KR" dirty="0"/>
              <a:t>Started by Facebook in 2011</a:t>
            </a:r>
          </a:p>
          <a:p>
            <a:pPr lvl="2"/>
            <a:r>
              <a:rPr lang="en-US" altLang="ko-KR" dirty="0"/>
              <a:t>Redesign hardware technology to efficiently support the growing demands on compute &amp; network infrastructure</a:t>
            </a:r>
          </a:p>
          <a:p>
            <a:pPr lvl="2"/>
            <a:r>
              <a:rPr lang="en-US" altLang="ko-KR" dirty="0"/>
              <a:t>Break open the black box of proprietary IT infrastructure to achieve greater choice, customization, and cost savings</a:t>
            </a:r>
          </a:p>
          <a:p>
            <a:pPr lvl="2"/>
            <a:r>
              <a:rPr lang="en-US" altLang="ko-KR" dirty="0"/>
              <a:t>Projects</a:t>
            </a:r>
          </a:p>
          <a:p>
            <a:pPr lvl="3"/>
            <a:r>
              <a:rPr lang="en-US" altLang="ko-KR" dirty="0"/>
              <a:t>Server Design</a:t>
            </a:r>
          </a:p>
          <a:p>
            <a:pPr lvl="3"/>
            <a:r>
              <a:rPr lang="en-US" altLang="ko-KR" dirty="0"/>
              <a:t>Storage</a:t>
            </a:r>
          </a:p>
          <a:p>
            <a:pPr lvl="3"/>
            <a:r>
              <a:rPr lang="en-US" altLang="ko-KR" dirty="0"/>
              <a:t>Data Center</a:t>
            </a:r>
          </a:p>
          <a:p>
            <a:pPr lvl="3"/>
            <a:r>
              <a:rPr lang="en-US" altLang="ko-KR" dirty="0"/>
              <a:t>Hardware Management</a:t>
            </a:r>
          </a:p>
          <a:p>
            <a:pPr lvl="3"/>
            <a:r>
              <a:rPr lang="en-US" altLang="ko-KR" dirty="0">
                <a:solidFill>
                  <a:srgbClr val="FF0000"/>
                </a:solidFill>
              </a:rPr>
              <a:t>Networking</a:t>
            </a:r>
          </a:p>
          <a:p>
            <a:pPr lvl="3"/>
            <a:r>
              <a:rPr lang="en-US" altLang="ko-KR" dirty="0"/>
              <a:t>Open Rack</a:t>
            </a:r>
          </a:p>
          <a:p>
            <a:pPr lvl="3"/>
            <a:r>
              <a:rPr lang="en-US" altLang="ko-KR" dirty="0"/>
              <a:t>Certification</a:t>
            </a:r>
          </a:p>
          <a:p>
            <a:pPr lvl="2"/>
            <a:r>
              <a:rPr lang="en-US" altLang="ko-KR" sz="1600" dirty="0">
                <a:hlinkClick r:id="rId2"/>
              </a:rPr>
              <a:t>https://www.opencompute.org/</a:t>
            </a:r>
            <a:endParaRPr lang="ko-KR" altLang="en-US" sz="1600" dirty="0"/>
          </a:p>
        </p:txBody>
      </p:sp>
      <p:sp>
        <p:nvSpPr>
          <p:cNvPr id="5" name="직사각형 4"/>
          <p:cNvSpPr/>
          <p:nvPr/>
        </p:nvSpPr>
        <p:spPr>
          <a:xfrm>
            <a:off x="6770607" y="3626125"/>
            <a:ext cx="1598515" cy="400110"/>
          </a:xfrm>
          <a:prstGeom prst="rect">
            <a:avLst/>
          </a:prstGeom>
        </p:spPr>
        <p:txBody>
          <a:bodyPr wrap="none">
            <a:spAutoFit/>
          </a:bodyPr>
          <a:lstStyle/>
          <a:p>
            <a:pPr marL="342900" indent="-342900">
              <a:buFont typeface="Arial" panose="020B0604020202020204" pitchFamily="34" charset="0"/>
              <a:buChar char="•"/>
            </a:pPr>
            <a:r>
              <a:rPr lang="en-US" altLang="ko-KR" sz="2000" dirty="0">
                <a:latin typeface="Arial" panose="020B0604020202020204" pitchFamily="34" charset="0"/>
                <a:cs typeface="Arial" panose="020B0604020202020204" pitchFamily="34" charset="0"/>
              </a:rPr>
              <a:t>Members</a:t>
            </a:r>
            <a:endParaRPr lang="ko-KR" altLang="en-US" sz="2000" dirty="0">
              <a:latin typeface="Arial" panose="020B0604020202020204" pitchFamily="34" charset="0"/>
              <a:cs typeface="Arial" panose="020B0604020202020204" pitchFamily="34" charset="0"/>
            </a:endParaRPr>
          </a:p>
        </p:txBody>
      </p:sp>
      <p:pic>
        <p:nvPicPr>
          <p:cNvPr id="8" name="그림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05078" y="4075470"/>
            <a:ext cx="4103737" cy="2184655"/>
          </a:xfrm>
          <a:prstGeom prst="rect">
            <a:avLst/>
          </a:prstGeom>
        </p:spPr>
      </p:pic>
      <p:pic>
        <p:nvPicPr>
          <p:cNvPr id="10" name="그림 9"/>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647673" y="4271971"/>
            <a:ext cx="1820090" cy="1091842"/>
          </a:xfrm>
          <a:prstGeom prst="rect">
            <a:avLst/>
          </a:prstGeom>
        </p:spPr>
      </p:pic>
      <p:pic>
        <p:nvPicPr>
          <p:cNvPr id="11" name="그림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850826" y="770724"/>
            <a:ext cx="1839562" cy="715138"/>
          </a:xfrm>
          <a:prstGeom prst="rect">
            <a:avLst/>
          </a:prstGeom>
        </p:spPr>
      </p:pic>
    </p:spTree>
    <p:extLst>
      <p:ext uri="{BB962C8B-B14F-4D97-AF65-F5344CB8AC3E}">
        <p14:creationId xmlns:p14="http://schemas.microsoft.com/office/powerpoint/2010/main" val="4359025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lvl="0"/>
            <a:r>
              <a:rPr lang="en-US" altLang="ko-KR"/>
              <a:t>Open Networking Ecosystem</a:t>
            </a:r>
            <a:endParaRPr kumimoji="0" lang="ko-KR" altLang="en-US" sz="36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9" name="내용 개체 틀 2"/>
          <p:cNvSpPr txBox="1">
            <a:spLocks/>
          </p:cNvSpPr>
          <p:nvPr/>
        </p:nvSpPr>
        <p:spPr>
          <a:xfrm>
            <a:off x="199505" y="706583"/>
            <a:ext cx="11829010"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dirty="0"/>
              <a:t>Network Switch Operating Systems</a:t>
            </a:r>
          </a:p>
          <a:p>
            <a:pPr lvl="1"/>
            <a:r>
              <a:rPr lang="en-US" altLang="ko-KR" b="1" dirty="0" err="1"/>
              <a:t>OpenSwitch</a:t>
            </a:r>
            <a:r>
              <a:rPr lang="en-US" altLang="ko-KR" b="1" dirty="0"/>
              <a:t> (OPX)</a:t>
            </a:r>
          </a:p>
          <a:p>
            <a:pPr lvl="2"/>
            <a:r>
              <a:rPr lang="en-US" altLang="ko-KR" dirty="0"/>
              <a:t>Linux based operating system originally developed by HP</a:t>
            </a:r>
          </a:p>
          <a:p>
            <a:pPr lvl="3">
              <a:buFont typeface="Wingdings" panose="05000000000000000000" pitchFamily="2" charset="2"/>
              <a:buChar char="ü"/>
            </a:pPr>
            <a:r>
              <a:rPr lang="en-US" altLang="ko-KR" dirty="0"/>
              <a:t>For OCP compliant hardware</a:t>
            </a:r>
          </a:p>
          <a:p>
            <a:pPr lvl="2"/>
            <a:r>
              <a:rPr lang="en-US" altLang="ko-KR" dirty="0"/>
              <a:t>Includes full L2/L3 switching functions</a:t>
            </a:r>
          </a:p>
          <a:p>
            <a:pPr lvl="3">
              <a:buFont typeface="Wingdings" panose="05000000000000000000" pitchFamily="2" charset="2"/>
              <a:buChar char="ü"/>
            </a:pPr>
            <a:r>
              <a:rPr lang="en-US" altLang="ko-KR" dirty="0"/>
              <a:t>Routing / </a:t>
            </a:r>
            <a:r>
              <a:rPr lang="en-US" altLang="ko-KR" dirty="0" err="1"/>
              <a:t>OpenFlow</a:t>
            </a:r>
            <a:r>
              <a:rPr lang="en-US" altLang="ko-KR" dirty="0"/>
              <a:t> agents are included</a:t>
            </a:r>
          </a:p>
          <a:p>
            <a:pPr lvl="2"/>
            <a:r>
              <a:rPr lang="en-US" altLang="ko-KR" dirty="0"/>
              <a:t>Members</a:t>
            </a:r>
          </a:p>
          <a:p>
            <a:pPr lvl="2"/>
            <a:endParaRPr lang="en-US" altLang="ko-KR" dirty="0"/>
          </a:p>
          <a:p>
            <a:pPr lvl="2"/>
            <a:endParaRPr lang="en-US" altLang="ko-KR" dirty="0"/>
          </a:p>
          <a:p>
            <a:pPr lvl="2"/>
            <a:endParaRPr lang="en-US" altLang="ko-KR" dirty="0"/>
          </a:p>
          <a:p>
            <a:pPr lvl="2"/>
            <a:endParaRPr lang="en-US" altLang="ko-KR" dirty="0"/>
          </a:p>
          <a:p>
            <a:pPr lvl="2"/>
            <a:endParaRPr lang="en-US" altLang="ko-KR" dirty="0"/>
          </a:p>
          <a:p>
            <a:pPr lvl="2"/>
            <a:endParaRPr lang="en-US" altLang="ko-KR" dirty="0"/>
          </a:p>
          <a:p>
            <a:pPr lvl="2"/>
            <a:r>
              <a:rPr lang="en-US" altLang="ko-KR" dirty="0">
                <a:hlinkClick r:id="rId2"/>
              </a:rPr>
              <a:t>https://www.openswitch.net/</a:t>
            </a:r>
            <a:endParaRPr lang="en-US" altLang="ko-KR" dirty="0"/>
          </a:p>
          <a:p>
            <a:endParaRPr lang="ko-KR" altLang="en-US" dirty="0"/>
          </a:p>
          <a:p>
            <a:pPr lvl="0"/>
            <a:endParaRPr kumimoji="0" lang="en-US" altLang="ko-KR" b="1" i="0" u="none" strike="noStrike" kern="1200" cap="none" spc="0" normalizeH="0" baseline="0" noProof="0" dirty="0">
              <a:ln>
                <a:noFill/>
              </a:ln>
              <a:solidFill>
                <a:srgbClr val="0070C0"/>
              </a:solidFill>
              <a:effectLst/>
              <a:uLnTx/>
              <a:uFillTx/>
              <a:ea typeface="맑은 고딕" panose="020B0503020000020004" pitchFamily="50" charset="-127"/>
            </a:endParaRPr>
          </a:p>
        </p:txBody>
      </p:sp>
      <p:pic>
        <p:nvPicPr>
          <p:cNvPr id="5" name="그림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2492" y="3269925"/>
            <a:ext cx="2797178" cy="1918725"/>
          </a:xfrm>
          <a:prstGeom prst="rect">
            <a:avLst/>
          </a:prstGeom>
        </p:spPr>
      </p:pic>
      <p:pic>
        <p:nvPicPr>
          <p:cNvPr id="8" name="그림 7"/>
          <p:cNvPicPr>
            <a:picLocks noChangeAspect="1"/>
          </p:cNvPicPr>
          <p:nvPr/>
        </p:nvPicPr>
        <p:blipFill>
          <a:blip r:embed="rId4"/>
          <a:stretch>
            <a:fillRect/>
          </a:stretch>
        </p:blipFill>
        <p:spPr>
          <a:xfrm>
            <a:off x="4976994" y="2921454"/>
            <a:ext cx="6723290" cy="3546274"/>
          </a:xfrm>
          <a:prstGeom prst="rect">
            <a:avLst/>
          </a:prstGeom>
        </p:spPr>
      </p:pic>
      <p:pic>
        <p:nvPicPr>
          <p:cNvPr id="10" name="Picture 2" descr="https://review.openswitch.net/static/title.png?e=53c9edf33eff3f1aabe4260875de1eb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71064" y="1031940"/>
            <a:ext cx="1535150" cy="432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4000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lvl="0"/>
            <a:r>
              <a:rPr lang="en-US" altLang="ko-KR"/>
              <a:t>Open Networking Ecosystem</a:t>
            </a:r>
            <a:endParaRPr kumimoji="0" lang="ko-KR" altLang="en-US" sz="36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9" name="내용 개체 틀 2"/>
          <p:cNvSpPr txBox="1">
            <a:spLocks/>
          </p:cNvSpPr>
          <p:nvPr/>
        </p:nvSpPr>
        <p:spPr>
          <a:xfrm>
            <a:off x="199505" y="706583"/>
            <a:ext cx="11829010"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dirty="0"/>
              <a:t>Network Switch Operating Systems</a:t>
            </a:r>
          </a:p>
          <a:p>
            <a:pPr lvl="1">
              <a:defRPr/>
            </a:pPr>
            <a:r>
              <a:rPr lang="en-US" altLang="ko-KR" b="1" dirty="0"/>
              <a:t>ONL (Open Network Linux)</a:t>
            </a:r>
          </a:p>
          <a:p>
            <a:pPr lvl="2"/>
            <a:r>
              <a:rPr lang="en-US" altLang="ko-KR" dirty="0"/>
              <a:t>Linux distribution for "bare metal" switches</a:t>
            </a:r>
          </a:p>
          <a:p>
            <a:pPr lvl="3"/>
            <a:r>
              <a:rPr lang="en-US" altLang="ko-KR" dirty="0"/>
              <a:t>A collection of software packages, utilities, drivers, </a:t>
            </a:r>
          </a:p>
          <a:p>
            <a:pPr marL="1371600" lvl="3" indent="0">
              <a:buNone/>
            </a:pPr>
            <a:r>
              <a:rPr lang="en-US" altLang="ko-KR" dirty="0"/>
              <a:t>and abstractions to run on OCP Switch hardware (</a:t>
            </a:r>
            <a:r>
              <a:rPr lang="en-US" altLang="ko-KR" dirty="0">
                <a:hlinkClick r:id="rId2"/>
              </a:rPr>
              <a:t>https://opennetlinux.org/</a:t>
            </a:r>
            <a:r>
              <a:rPr lang="en-US" altLang="ko-KR" dirty="0"/>
              <a:t>)</a:t>
            </a:r>
          </a:p>
          <a:p>
            <a:pPr lvl="2"/>
            <a:r>
              <a:rPr lang="en-US" altLang="ko-KR" dirty="0"/>
              <a:t>Members </a:t>
            </a:r>
            <a:endParaRPr lang="ko-KR" altLang="en-US" dirty="0"/>
          </a:p>
          <a:p>
            <a:endParaRPr lang="ko-KR" altLang="en-US" dirty="0"/>
          </a:p>
          <a:p>
            <a:pPr lvl="0"/>
            <a:endParaRPr kumimoji="0" lang="en-US" altLang="ko-KR" b="1" i="0" u="none" strike="noStrike" kern="1200" cap="none" spc="0" normalizeH="0" baseline="0" noProof="0" dirty="0">
              <a:ln>
                <a:noFill/>
              </a:ln>
              <a:solidFill>
                <a:srgbClr val="0070C0"/>
              </a:solidFill>
              <a:effectLst/>
              <a:uLnTx/>
              <a:uFillTx/>
              <a:ea typeface="맑은 고딕" panose="020B0503020000020004" pitchFamily="50" charset="-127"/>
            </a:endParaRPr>
          </a:p>
        </p:txBody>
      </p:sp>
      <p:pic>
        <p:nvPicPr>
          <p:cNvPr id="5" name="그림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0982" y="2818247"/>
            <a:ext cx="3982334" cy="689725"/>
          </a:xfrm>
          <a:prstGeom prst="rect">
            <a:avLst/>
          </a:prstGeom>
        </p:spPr>
      </p:pic>
      <p:pic>
        <p:nvPicPr>
          <p:cNvPr id="8" name="Picture 4" descr="Logo"/>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10006" y="915561"/>
            <a:ext cx="1610816" cy="107387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표 9"/>
          <p:cNvGraphicFramePr>
            <a:graphicFrameLocks noGrp="1"/>
          </p:cNvGraphicFramePr>
          <p:nvPr>
            <p:extLst>
              <p:ext uri="{D42A27DB-BD31-4B8C-83A1-F6EECF244321}">
                <p14:modId xmlns:p14="http://schemas.microsoft.com/office/powerpoint/2010/main" val="1713144030"/>
              </p:ext>
            </p:extLst>
          </p:nvPr>
        </p:nvGraphicFramePr>
        <p:xfrm>
          <a:off x="965960" y="3446232"/>
          <a:ext cx="3994586" cy="2953966"/>
        </p:xfrm>
        <a:graphic>
          <a:graphicData uri="http://schemas.openxmlformats.org/drawingml/2006/table">
            <a:tbl>
              <a:tblPr firstRow="1" bandRow="1"/>
              <a:tblGrid>
                <a:gridCol w="1970594">
                  <a:extLst>
                    <a:ext uri="{9D8B030D-6E8A-4147-A177-3AD203B41FA5}">
                      <a16:colId xmlns:a16="http://schemas.microsoft.com/office/drawing/2014/main" val="20000"/>
                    </a:ext>
                  </a:extLst>
                </a:gridCol>
                <a:gridCol w="2023992">
                  <a:extLst>
                    <a:ext uri="{9D8B030D-6E8A-4147-A177-3AD203B41FA5}">
                      <a16:colId xmlns:a16="http://schemas.microsoft.com/office/drawing/2014/main" val="20001"/>
                    </a:ext>
                  </a:extLst>
                </a:gridCol>
              </a:tblGrid>
              <a:tr h="259912">
                <a:tc>
                  <a:txBody>
                    <a:bodyPr/>
                    <a:lstStyle>
                      <a:lvl1pPr marL="0" algn="l" defTabSz="914400" rtl="0" eaLnBrk="1" latinLnBrk="1" hangingPunct="1">
                        <a:defRPr sz="1800" b="1" kern="1200">
                          <a:solidFill>
                            <a:schemeClr val="lt1"/>
                          </a:solidFill>
                          <a:latin typeface="Calibri" panose="020F0502020204030204"/>
                        </a:defRPr>
                      </a:lvl1pPr>
                      <a:lvl2pPr marL="457200" algn="l" defTabSz="914400" rtl="0" eaLnBrk="1" latinLnBrk="1" hangingPunct="1">
                        <a:defRPr sz="1800" b="1" kern="1200">
                          <a:solidFill>
                            <a:schemeClr val="lt1"/>
                          </a:solidFill>
                          <a:latin typeface="Calibri" panose="020F0502020204030204"/>
                        </a:defRPr>
                      </a:lvl2pPr>
                      <a:lvl3pPr marL="914400" algn="l" defTabSz="914400" rtl="0" eaLnBrk="1" latinLnBrk="1" hangingPunct="1">
                        <a:defRPr sz="1800" b="1" kern="1200">
                          <a:solidFill>
                            <a:schemeClr val="lt1"/>
                          </a:solidFill>
                          <a:latin typeface="Calibri" panose="020F0502020204030204"/>
                        </a:defRPr>
                      </a:lvl3pPr>
                      <a:lvl4pPr marL="1371600" algn="l" defTabSz="914400" rtl="0" eaLnBrk="1" latinLnBrk="1" hangingPunct="1">
                        <a:defRPr sz="1800" b="1" kern="1200">
                          <a:solidFill>
                            <a:schemeClr val="lt1"/>
                          </a:solidFill>
                          <a:latin typeface="Calibri" panose="020F0502020204030204"/>
                        </a:defRPr>
                      </a:lvl4pPr>
                      <a:lvl5pPr marL="1828800" algn="l" defTabSz="914400" rtl="0" eaLnBrk="1" latinLnBrk="1" hangingPunct="1">
                        <a:defRPr sz="1800" b="1" kern="1200">
                          <a:solidFill>
                            <a:schemeClr val="lt1"/>
                          </a:solidFill>
                          <a:latin typeface="Calibri" panose="020F0502020204030204"/>
                        </a:defRPr>
                      </a:lvl5pPr>
                      <a:lvl6pPr marL="2286000" algn="l" defTabSz="914400" rtl="0" eaLnBrk="1" latinLnBrk="1" hangingPunct="1">
                        <a:defRPr sz="1800" b="1" kern="1200">
                          <a:solidFill>
                            <a:schemeClr val="lt1"/>
                          </a:solidFill>
                          <a:latin typeface="Calibri" panose="020F0502020204030204"/>
                        </a:defRPr>
                      </a:lvl6pPr>
                      <a:lvl7pPr marL="2743200" algn="l" defTabSz="914400" rtl="0" eaLnBrk="1" latinLnBrk="1" hangingPunct="1">
                        <a:defRPr sz="1800" b="1" kern="1200">
                          <a:solidFill>
                            <a:schemeClr val="lt1"/>
                          </a:solidFill>
                          <a:latin typeface="Calibri" panose="020F0502020204030204"/>
                        </a:defRPr>
                      </a:lvl7pPr>
                      <a:lvl8pPr marL="3200400" algn="l" defTabSz="914400" rtl="0" eaLnBrk="1" latinLnBrk="1" hangingPunct="1">
                        <a:defRPr sz="1800" b="1" kern="1200">
                          <a:solidFill>
                            <a:schemeClr val="lt1"/>
                          </a:solidFill>
                          <a:latin typeface="Calibri" panose="020F0502020204030204"/>
                        </a:defRPr>
                      </a:lvl8pPr>
                      <a:lvl9pPr marL="3657600" algn="l" defTabSz="914400" rtl="0" eaLnBrk="1" latinLnBrk="1" hangingPunct="1">
                        <a:defRPr sz="1800" b="1" kern="1200">
                          <a:solidFill>
                            <a:schemeClr val="lt1"/>
                          </a:solidFill>
                          <a:latin typeface="Calibri" panose="020F0502020204030204"/>
                        </a:defRPr>
                      </a:lvl9pPr>
                    </a:lstStyle>
                    <a:p>
                      <a:pPr algn="ctr" latinLnBrk="1"/>
                      <a:r>
                        <a:rPr lang="en-US" altLang="ko-KR" sz="900" dirty="0"/>
                        <a:t>Open Network Linux</a:t>
                      </a:r>
                      <a:endParaRPr lang="ko-KR" altLang="en-US" sz="900" dirty="0"/>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lvl1pPr marL="0" algn="l" defTabSz="914400" rtl="0" eaLnBrk="1" latinLnBrk="1" hangingPunct="1">
                        <a:defRPr sz="1800" b="1" kern="1200">
                          <a:solidFill>
                            <a:schemeClr val="lt1"/>
                          </a:solidFill>
                          <a:latin typeface="Calibri" panose="020F0502020204030204"/>
                        </a:defRPr>
                      </a:lvl1pPr>
                      <a:lvl2pPr marL="457200" algn="l" defTabSz="914400" rtl="0" eaLnBrk="1" latinLnBrk="1" hangingPunct="1">
                        <a:defRPr sz="1800" b="1" kern="1200">
                          <a:solidFill>
                            <a:schemeClr val="lt1"/>
                          </a:solidFill>
                          <a:latin typeface="Calibri" panose="020F0502020204030204"/>
                        </a:defRPr>
                      </a:lvl2pPr>
                      <a:lvl3pPr marL="914400" algn="l" defTabSz="914400" rtl="0" eaLnBrk="1" latinLnBrk="1" hangingPunct="1">
                        <a:defRPr sz="1800" b="1" kern="1200">
                          <a:solidFill>
                            <a:schemeClr val="lt1"/>
                          </a:solidFill>
                          <a:latin typeface="Calibri" panose="020F0502020204030204"/>
                        </a:defRPr>
                      </a:lvl3pPr>
                      <a:lvl4pPr marL="1371600" algn="l" defTabSz="914400" rtl="0" eaLnBrk="1" latinLnBrk="1" hangingPunct="1">
                        <a:defRPr sz="1800" b="1" kern="1200">
                          <a:solidFill>
                            <a:schemeClr val="lt1"/>
                          </a:solidFill>
                          <a:latin typeface="Calibri" panose="020F0502020204030204"/>
                        </a:defRPr>
                      </a:lvl4pPr>
                      <a:lvl5pPr marL="1828800" algn="l" defTabSz="914400" rtl="0" eaLnBrk="1" latinLnBrk="1" hangingPunct="1">
                        <a:defRPr sz="1800" b="1" kern="1200">
                          <a:solidFill>
                            <a:schemeClr val="lt1"/>
                          </a:solidFill>
                          <a:latin typeface="Calibri" panose="020F0502020204030204"/>
                        </a:defRPr>
                      </a:lvl5pPr>
                      <a:lvl6pPr marL="2286000" algn="l" defTabSz="914400" rtl="0" eaLnBrk="1" latinLnBrk="1" hangingPunct="1">
                        <a:defRPr sz="1800" b="1" kern="1200">
                          <a:solidFill>
                            <a:schemeClr val="lt1"/>
                          </a:solidFill>
                          <a:latin typeface="Calibri" panose="020F0502020204030204"/>
                        </a:defRPr>
                      </a:lvl6pPr>
                      <a:lvl7pPr marL="2743200" algn="l" defTabSz="914400" rtl="0" eaLnBrk="1" latinLnBrk="1" hangingPunct="1">
                        <a:defRPr sz="1800" b="1" kern="1200">
                          <a:solidFill>
                            <a:schemeClr val="lt1"/>
                          </a:solidFill>
                          <a:latin typeface="Calibri" panose="020F0502020204030204"/>
                        </a:defRPr>
                      </a:lvl7pPr>
                      <a:lvl8pPr marL="3200400" algn="l" defTabSz="914400" rtl="0" eaLnBrk="1" latinLnBrk="1" hangingPunct="1">
                        <a:defRPr sz="1800" b="1" kern="1200">
                          <a:solidFill>
                            <a:schemeClr val="lt1"/>
                          </a:solidFill>
                          <a:latin typeface="Calibri" panose="020F0502020204030204"/>
                        </a:defRPr>
                      </a:lvl8pPr>
                      <a:lvl9pPr marL="3657600" algn="l" defTabSz="914400" rtl="0" eaLnBrk="1" latinLnBrk="1" hangingPunct="1">
                        <a:defRPr sz="1800" b="1" kern="1200">
                          <a:solidFill>
                            <a:schemeClr val="lt1"/>
                          </a:solidFill>
                          <a:latin typeface="Calibri" panose="020F0502020204030204"/>
                        </a:defRPr>
                      </a:lvl9pPr>
                    </a:lstStyle>
                    <a:p>
                      <a:pPr algn="ctr" latinLnBrk="1"/>
                      <a:r>
                        <a:rPr lang="en-US" altLang="ko-KR" sz="900" dirty="0" err="1"/>
                        <a:t>OpenSwitch</a:t>
                      </a:r>
                      <a:endParaRPr lang="ko-KR" altLang="en-US" sz="900" dirty="0"/>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259912">
                <a:tc gridSpan="2">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algn="ctr" latinLnBrk="1"/>
                      <a:r>
                        <a:rPr lang="en-US" altLang="ko-KR" sz="900" b="1" dirty="0"/>
                        <a:t>Features / Functionalities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hMerge="1">
                  <a:txBody>
                    <a:bodyPr/>
                    <a:lstStyle/>
                    <a:p>
                      <a:pPr latinLnBrk="1"/>
                      <a:endParaRPr lang="ko-KR" altLang="en-US"/>
                    </a:p>
                  </a:txBody>
                  <a:tcPr/>
                </a:tc>
                <a:extLst>
                  <a:ext uri="{0D108BD9-81ED-4DB2-BD59-A6C34878D82A}">
                    <a16:rowId xmlns:a16="http://schemas.microsoft.com/office/drawing/2014/main" val="10001"/>
                  </a:ext>
                </a:extLst>
              </a:tr>
              <a:tr h="650764">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latinLnBrk="1"/>
                      <a:r>
                        <a:rPr lang="en-US" altLang="ko-KR" sz="900" dirty="0"/>
                        <a:t>-</a:t>
                      </a:r>
                      <a:r>
                        <a:rPr lang="en-US" altLang="ko-KR" sz="900" baseline="0" dirty="0"/>
                        <a:t> </a:t>
                      </a:r>
                      <a:r>
                        <a:rPr lang="en-US" altLang="ko-KR" sz="900" dirty="0" err="1"/>
                        <a:t>OpenPlatform</a:t>
                      </a:r>
                      <a:r>
                        <a:rPr lang="en-US" altLang="ko-KR" sz="900" dirty="0"/>
                        <a:t> Distribution for NOS</a:t>
                      </a:r>
                    </a:p>
                    <a:p>
                      <a:pPr latinLnBrk="1"/>
                      <a:r>
                        <a:rPr lang="en-US" altLang="ko-KR" sz="900" dirty="0"/>
                        <a:t>- Routing / </a:t>
                      </a:r>
                      <a:r>
                        <a:rPr lang="en-US" altLang="ko-KR" sz="900" dirty="0" err="1"/>
                        <a:t>OpenFlow</a:t>
                      </a:r>
                      <a:r>
                        <a:rPr lang="en-US" altLang="ko-KR" sz="900" dirty="0"/>
                        <a:t> agents </a:t>
                      </a:r>
                      <a:r>
                        <a:rPr lang="en-US" altLang="ko-KR" sz="900" b="1" dirty="0"/>
                        <a:t>NOT</a:t>
                      </a:r>
                      <a:r>
                        <a:rPr lang="en-US" altLang="ko-KR" sz="900" dirty="0"/>
                        <a:t> included</a:t>
                      </a:r>
                      <a:r>
                        <a:rPr lang="en-US" altLang="ko-KR" sz="900" baseline="0" dirty="0"/>
                        <a:t> </a:t>
                      </a:r>
                      <a:r>
                        <a:rPr lang="en-US" altLang="ko-KR" sz="900" dirty="0"/>
                        <a:t>(only samples)</a:t>
                      </a:r>
                      <a:endParaRPr lang="ko-KR" altLang="en-US" sz="900" dirty="0"/>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latinLnBrk="1"/>
                      <a:r>
                        <a:rPr lang="en-US" altLang="ko-KR" sz="900" dirty="0"/>
                        <a:t>- Open NOS with full L2/L3 Switching functionalities</a:t>
                      </a:r>
                    </a:p>
                    <a:p>
                      <a:pPr latinLnBrk="1"/>
                      <a:r>
                        <a:rPr lang="en-US" altLang="ko-KR" sz="900" dirty="0"/>
                        <a:t>- Routing/ </a:t>
                      </a:r>
                      <a:r>
                        <a:rPr lang="en-US" altLang="ko-KR" sz="900" dirty="0" err="1"/>
                        <a:t>OpenFlow</a:t>
                      </a:r>
                      <a:r>
                        <a:rPr lang="en-US" altLang="ko-KR" sz="900" dirty="0"/>
                        <a:t> agents are included</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259912">
                <a:tc gridSpan="2">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algn="ctr" latinLnBrk="1"/>
                      <a:r>
                        <a:rPr lang="en-US" altLang="ko-KR" sz="900" b="1" dirty="0"/>
                        <a:t>Target Hardware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hMerge="1">
                  <a:txBody>
                    <a:bodyPr/>
                    <a:lstStyle/>
                    <a:p>
                      <a:pPr latinLnBrk="1"/>
                      <a:endParaRPr lang="ko-KR" altLang="en-US"/>
                    </a:p>
                  </a:txBody>
                  <a:tcPr/>
                </a:tc>
                <a:extLst>
                  <a:ext uri="{0D108BD9-81ED-4DB2-BD59-A6C34878D82A}">
                    <a16:rowId xmlns:a16="http://schemas.microsoft.com/office/drawing/2014/main" val="10003"/>
                  </a:ext>
                </a:extLst>
              </a:tr>
              <a:tr h="259912">
                <a:tc gridSpan="2">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algn="ctr" latinLnBrk="1"/>
                      <a:r>
                        <a:rPr lang="en-US" altLang="ko-KR" sz="900" dirty="0"/>
                        <a:t>OCP (Open Compute)</a:t>
                      </a:r>
                      <a:r>
                        <a:rPr lang="en-US" altLang="ko-KR" sz="900" baseline="0" dirty="0"/>
                        <a:t> S</a:t>
                      </a:r>
                      <a:r>
                        <a:rPr lang="en-US" altLang="ko-KR" sz="900" dirty="0"/>
                        <a:t>witch, Bare metal (White Box) Switch</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hMerge="1">
                  <a:txBody>
                    <a:bodyPr/>
                    <a:lstStyle/>
                    <a:p>
                      <a:pPr latinLnBrk="1"/>
                      <a:endParaRPr lang="ko-KR" altLang="en-US"/>
                    </a:p>
                  </a:txBody>
                  <a:tcPr/>
                </a:tc>
                <a:extLst>
                  <a:ext uri="{0D108BD9-81ED-4DB2-BD59-A6C34878D82A}">
                    <a16:rowId xmlns:a16="http://schemas.microsoft.com/office/drawing/2014/main" val="10004"/>
                  </a:ext>
                </a:extLst>
              </a:tr>
              <a:tr h="259912">
                <a:tc gridSpan="2">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algn="ctr" latinLnBrk="1"/>
                      <a:r>
                        <a:rPr lang="en-US" altLang="ko-KR" sz="900" b="1" dirty="0"/>
                        <a:t>Contributors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hMerge="1">
                  <a:txBody>
                    <a:bodyPr/>
                    <a:lstStyle/>
                    <a:p>
                      <a:pPr latinLnBrk="1"/>
                      <a:endParaRPr lang="ko-KR" altLang="en-US"/>
                    </a:p>
                  </a:txBody>
                  <a:tcPr/>
                </a:tc>
                <a:extLst>
                  <a:ext uri="{0D108BD9-81ED-4DB2-BD59-A6C34878D82A}">
                    <a16:rowId xmlns:a16="http://schemas.microsoft.com/office/drawing/2014/main" val="10005"/>
                  </a:ext>
                </a:extLst>
              </a:tr>
              <a:tr h="371865">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latinLnBrk="1"/>
                      <a:r>
                        <a:rPr lang="en-US" altLang="ko-KR" sz="900" u="sng" dirty="0"/>
                        <a:t>Big Switch Networks</a:t>
                      </a:r>
                      <a:r>
                        <a:rPr lang="en-US" altLang="ko-KR" sz="900" dirty="0"/>
                        <a:t>, Pica8, </a:t>
                      </a:r>
                      <a:r>
                        <a:rPr lang="en-US" altLang="ko-KR" sz="900" dirty="0" err="1"/>
                        <a:t>Accton</a:t>
                      </a:r>
                      <a:endParaRPr lang="en-US" altLang="ko-KR" sz="900" dirty="0"/>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latinLnBrk="1"/>
                      <a:r>
                        <a:rPr lang="en-US" altLang="ko-KR" sz="900" u="sng" dirty="0"/>
                        <a:t>HP</a:t>
                      </a:r>
                      <a:r>
                        <a:rPr lang="en-US" altLang="ko-KR" sz="900" u="sng" baseline="0" dirty="0"/>
                        <a:t> Enterprise</a:t>
                      </a:r>
                      <a:r>
                        <a:rPr lang="en-US" altLang="ko-KR" sz="900" dirty="0"/>
                        <a:t>, </a:t>
                      </a:r>
                      <a:r>
                        <a:rPr lang="en-US" altLang="ko-KR" sz="900" dirty="0" err="1"/>
                        <a:t>Accton</a:t>
                      </a:r>
                      <a:r>
                        <a:rPr lang="en-US" altLang="ko-KR" sz="900" dirty="0"/>
                        <a:t>, Broadcom</a:t>
                      </a:r>
                    </a:p>
                    <a:p>
                      <a:pPr latinLnBrk="1"/>
                      <a:r>
                        <a:rPr lang="en-US" altLang="ko-KR" sz="900" dirty="0"/>
                        <a:t>Intel, </a:t>
                      </a:r>
                      <a:r>
                        <a:rPr lang="en-US" altLang="ko-KR" sz="900" dirty="0" err="1"/>
                        <a:t>Qosmos</a:t>
                      </a:r>
                      <a:r>
                        <a:rPr lang="en-US" altLang="ko-KR" sz="900" dirty="0"/>
                        <a:t>, VMWare, Arista</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259912">
                <a:tc gridSpan="2">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algn="ctr" latinLnBrk="1"/>
                      <a:r>
                        <a:rPr lang="en-US" altLang="ko-KR" sz="900" b="1" dirty="0"/>
                        <a:t>License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hMerge="1">
                  <a:txBody>
                    <a:bodyPr/>
                    <a:lstStyle/>
                    <a:p>
                      <a:pPr latinLnBrk="1"/>
                      <a:endParaRPr lang="ko-KR" altLang="en-US"/>
                    </a:p>
                  </a:txBody>
                  <a:tcPr/>
                </a:tc>
                <a:extLst>
                  <a:ext uri="{0D108BD9-81ED-4DB2-BD59-A6C34878D82A}">
                    <a16:rowId xmlns:a16="http://schemas.microsoft.com/office/drawing/2014/main" val="10007"/>
                  </a:ext>
                </a:extLst>
              </a:tr>
              <a:tr h="371865">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900" dirty="0"/>
                        <a:t>Eclipse Public License and GPL for Kernel</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900" dirty="0"/>
                        <a:t>Apache License, v. 2.0</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8"/>
                  </a:ext>
                </a:extLst>
              </a:tr>
            </a:tbl>
          </a:graphicData>
        </a:graphic>
      </p:graphicFrame>
      <p:pic>
        <p:nvPicPr>
          <p:cNvPr id="11" name="그림 10"/>
          <p:cNvPicPr>
            <a:picLocks noChangeAspect="1"/>
          </p:cNvPicPr>
          <p:nvPr/>
        </p:nvPicPr>
        <p:blipFill>
          <a:blip r:embed="rId5"/>
          <a:stretch>
            <a:fillRect/>
          </a:stretch>
        </p:blipFill>
        <p:spPr>
          <a:xfrm>
            <a:off x="5570350" y="3019796"/>
            <a:ext cx="5871831" cy="3028703"/>
          </a:xfrm>
          <a:prstGeom prst="rect">
            <a:avLst/>
          </a:prstGeom>
        </p:spPr>
      </p:pic>
      <p:sp>
        <p:nvSpPr>
          <p:cNvPr id="13" name="직사각형 12"/>
          <p:cNvSpPr/>
          <p:nvPr/>
        </p:nvSpPr>
        <p:spPr>
          <a:xfrm>
            <a:off x="6857426" y="6201380"/>
            <a:ext cx="4500335" cy="215444"/>
          </a:xfrm>
          <a:prstGeom prst="rect">
            <a:avLst/>
          </a:prstGeom>
        </p:spPr>
        <p:txBody>
          <a:bodyPr wrap="square">
            <a:spAutoFit/>
          </a:bodyPr>
          <a:lstStyle/>
          <a:p>
            <a:pPr algn="r"/>
            <a:r>
              <a:rPr lang="en-US" altLang="ko-KR" sz="800" dirty="0">
                <a:latin typeface="Arial" panose="020B0604020202020204" pitchFamily="34" charset="0"/>
                <a:ea typeface="HY헤드라인M" panose="02030600000101010101" pitchFamily="18" charset="-127"/>
                <a:cs typeface="Arial" pitchFamily="34" charset="0"/>
              </a:rPr>
              <a:t>Source: “Open Network Linux: A Programmer’s View”, Big Switch Networks</a:t>
            </a:r>
            <a:endParaRPr lang="ko-KR" altLang="en-US" sz="800" dirty="0">
              <a:latin typeface="Arial" panose="020B0604020202020204" pitchFamily="34" charset="0"/>
              <a:ea typeface="HY헤드라인M" panose="02030600000101010101" pitchFamily="18" charset="-127"/>
              <a:cs typeface="Arial" pitchFamily="34" charset="0"/>
            </a:endParaRPr>
          </a:p>
        </p:txBody>
      </p:sp>
    </p:spTree>
    <p:extLst>
      <p:ext uri="{BB962C8B-B14F-4D97-AF65-F5344CB8AC3E}">
        <p14:creationId xmlns:p14="http://schemas.microsoft.com/office/powerpoint/2010/main" val="34651103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lvl="0"/>
            <a:r>
              <a:rPr lang="en-US" altLang="ko-KR"/>
              <a:t>Open Networking Ecosystem</a:t>
            </a:r>
            <a:endParaRPr kumimoji="0" lang="ko-KR" altLang="en-US" sz="36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9" name="내용 개체 틀 2"/>
          <p:cNvSpPr txBox="1">
            <a:spLocks/>
          </p:cNvSpPr>
          <p:nvPr/>
        </p:nvSpPr>
        <p:spPr>
          <a:xfrm>
            <a:off x="199505" y="706583"/>
            <a:ext cx="11829010"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dirty="0"/>
              <a:t>Programmable Data Plane Services</a:t>
            </a:r>
          </a:p>
          <a:p>
            <a:pPr lvl="1"/>
            <a:r>
              <a:rPr lang="en-US" altLang="ko-KR" b="1" dirty="0"/>
              <a:t>DPDK</a:t>
            </a:r>
          </a:p>
          <a:p>
            <a:pPr lvl="2"/>
            <a:r>
              <a:rPr lang="en-US" altLang="ko-KR" dirty="0"/>
              <a:t>A set of libraries and drivers for </a:t>
            </a:r>
            <a:r>
              <a:rPr lang="en-US" altLang="ko-KR" dirty="0">
                <a:solidFill>
                  <a:srgbClr val="FF0000"/>
                </a:solidFill>
              </a:rPr>
              <a:t>fast packet processing by bypassing OS kernel</a:t>
            </a:r>
          </a:p>
          <a:p>
            <a:pPr lvl="2"/>
            <a:r>
              <a:rPr lang="en-US" altLang="ko-KR" dirty="0"/>
              <a:t>Enables faster development of high-speed data packet networking applications</a:t>
            </a:r>
          </a:p>
          <a:p>
            <a:pPr lvl="2"/>
            <a:r>
              <a:rPr lang="en-US" altLang="ko-KR" dirty="0"/>
              <a:t>Supported processors</a:t>
            </a:r>
          </a:p>
          <a:p>
            <a:pPr lvl="3"/>
            <a:r>
              <a:rPr lang="en-US" altLang="ko-KR" dirty="0"/>
              <a:t>Intel x86, IBM Power 8, </a:t>
            </a:r>
            <a:r>
              <a:rPr lang="en-US" altLang="ko-KR" dirty="0" err="1"/>
              <a:t>EZchip</a:t>
            </a:r>
            <a:r>
              <a:rPr lang="en-US" altLang="ko-KR" dirty="0"/>
              <a:t> TILE-</a:t>
            </a:r>
            <a:r>
              <a:rPr lang="en-US" altLang="ko-KR" dirty="0" err="1"/>
              <a:t>Gx</a:t>
            </a:r>
            <a:r>
              <a:rPr lang="en-US" altLang="ko-KR" dirty="0"/>
              <a:t>, ARM, etc. (</a:t>
            </a:r>
            <a:r>
              <a:rPr lang="en-US" altLang="ko-KR" dirty="0">
                <a:hlinkClick r:id="rId2"/>
              </a:rPr>
              <a:t>https://core.dpdk.org/supported/</a:t>
            </a:r>
            <a:r>
              <a:rPr lang="en-US" altLang="ko-KR" dirty="0"/>
              <a:t>)</a:t>
            </a:r>
          </a:p>
          <a:p>
            <a:pPr lvl="1"/>
            <a:endParaRPr lang="en-US" altLang="ko-KR" b="1" dirty="0"/>
          </a:p>
          <a:p>
            <a:pPr lvl="1"/>
            <a:r>
              <a:rPr lang="en-US" altLang="ko-KR" b="1" dirty="0"/>
              <a:t>FD.io	</a:t>
            </a:r>
          </a:p>
          <a:p>
            <a:pPr lvl="2"/>
            <a:r>
              <a:rPr lang="en-US" altLang="ko-KR" dirty="0"/>
              <a:t>Create a platform that enables Data Plane Services </a:t>
            </a:r>
            <a:br>
              <a:rPr lang="en-US" altLang="ko-KR" dirty="0"/>
            </a:br>
            <a:r>
              <a:rPr lang="en-US" altLang="ko-KR" dirty="0"/>
              <a:t>that are:</a:t>
            </a:r>
          </a:p>
          <a:p>
            <a:pPr lvl="3"/>
            <a:r>
              <a:rPr lang="en-US" altLang="ko-KR" dirty="0"/>
              <a:t>Highly performant</a:t>
            </a:r>
          </a:p>
          <a:p>
            <a:pPr lvl="3"/>
            <a:r>
              <a:rPr lang="en-US" altLang="ko-KR" dirty="0"/>
              <a:t>Modular and extensible</a:t>
            </a:r>
          </a:p>
          <a:p>
            <a:pPr lvl="3"/>
            <a:r>
              <a:rPr lang="en-US" altLang="ko-KR" dirty="0"/>
              <a:t>Open source, Interoperable, Multi-vendor </a:t>
            </a:r>
          </a:p>
          <a:p>
            <a:pPr lvl="2"/>
            <a:r>
              <a:rPr lang="en-US" altLang="ko-KR" dirty="0"/>
              <a:t>Usable in cloud, VMs, containers, bare metal and others</a:t>
            </a:r>
          </a:p>
          <a:p>
            <a:pPr lvl="2"/>
            <a:endParaRPr lang="ko-KR" altLang="en-US" dirty="0"/>
          </a:p>
          <a:p>
            <a:endParaRPr lang="ko-KR" altLang="en-US" dirty="0"/>
          </a:p>
        </p:txBody>
      </p:sp>
      <p:pic>
        <p:nvPicPr>
          <p:cNvPr id="5" name="Picture 2" descr="DPDK: Data Plane Development Ki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68663" y="1054713"/>
            <a:ext cx="1778589" cy="4665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om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563732" y="3519788"/>
            <a:ext cx="1302108" cy="749415"/>
          </a:xfrm>
          <a:prstGeom prst="rect">
            <a:avLst/>
          </a:prstGeom>
          <a:noFill/>
          <a:extLst>
            <a:ext uri="{909E8E84-426E-40DD-AFC4-6F175D3DCCD1}">
              <a14:hiddenFill xmlns:a14="http://schemas.microsoft.com/office/drawing/2010/main">
                <a:solidFill>
                  <a:srgbClr val="FFFFFF"/>
                </a:solidFill>
              </a14:hiddenFill>
            </a:ext>
          </a:extLst>
        </p:spPr>
      </p:pic>
      <p:sp>
        <p:nvSpPr>
          <p:cNvPr id="10" name="직사각형 9"/>
          <p:cNvSpPr/>
          <p:nvPr/>
        </p:nvSpPr>
        <p:spPr>
          <a:xfrm>
            <a:off x="8563732" y="4386579"/>
            <a:ext cx="1598515" cy="400110"/>
          </a:xfrm>
          <a:prstGeom prst="rect">
            <a:avLst/>
          </a:prstGeom>
        </p:spPr>
        <p:txBody>
          <a:bodyPr wrap="none">
            <a:spAutoFit/>
          </a:bodyPr>
          <a:lstStyle/>
          <a:p>
            <a:pPr marL="342900" indent="-342900">
              <a:buFont typeface="Arial" panose="020B0604020202020204" pitchFamily="34" charset="0"/>
              <a:buChar char="•"/>
            </a:pPr>
            <a:r>
              <a:rPr lang="en-US" altLang="ko-KR" sz="2000" dirty="0">
                <a:latin typeface="Arial" panose="020B0604020202020204" pitchFamily="34" charset="0"/>
                <a:cs typeface="Arial" panose="020B0604020202020204" pitchFamily="34" charset="0"/>
              </a:rPr>
              <a:t>Members</a:t>
            </a:r>
            <a:endParaRPr lang="ko-KR" altLang="en-US" sz="2000" dirty="0">
              <a:latin typeface="Arial" panose="020B0604020202020204" pitchFamily="34" charset="0"/>
              <a:cs typeface="Arial" panose="020B0604020202020204" pitchFamily="34" charset="0"/>
            </a:endParaRPr>
          </a:p>
        </p:txBody>
      </p:sp>
      <p:pic>
        <p:nvPicPr>
          <p:cNvPr id="11" name="그림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25449" y="4832107"/>
            <a:ext cx="2822397" cy="1477254"/>
          </a:xfrm>
          <a:prstGeom prst="rect">
            <a:avLst/>
          </a:prstGeom>
        </p:spPr>
      </p:pic>
    </p:spTree>
    <p:extLst>
      <p:ext uri="{BB962C8B-B14F-4D97-AF65-F5344CB8AC3E}">
        <p14:creationId xmlns:p14="http://schemas.microsoft.com/office/powerpoint/2010/main" val="37103511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lvl="0"/>
            <a:r>
              <a:rPr lang="en-US" altLang="ko-KR"/>
              <a:t>Open Networking Ecosystem</a:t>
            </a:r>
            <a:endParaRPr kumimoji="0" lang="ko-KR" altLang="en-US" sz="36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9" name="내용 개체 틀 2"/>
          <p:cNvSpPr txBox="1">
            <a:spLocks/>
          </p:cNvSpPr>
          <p:nvPr/>
        </p:nvSpPr>
        <p:spPr>
          <a:xfrm>
            <a:off x="199505" y="706583"/>
            <a:ext cx="11829010"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dirty="0"/>
              <a:t>Programmable Data Plane Services</a:t>
            </a:r>
          </a:p>
          <a:p>
            <a:pPr lvl="1"/>
            <a:r>
              <a:rPr lang="en-US" altLang="ko-KR" b="1" dirty="0"/>
              <a:t>Open </a:t>
            </a:r>
            <a:r>
              <a:rPr lang="en-US" altLang="ko-KR" b="1" dirty="0" err="1"/>
              <a:t>vSwitch</a:t>
            </a:r>
            <a:r>
              <a:rPr lang="en-US" altLang="ko-KR" b="1" dirty="0"/>
              <a:t> (</a:t>
            </a:r>
            <a:r>
              <a:rPr lang="en-US" altLang="ko-KR" b="1" dirty="0" err="1"/>
              <a:t>OvS</a:t>
            </a:r>
            <a:r>
              <a:rPr lang="en-US" altLang="ko-KR" b="1" dirty="0"/>
              <a:t>)</a:t>
            </a:r>
          </a:p>
          <a:p>
            <a:pPr lvl="2"/>
            <a:r>
              <a:rPr lang="en-US" altLang="ko-KR" dirty="0"/>
              <a:t>Open source </a:t>
            </a:r>
            <a:r>
              <a:rPr lang="en-US" altLang="ko-KR" b="1" dirty="0">
                <a:solidFill>
                  <a:srgbClr val="0000FF"/>
                </a:solidFill>
              </a:rPr>
              <a:t>software switch </a:t>
            </a:r>
            <a:r>
              <a:rPr lang="en-US" altLang="ko-KR" dirty="0"/>
              <a:t>used as a </a:t>
            </a:r>
            <a:r>
              <a:rPr lang="en-US" altLang="ko-KR" b="1" dirty="0">
                <a:solidFill>
                  <a:srgbClr val="FF0000"/>
                </a:solidFill>
              </a:rPr>
              <a:t>virtual switch </a:t>
            </a:r>
            <a:r>
              <a:rPr lang="en-US" altLang="ko-KR" dirty="0"/>
              <a:t>in virtualized server environments</a:t>
            </a:r>
          </a:p>
          <a:p>
            <a:pPr lvl="2"/>
            <a:r>
              <a:rPr lang="en-US" altLang="ko-KR" dirty="0"/>
              <a:t>Leverages </a:t>
            </a:r>
            <a:r>
              <a:rPr lang="en-US" altLang="ko-KR" dirty="0" err="1"/>
              <a:t>OpenFlow</a:t>
            </a:r>
            <a:r>
              <a:rPr lang="en-US" altLang="ko-KR" dirty="0"/>
              <a:t> and Open </a:t>
            </a:r>
            <a:r>
              <a:rPr lang="en-US" altLang="ko-KR" dirty="0" err="1"/>
              <a:t>vSwitch</a:t>
            </a:r>
            <a:r>
              <a:rPr lang="en-US" altLang="ko-KR" dirty="0"/>
              <a:t> Database (OVSDB) management protocol</a:t>
            </a:r>
          </a:p>
          <a:p>
            <a:pPr lvl="2"/>
            <a:r>
              <a:rPr lang="en-US" altLang="ko-KR" dirty="0"/>
              <a:t>Runs on any Linux-based virtualization platform</a:t>
            </a:r>
          </a:p>
          <a:p>
            <a:pPr lvl="3"/>
            <a:r>
              <a:rPr lang="en-US" altLang="ko-KR" dirty="0"/>
              <a:t>KVM, </a:t>
            </a:r>
            <a:r>
              <a:rPr lang="en-US" altLang="ko-KR" dirty="0" err="1"/>
              <a:t>VirtualBox</a:t>
            </a:r>
            <a:r>
              <a:rPr lang="en-US" altLang="ko-KR" dirty="0"/>
              <a:t>, </a:t>
            </a:r>
            <a:r>
              <a:rPr lang="en-US" altLang="ko-KR" dirty="0" err="1"/>
              <a:t>Xen</a:t>
            </a:r>
            <a:endParaRPr lang="en-US" altLang="ko-KR" dirty="0"/>
          </a:p>
          <a:p>
            <a:pPr lvl="2"/>
            <a:r>
              <a:rPr lang="en-US" altLang="ko-KR" dirty="0"/>
              <a:t>Members</a:t>
            </a:r>
          </a:p>
          <a:p>
            <a:pPr lvl="2"/>
            <a:endParaRPr lang="en-US" altLang="ko-KR" dirty="0"/>
          </a:p>
          <a:p>
            <a:pPr lvl="2"/>
            <a:endParaRPr lang="en-US" altLang="ko-KR" dirty="0"/>
          </a:p>
          <a:p>
            <a:pPr lvl="2"/>
            <a:endParaRPr lang="en-US" altLang="ko-KR" dirty="0"/>
          </a:p>
          <a:p>
            <a:pPr lvl="2"/>
            <a:endParaRPr lang="en-US" altLang="ko-KR" dirty="0"/>
          </a:p>
          <a:p>
            <a:pPr lvl="2"/>
            <a:endParaRPr lang="en-US" altLang="ko-KR" dirty="0"/>
          </a:p>
          <a:p>
            <a:pPr lvl="2"/>
            <a:endParaRPr lang="en-US" altLang="ko-KR" dirty="0"/>
          </a:p>
          <a:p>
            <a:pPr lvl="2"/>
            <a:endParaRPr lang="en-US" altLang="ko-KR" dirty="0"/>
          </a:p>
          <a:p>
            <a:pPr lvl="2"/>
            <a:endParaRPr lang="en-US" altLang="ko-KR" dirty="0"/>
          </a:p>
          <a:p>
            <a:pPr lvl="2"/>
            <a:r>
              <a:rPr lang="en-US" altLang="ko-KR" dirty="0">
                <a:hlinkClick r:id="rId2"/>
              </a:rPr>
              <a:t>https://www.openvswitch.org/</a:t>
            </a:r>
            <a:endParaRPr lang="ko-KR" altLang="en-US" dirty="0"/>
          </a:p>
          <a:p>
            <a:endParaRPr lang="ko-KR" altLang="en-US" dirty="0"/>
          </a:p>
        </p:txBody>
      </p:sp>
      <p:pic>
        <p:nvPicPr>
          <p:cNvPr id="5" name="그림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3558" y="3236975"/>
            <a:ext cx="3339086" cy="2376644"/>
          </a:xfrm>
          <a:prstGeom prst="rect">
            <a:avLst/>
          </a:prstGeom>
        </p:spPr>
      </p:pic>
      <p:sp>
        <p:nvSpPr>
          <p:cNvPr id="8" name="직사각형 7"/>
          <p:cNvSpPr/>
          <p:nvPr/>
        </p:nvSpPr>
        <p:spPr>
          <a:xfrm>
            <a:off x="5422443" y="5911148"/>
            <a:ext cx="5666735" cy="230832"/>
          </a:xfrm>
          <a:prstGeom prst="rect">
            <a:avLst/>
          </a:prstGeom>
        </p:spPr>
        <p:txBody>
          <a:bodyPr wrap="square">
            <a:spAutoFit/>
          </a:bodyPr>
          <a:lstStyle/>
          <a:p>
            <a:r>
              <a:rPr lang="en-US" altLang="ko-KR" sz="900" dirty="0">
                <a:latin typeface="Arial" panose="020B0604020202020204" pitchFamily="34" charset="0"/>
                <a:ea typeface="HY헤드라인M" panose="02030600000101010101" pitchFamily="18" charset="-127"/>
                <a:cs typeface="Arial" pitchFamily="34" charset="0"/>
              </a:rPr>
              <a:t>Source: </a:t>
            </a:r>
            <a:r>
              <a:rPr lang="en-US" altLang="ko-KR" sz="900" dirty="0">
                <a:hlinkClick r:id="rId4"/>
              </a:rPr>
              <a:t>https://en.wikipedia.org/wiki/Open_vSwitch</a:t>
            </a:r>
            <a:endParaRPr lang="ko-KR" altLang="en-US" sz="900" dirty="0">
              <a:latin typeface="Arial" panose="020B0604020202020204" pitchFamily="34" charset="0"/>
              <a:ea typeface="HY헤드라인M" panose="02030600000101010101" pitchFamily="18" charset="-127"/>
              <a:cs typeface="Arial" pitchFamily="34" charset="0"/>
            </a:endParaRPr>
          </a:p>
        </p:txBody>
      </p:sp>
      <p:pic>
        <p:nvPicPr>
          <p:cNvPr id="1028" name="Picture 4" descr="https://upload.wikimedia.org/wikipedia/commons/thumb/c/c5/Distributed_Open_vSwitch_instance.svg/1920px-Distributed_Open_vSwitch_instance.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9756" y="3026710"/>
            <a:ext cx="5689422" cy="2586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5768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lvl="0"/>
            <a:r>
              <a:rPr lang="en-US" altLang="ko-KR"/>
              <a:t>Open Networking Ecosystem</a:t>
            </a:r>
            <a:endParaRPr kumimoji="0" lang="ko-KR" altLang="en-US" sz="36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9" name="내용 개체 틀 2"/>
          <p:cNvSpPr txBox="1">
            <a:spLocks/>
          </p:cNvSpPr>
          <p:nvPr/>
        </p:nvSpPr>
        <p:spPr>
          <a:xfrm>
            <a:off x="199505" y="706583"/>
            <a:ext cx="11829010"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dirty="0"/>
              <a:t>Network Controllers</a:t>
            </a:r>
          </a:p>
          <a:p>
            <a:pPr lvl="1"/>
            <a:r>
              <a:rPr lang="en-US" altLang="ko-KR" b="1" dirty="0"/>
              <a:t>ONOS (Open Network Operating System)</a:t>
            </a:r>
          </a:p>
          <a:p>
            <a:pPr lvl="2"/>
            <a:r>
              <a:rPr lang="en-US" altLang="ko-KR" dirty="0"/>
              <a:t>Open source SDN network OS from ONF (formerly </a:t>
            </a:r>
            <a:r>
              <a:rPr lang="en-US" altLang="ko-KR" dirty="0" err="1"/>
              <a:t>ON.Lab</a:t>
            </a:r>
            <a:r>
              <a:rPr lang="en-US" altLang="ko-KR" dirty="0"/>
              <a:t>)</a:t>
            </a:r>
          </a:p>
          <a:p>
            <a:pPr lvl="2"/>
            <a:r>
              <a:rPr lang="en-US" altLang="ko-KR" dirty="0"/>
              <a:t>The goal is to create a SDN OS for service providers (Carriers)</a:t>
            </a:r>
          </a:p>
          <a:p>
            <a:pPr lvl="2"/>
            <a:r>
              <a:rPr lang="en-US" altLang="ko-KR" dirty="0"/>
              <a:t>Provides </a:t>
            </a:r>
            <a:r>
              <a:rPr lang="en-US" altLang="ko-KR" dirty="0">
                <a:solidFill>
                  <a:srgbClr val="FF0000"/>
                </a:solidFill>
              </a:rPr>
              <a:t>scalability</a:t>
            </a:r>
            <a:r>
              <a:rPr lang="en-US" altLang="ko-KR" dirty="0"/>
              <a:t>, </a:t>
            </a:r>
            <a:r>
              <a:rPr lang="en-US" altLang="ko-KR" dirty="0">
                <a:solidFill>
                  <a:srgbClr val="FF0000"/>
                </a:solidFill>
              </a:rPr>
              <a:t>high availability</a:t>
            </a:r>
            <a:r>
              <a:rPr lang="en-US" altLang="ko-KR" dirty="0"/>
              <a:t>, </a:t>
            </a:r>
            <a:r>
              <a:rPr lang="en-US" altLang="ko-KR" dirty="0">
                <a:solidFill>
                  <a:srgbClr val="FF0000"/>
                </a:solidFill>
              </a:rPr>
              <a:t>high performance </a:t>
            </a:r>
            <a:r>
              <a:rPr lang="en-US" altLang="ko-KR" dirty="0"/>
              <a:t>and abstractions</a:t>
            </a:r>
          </a:p>
          <a:p>
            <a:pPr lvl="2"/>
            <a:r>
              <a:rPr lang="en-US" altLang="ko-KR" dirty="0">
                <a:hlinkClick r:id="rId2"/>
              </a:rPr>
              <a:t>https://onosproject.org/</a:t>
            </a:r>
            <a:endParaRPr lang="en-US" altLang="ko-KR" dirty="0"/>
          </a:p>
          <a:p>
            <a:pPr lvl="2"/>
            <a:r>
              <a:rPr lang="en-US" altLang="ko-KR" dirty="0"/>
              <a:t>Members</a:t>
            </a:r>
          </a:p>
          <a:p>
            <a:pPr lvl="1"/>
            <a:endParaRPr lang="ko-KR" altLang="en-US" dirty="0"/>
          </a:p>
          <a:p>
            <a:endParaRPr lang="ko-KR" altLang="en-US" dirty="0"/>
          </a:p>
        </p:txBody>
      </p:sp>
      <p:pic>
        <p:nvPicPr>
          <p:cNvPr id="5" name="Picture 2" descr="http://onosproject.org/images/onos-logo-lg.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45429" y="833804"/>
            <a:ext cx="1314585" cy="8724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virtualizationreview.com/articles/2015/06/03/~/media/ECG/virtualizationreview/Images/2015/05/0515vrm_onos.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96001" y="3342702"/>
            <a:ext cx="5033308" cy="26800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11" name="그룹 10"/>
          <p:cNvGrpSpPr/>
          <p:nvPr/>
        </p:nvGrpSpPr>
        <p:grpSpPr>
          <a:xfrm>
            <a:off x="1003684" y="3436413"/>
            <a:ext cx="3843089" cy="2514814"/>
            <a:chOff x="5409430" y="3609543"/>
            <a:chExt cx="3843089" cy="2514814"/>
          </a:xfrm>
        </p:grpSpPr>
        <p:pic>
          <p:nvPicPr>
            <p:cNvPr id="12" name="그림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09430" y="3609543"/>
              <a:ext cx="3843089" cy="2514814"/>
            </a:xfrm>
            <a:prstGeom prst="rect">
              <a:avLst/>
            </a:prstGeom>
          </p:spPr>
        </p:pic>
        <p:pic>
          <p:nvPicPr>
            <p:cNvPr id="13" name="Picture 2" descr="https://assets.sdxcentral.com/on-lab-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5628" y="3664544"/>
              <a:ext cx="1423444" cy="27095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333364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lvl="0"/>
            <a:r>
              <a:rPr lang="en-US" altLang="ko-KR"/>
              <a:t>Open Networking Ecosystem</a:t>
            </a:r>
            <a:endParaRPr kumimoji="0" lang="ko-KR" altLang="en-US" sz="36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9" name="내용 개체 틀 2"/>
          <p:cNvSpPr txBox="1">
            <a:spLocks/>
          </p:cNvSpPr>
          <p:nvPr/>
        </p:nvSpPr>
        <p:spPr>
          <a:xfrm>
            <a:off x="199505" y="706583"/>
            <a:ext cx="11829010"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a:t>Network Controllers</a:t>
            </a:r>
          </a:p>
          <a:p>
            <a:pPr lvl="1"/>
            <a:r>
              <a:rPr lang="en-US" altLang="ko-KR" b="1"/>
              <a:t>ODL (OpenDaylight)</a:t>
            </a:r>
          </a:p>
          <a:p>
            <a:pPr lvl="2"/>
            <a:r>
              <a:rPr lang="en-US" altLang="ko-KR"/>
              <a:t>A collaborative open source SDN controller project managed by Linux Foundation</a:t>
            </a:r>
          </a:p>
          <a:p>
            <a:pPr lvl="2"/>
            <a:r>
              <a:rPr lang="en-US" altLang="ko-KR"/>
              <a:t>Most of the </a:t>
            </a:r>
            <a:r>
              <a:rPr lang="en-US" altLang="ko-KR" b="1" u="sng">
                <a:solidFill>
                  <a:srgbClr val="FF0000"/>
                </a:solidFill>
              </a:rPr>
              <a:t>global hardware &amp; software vendors</a:t>
            </a:r>
            <a:r>
              <a:rPr lang="en-US" altLang="ko-KR"/>
              <a:t> are members</a:t>
            </a:r>
          </a:p>
          <a:p>
            <a:pPr lvl="2"/>
            <a:r>
              <a:rPr lang="en-US" altLang="ko-KR"/>
              <a:t>Modular Open SDN platform for networks</a:t>
            </a:r>
          </a:p>
          <a:p>
            <a:pPr lvl="2"/>
            <a:r>
              <a:rPr lang="en-US" altLang="ko-KR"/>
              <a:t>Provides a model-driven service abstraction platform</a:t>
            </a:r>
          </a:p>
          <a:p>
            <a:pPr lvl="2"/>
            <a:r>
              <a:rPr lang="en-US" altLang="ko-KR"/>
              <a:t>Members</a:t>
            </a:r>
            <a:endParaRPr lang="en-US" altLang="ko-KR" dirty="0"/>
          </a:p>
        </p:txBody>
      </p:sp>
      <p:pic>
        <p:nvPicPr>
          <p:cNvPr id="5" name="Picture 2" descr="https://infinera.files.wordpress.com/2014/09/open-daylight.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73741" y="831710"/>
            <a:ext cx="1729602" cy="504056"/>
          </a:xfrm>
          <a:prstGeom prst="rect">
            <a:avLst/>
          </a:prstGeom>
          <a:noFill/>
          <a:extLst>
            <a:ext uri="{909E8E84-426E-40DD-AFC4-6F175D3DCCD1}">
              <a14:hiddenFill xmlns:a14="http://schemas.microsoft.com/office/drawing/2010/main">
                <a:solidFill>
                  <a:srgbClr val="FFFFFF"/>
                </a:solidFill>
              </a14:hiddenFill>
            </a:ext>
          </a:extLst>
        </p:spPr>
      </p:pic>
      <p:pic>
        <p:nvPicPr>
          <p:cNvPr id="8" name="그림 7"/>
          <p:cNvPicPr>
            <a:picLocks noChangeAspect="1"/>
          </p:cNvPicPr>
          <p:nvPr/>
        </p:nvPicPr>
        <p:blipFill>
          <a:blip r:embed="rId3"/>
          <a:stretch>
            <a:fillRect/>
          </a:stretch>
        </p:blipFill>
        <p:spPr>
          <a:xfrm>
            <a:off x="5686847" y="3130067"/>
            <a:ext cx="5452207" cy="3212070"/>
          </a:xfrm>
          <a:prstGeom prst="rect">
            <a:avLst/>
          </a:prstGeom>
        </p:spPr>
      </p:pic>
      <p:pic>
        <p:nvPicPr>
          <p:cNvPr id="10" name="그림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7374" y="3326477"/>
            <a:ext cx="3713114" cy="1901754"/>
          </a:xfrm>
          <a:prstGeom prst="rect">
            <a:avLst/>
          </a:prstGeom>
        </p:spPr>
      </p:pic>
    </p:spTree>
    <p:extLst>
      <p:ext uri="{BB962C8B-B14F-4D97-AF65-F5344CB8AC3E}">
        <p14:creationId xmlns:p14="http://schemas.microsoft.com/office/powerpoint/2010/main" val="41488129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1" hangingPunct="1">
              <a:lnSpc>
                <a:spcPct val="90000"/>
              </a:lnSpc>
              <a:spcBef>
                <a:spcPct val="0"/>
              </a:spcBef>
              <a:spcAft>
                <a:spcPts val="0"/>
              </a:spcAft>
              <a:buClrTx/>
              <a:buSzTx/>
              <a:buFontTx/>
              <a:buNone/>
              <a:tabLst/>
              <a:defRPr/>
            </a:pPr>
            <a:endParaRPr kumimoji="0" lang="ko-KR" altLang="en-US" sz="36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9" name="내용 개체 틀 2"/>
          <p:cNvSpPr txBox="1">
            <a:spLocks/>
          </p:cNvSpPr>
          <p:nvPr/>
        </p:nvSpPr>
        <p:spPr>
          <a:xfrm>
            <a:off x="199505" y="839586"/>
            <a:ext cx="11829010"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9263" marR="0" lvl="0" indent="-449263" algn="l" defTabSz="914400" rtl="0" eaLnBrk="1" fontAlgn="auto" latinLnBrk="1" hangingPunct="1">
              <a:lnSpc>
                <a:spcPct val="90000"/>
              </a:lnSpc>
              <a:spcBef>
                <a:spcPts val="1000"/>
              </a:spcBef>
              <a:spcAft>
                <a:spcPts val="0"/>
              </a:spcAft>
              <a:buClrTx/>
              <a:buSzTx/>
              <a:buFont typeface="Wingdings" panose="05000000000000000000" pitchFamily="2" charset="2"/>
              <a:buChar char="v"/>
              <a:tabLst/>
              <a:defRPr/>
            </a:pPr>
            <a:endParaRPr kumimoji="0" lang="en-US" altLang="ko-KR" sz="24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5" name="직사각형 4"/>
          <p:cNvSpPr/>
          <p:nvPr/>
        </p:nvSpPr>
        <p:spPr>
          <a:xfrm>
            <a:off x="1745672" y="3040810"/>
            <a:ext cx="8736676" cy="1200329"/>
          </a:xfrm>
          <a:prstGeom prst="rect">
            <a:avLst/>
          </a:prstGeom>
        </p:spPr>
        <p:txBody>
          <a:bodyPr wrap="square">
            <a:spAutoFit/>
          </a:bodyPr>
          <a:lstStyle/>
          <a:p>
            <a:pPr algn="ctr">
              <a:lnSpc>
                <a:spcPct val="90000"/>
              </a:lnSpc>
              <a:spcBef>
                <a:spcPct val="0"/>
              </a:spcBef>
            </a:pPr>
            <a:r>
              <a:rPr lang="en-US" altLang="ko-KR" sz="4000" b="1">
                <a:solidFill>
                  <a:srgbClr val="0070C0"/>
                </a:solidFill>
                <a:latin typeface="Arial" panose="020B0604020202020204" pitchFamily="34" charset="0"/>
                <a:cs typeface="Arial" panose="020B0604020202020204" pitchFamily="34" charset="0"/>
              </a:rPr>
              <a:t>Network Function Virtualization (NFV)</a:t>
            </a:r>
            <a:endParaRPr lang="en-US" altLang="ko-KR" sz="40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0194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lvl="0"/>
            <a:r>
              <a:rPr lang="en-US" altLang="ko-KR"/>
              <a:t>Open Networking Ecosystem</a:t>
            </a:r>
            <a:endParaRPr kumimoji="0" lang="ko-KR" altLang="en-US" sz="36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9" name="내용 개체 틀 2"/>
          <p:cNvSpPr txBox="1">
            <a:spLocks/>
          </p:cNvSpPr>
          <p:nvPr/>
        </p:nvSpPr>
        <p:spPr>
          <a:xfrm>
            <a:off x="199505" y="706583"/>
            <a:ext cx="11829010"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dirty="0"/>
              <a:t>Carrier Networking Functions</a:t>
            </a:r>
          </a:p>
          <a:p>
            <a:pPr lvl="1"/>
            <a:r>
              <a:rPr lang="en-US" altLang="ko-KR" b="1" dirty="0"/>
              <a:t>OPNFV (Open Platform for NFV Projects)</a:t>
            </a:r>
          </a:p>
          <a:p>
            <a:pPr lvl="2"/>
            <a:r>
              <a:rPr lang="en-US" altLang="ko-KR" dirty="0"/>
              <a:t>A carrier-grade, integrated, open source platform that accelerates the introduction of new NFV products and services</a:t>
            </a:r>
          </a:p>
          <a:p>
            <a:pPr lvl="2"/>
            <a:r>
              <a:rPr lang="en-US" altLang="ko-KR" dirty="0"/>
              <a:t>Brings together network functions across compute, storage and network virtualization in order create an end-to-end platform</a:t>
            </a:r>
          </a:p>
          <a:p>
            <a:pPr lvl="2"/>
            <a:r>
              <a:rPr lang="en-US" altLang="ko-KR" dirty="0"/>
              <a:t>Members</a:t>
            </a:r>
          </a:p>
          <a:p>
            <a:pPr lvl="2"/>
            <a:endParaRPr lang="en-US" altLang="ko-KR" dirty="0"/>
          </a:p>
          <a:p>
            <a:pPr lvl="2"/>
            <a:endParaRPr lang="en-US" altLang="ko-KR" dirty="0"/>
          </a:p>
          <a:p>
            <a:pPr lvl="2"/>
            <a:endParaRPr lang="en-US" altLang="ko-KR" dirty="0"/>
          </a:p>
          <a:p>
            <a:pPr lvl="2"/>
            <a:endParaRPr lang="en-US" altLang="ko-KR" dirty="0"/>
          </a:p>
          <a:p>
            <a:pPr lvl="2"/>
            <a:endParaRPr lang="en-US" altLang="ko-KR" dirty="0"/>
          </a:p>
          <a:p>
            <a:pPr lvl="2"/>
            <a:endParaRPr lang="en-US" altLang="ko-KR" dirty="0"/>
          </a:p>
          <a:p>
            <a:pPr lvl="2"/>
            <a:endParaRPr lang="en-US" altLang="ko-KR" dirty="0"/>
          </a:p>
          <a:p>
            <a:pPr lvl="2"/>
            <a:r>
              <a:rPr lang="en-US" altLang="ko-KR" dirty="0">
                <a:hlinkClick r:id="rId2"/>
              </a:rPr>
              <a:t>https://www.opnfv.org/</a:t>
            </a:r>
            <a:endParaRPr lang="en-US" altLang="ko-KR" dirty="0"/>
          </a:p>
        </p:txBody>
      </p:sp>
      <p:pic>
        <p:nvPicPr>
          <p:cNvPr id="5" name="Picture 4" descr="Hom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99984" y="915561"/>
            <a:ext cx="1968586" cy="462109"/>
          </a:xfrm>
          <a:prstGeom prst="rect">
            <a:avLst/>
          </a:prstGeom>
          <a:noFill/>
          <a:extLst>
            <a:ext uri="{909E8E84-426E-40DD-AFC4-6F175D3DCCD1}">
              <a14:hiddenFill xmlns:a14="http://schemas.microsoft.com/office/drawing/2010/main">
                <a:solidFill>
                  <a:srgbClr val="FFFFFF"/>
                </a:solidFill>
              </a14:hiddenFill>
            </a:ext>
          </a:extLst>
        </p:spPr>
      </p:pic>
      <p:pic>
        <p:nvPicPr>
          <p:cNvPr id="8" name="그림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47973" y="3149637"/>
            <a:ext cx="3683043" cy="2002657"/>
          </a:xfrm>
          <a:prstGeom prst="rect">
            <a:avLst/>
          </a:prstGeom>
        </p:spPr>
      </p:pic>
      <p:pic>
        <p:nvPicPr>
          <p:cNvPr id="4098" name="Picture 2" descr="https://www.sdxcentral.com/wp-content/uploads/2019/03/2019_02_26_NFV_NFVSoftwar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4201" y="2747275"/>
            <a:ext cx="6496921" cy="3196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789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1" hangingPunct="1">
              <a:lnSpc>
                <a:spcPct val="90000"/>
              </a:lnSpc>
              <a:spcBef>
                <a:spcPct val="0"/>
              </a:spcBef>
              <a:spcAft>
                <a:spcPts val="0"/>
              </a:spcAft>
              <a:buClrTx/>
              <a:buSzTx/>
              <a:buFontTx/>
              <a:buNone/>
              <a:tabLst/>
              <a:defRPr/>
            </a:pPr>
            <a:endParaRPr kumimoji="0" lang="ko-KR" altLang="en-US" sz="36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9" name="내용 개체 틀 2"/>
          <p:cNvSpPr txBox="1">
            <a:spLocks/>
          </p:cNvSpPr>
          <p:nvPr/>
        </p:nvSpPr>
        <p:spPr>
          <a:xfrm>
            <a:off x="199505" y="839586"/>
            <a:ext cx="11829010"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9263" marR="0" lvl="0" indent="-449263" algn="l" defTabSz="914400" rtl="0" eaLnBrk="1" fontAlgn="auto" latinLnBrk="1" hangingPunct="1">
              <a:lnSpc>
                <a:spcPct val="90000"/>
              </a:lnSpc>
              <a:spcBef>
                <a:spcPts val="1000"/>
              </a:spcBef>
              <a:spcAft>
                <a:spcPts val="0"/>
              </a:spcAft>
              <a:buClrTx/>
              <a:buSzTx/>
              <a:buFont typeface="Wingdings" panose="05000000000000000000" pitchFamily="2" charset="2"/>
              <a:buChar char="v"/>
              <a:tabLst/>
              <a:defRPr/>
            </a:pPr>
            <a:endParaRPr kumimoji="0" lang="en-US" altLang="ko-KR" sz="24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5" name="직사각형 4"/>
          <p:cNvSpPr/>
          <p:nvPr/>
        </p:nvSpPr>
        <p:spPr>
          <a:xfrm>
            <a:off x="2049071" y="3090723"/>
            <a:ext cx="8396529" cy="646331"/>
          </a:xfrm>
          <a:prstGeom prst="rect">
            <a:avLst/>
          </a:prstGeom>
        </p:spPr>
        <p:txBody>
          <a:bodyPr wrap="square">
            <a:spAutoFit/>
          </a:bodyPr>
          <a:lstStyle/>
          <a:p>
            <a:pPr algn="ctr">
              <a:lnSpc>
                <a:spcPct val="90000"/>
              </a:lnSpc>
              <a:spcBef>
                <a:spcPct val="0"/>
              </a:spcBef>
            </a:pPr>
            <a:r>
              <a:rPr lang="en-US" altLang="ko-KR" sz="4000" b="1" dirty="0">
                <a:solidFill>
                  <a:srgbClr val="0070C0"/>
                </a:solidFill>
                <a:latin typeface="Arial" panose="020B0604020202020204" pitchFamily="34" charset="0"/>
                <a:ea typeface="+mj-ea"/>
                <a:cs typeface="Arial" panose="020B0604020202020204" pitchFamily="34" charset="0"/>
              </a:rPr>
              <a:t>Evolution of Networks</a:t>
            </a:r>
          </a:p>
        </p:txBody>
      </p:sp>
    </p:spTree>
    <p:extLst>
      <p:ext uri="{BB962C8B-B14F-4D97-AF65-F5344CB8AC3E}">
        <p14:creationId xmlns:p14="http://schemas.microsoft.com/office/powerpoint/2010/main" val="25929532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lvl="0"/>
            <a:r>
              <a:rPr lang="en-US" altLang="ko-KR"/>
              <a:t>Open Networking Ecosystem</a:t>
            </a:r>
            <a:endParaRPr kumimoji="0" lang="ko-KR" altLang="en-US" sz="36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9" name="내용 개체 틀 2"/>
          <p:cNvSpPr txBox="1">
            <a:spLocks/>
          </p:cNvSpPr>
          <p:nvPr/>
        </p:nvSpPr>
        <p:spPr>
          <a:xfrm>
            <a:off x="199505" y="706583"/>
            <a:ext cx="11829010"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dirty="0"/>
              <a:t>Virtual Machines</a:t>
            </a:r>
          </a:p>
          <a:p>
            <a:pPr lvl="1"/>
            <a:r>
              <a:rPr lang="en-US" altLang="ko-KR" b="1" dirty="0" err="1"/>
              <a:t>Xen</a:t>
            </a:r>
            <a:r>
              <a:rPr lang="en-US" altLang="ko-KR" b="1" dirty="0"/>
              <a:t> Project</a:t>
            </a:r>
          </a:p>
          <a:p>
            <a:pPr lvl="2"/>
            <a:r>
              <a:rPr lang="en-US" altLang="ko-KR" dirty="0"/>
              <a:t>Hypervisor using a microkernel design</a:t>
            </a:r>
          </a:p>
          <a:p>
            <a:pPr lvl="2"/>
            <a:r>
              <a:rPr lang="en-US" altLang="ko-KR" dirty="0"/>
              <a:t>Provides services that allow multiple OSes to execute on the same computer hardware concurrently</a:t>
            </a:r>
          </a:p>
          <a:p>
            <a:pPr lvl="2"/>
            <a:r>
              <a:rPr lang="en-US" altLang="ko-KR" dirty="0"/>
              <a:t>Supports multiple guest operating systems</a:t>
            </a:r>
          </a:p>
          <a:p>
            <a:pPr lvl="3"/>
            <a:r>
              <a:rPr lang="en-US" altLang="ko-KR" dirty="0"/>
              <a:t>Linux, Windows, </a:t>
            </a:r>
            <a:r>
              <a:rPr lang="en-US" altLang="ko-KR" dirty="0" err="1"/>
              <a:t>NetBSD</a:t>
            </a:r>
            <a:r>
              <a:rPr lang="en-US" altLang="ko-KR" dirty="0"/>
              <a:t>, FreeBSD</a:t>
            </a:r>
          </a:p>
          <a:p>
            <a:pPr lvl="2"/>
            <a:r>
              <a:rPr lang="en-US" altLang="ko-KR" dirty="0"/>
              <a:t>Supports multiple Cloud platforms</a:t>
            </a:r>
          </a:p>
          <a:p>
            <a:pPr lvl="3"/>
            <a:r>
              <a:rPr lang="en-US" altLang="ko-KR" dirty="0"/>
              <a:t>OpenStack, </a:t>
            </a:r>
            <a:r>
              <a:rPr lang="en-US" altLang="ko-KR" dirty="0" err="1"/>
              <a:t>CloudStack</a:t>
            </a:r>
            <a:endParaRPr lang="en-US" altLang="ko-KR" dirty="0"/>
          </a:p>
          <a:p>
            <a:pPr lvl="2"/>
            <a:r>
              <a:rPr lang="en-US" altLang="ko-KR" dirty="0"/>
              <a:t>Members</a:t>
            </a:r>
          </a:p>
          <a:p>
            <a:pPr lvl="2"/>
            <a:endParaRPr lang="en-US" altLang="ko-KR" dirty="0"/>
          </a:p>
          <a:p>
            <a:pPr lvl="2"/>
            <a:endParaRPr lang="en-US" altLang="ko-KR" dirty="0"/>
          </a:p>
          <a:p>
            <a:pPr lvl="2"/>
            <a:endParaRPr lang="en-US" altLang="ko-KR" dirty="0"/>
          </a:p>
          <a:p>
            <a:pPr lvl="2"/>
            <a:endParaRPr lang="en-US" altLang="ko-KR" dirty="0"/>
          </a:p>
          <a:p>
            <a:pPr lvl="2"/>
            <a:endParaRPr lang="en-US" altLang="ko-KR" dirty="0"/>
          </a:p>
          <a:p>
            <a:pPr lvl="2"/>
            <a:r>
              <a:rPr lang="en-US" altLang="ko-KR" dirty="0">
                <a:hlinkClick r:id="rId2"/>
              </a:rPr>
              <a:t>https://xenproject.org/</a:t>
            </a:r>
            <a:endParaRPr lang="ko-KR" altLang="en-US" dirty="0"/>
          </a:p>
          <a:p>
            <a:endParaRPr lang="ko-KR" altLang="en-US" dirty="0"/>
          </a:p>
        </p:txBody>
      </p:sp>
      <p:pic>
        <p:nvPicPr>
          <p:cNvPr id="5" name="Picture 2" descr="xen-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39229" y="829213"/>
            <a:ext cx="1607225" cy="663535"/>
          </a:xfrm>
          <a:prstGeom prst="rect">
            <a:avLst/>
          </a:prstGeom>
          <a:noFill/>
          <a:extLst>
            <a:ext uri="{909E8E84-426E-40DD-AFC4-6F175D3DCCD1}">
              <a14:hiddenFill xmlns:a14="http://schemas.microsoft.com/office/drawing/2010/main">
                <a:solidFill>
                  <a:srgbClr val="FFFFFF"/>
                </a:solidFill>
              </a14:hiddenFill>
            </a:ext>
          </a:extLst>
        </p:spPr>
      </p:pic>
      <p:pic>
        <p:nvPicPr>
          <p:cNvPr id="8" name="그림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23862" y="4301773"/>
            <a:ext cx="3907875" cy="1368152"/>
          </a:xfrm>
          <a:prstGeom prst="rect">
            <a:avLst/>
          </a:prstGeom>
        </p:spPr>
      </p:pic>
      <p:sp>
        <p:nvSpPr>
          <p:cNvPr id="10" name="직사각형 9"/>
          <p:cNvSpPr/>
          <p:nvPr/>
        </p:nvSpPr>
        <p:spPr>
          <a:xfrm>
            <a:off x="6096001" y="6078529"/>
            <a:ext cx="4572000" cy="230832"/>
          </a:xfrm>
          <a:prstGeom prst="rect">
            <a:avLst/>
          </a:prstGeom>
        </p:spPr>
        <p:txBody>
          <a:bodyPr>
            <a:spAutoFit/>
          </a:bodyPr>
          <a:lstStyle/>
          <a:p>
            <a:r>
              <a:rPr lang="en-US" altLang="ko-KR" sz="900"/>
              <a:t>Source: </a:t>
            </a:r>
            <a:r>
              <a:rPr lang="ko-KR" altLang="en-US" sz="900"/>
              <a:t>https://wiki.xenproject.org/wiki/Xen_Project_Software_Overview</a:t>
            </a:r>
          </a:p>
        </p:txBody>
      </p:sp>
      <p:pic>
        <p:nvPicPr>
          <p:cNvPr id="11" name="그림 10"/>
          <p:cNvPicPr>
            <a:picLocks noChangeAspect="1"/>
          </p:cNvPicPr>
          <p:nvPr/>
        </p:nvPicPr>
        <p:blipFill>
          <a:blip r:embed="rId5"/>
          <a:stretch>
            <a:fillRect/>
          </a:stretch>
        </p:blipFill>
        <p:spPr>
          <a:xfrm>
            <a:off x="5942842" y="3218576"/>
            <a:ext cx="4878317" cy="2769116"/>
          </a:xfrm>
          <a:prstGeom prst="rect">
            <a:avLst/>
          </a:prstGeom>
        </p:spPr>
      </p:pic>
    </p:spTree>
    <p:extLst>
      <p:ext uri="{BB962C8B-B14F-4D97-AF65-F5344CB8AC3E}">
        <p14:creationId xmlns:p14="http://schemas.microsoft.com/office/powerpoint/2010/main" val="33844695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lvl="0"/>
            <a:r>
              <a:rPr lang="en-US" altLang="ko-KR"/>
              <a:t>Open Networking Ecosystem</a:t>
            </a:r>
            <a:endParaRPr kumimoji="0" lang="ko-KR" altLang="en-US" sz="36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9" name="내용 개체 틀 2"/>
          <p:cNvSpPr txBox="1">
            <a:spLocks/>
          </p:cNvSpPr>
          <p:nvPr/>
        </p:nvSpPr>
        <p:spPr>
          <a:xfrm>
            <a:off x="181496" y="656192"/>
            <a:ext cx="11829010"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dirty="0"/>
              <a:t>Virtual Machines</a:t>
            </a:r>
          </a:p>
          <a:p>
            <a:pPr lvl="1"/>
            <a:r>
              <a:rPr lang="en-US" altLang="ko-KR" b="1" dirty="0"/>
              <a:t>KVM </a:t>
            </a:r>
            <a:r>
              <a:rPr lang="en-US" altLang="ko-KR" sz="1600" dirty="0"/>
              <a:t>(Kernel-based Virtual Machine)</a:t>
            </a:r>
          </a:p>
          <a:p>
            <a:pPr lvl="2"/>
            <a:r>
              <a:rPr lang="en-US" altLang="ko-KR" dirty="0"/>
              <a:t>Full virtualization solution for Linux on x86 hardware</a:t>
            </a:r>
          </a:p>
          <a:p>
            <a:pPr lvl="2"/>
            <a:r>
              <a:rPr lang="en-US" altLang="ko-KR" dirty="0"/>
              <a:t>Merged into the Linux kernel mainline in kernel version 2.6.20</a:t>
            </a:r>
          </a:p>
          <a:p>
            <a:pPr lvl="2"/>
            <a:r>
              <a:rPr lang="en-US" altLang="ko-KR" dirty="0"/>
              <a:t>Supports multiple guest operating systems</a:t>
            </a:r>
          </a:p>
          <a:p>
            <a:pPr lvl="3"/>
            <a:r>
              <a:rPr lang="en-US" altLang="ko-KR" dirty="0"/>
              <a:t>Linux, BSD, Solaris, Windows, Mac OSX</a:t>
            </a:r>
          </a:p>
          <a:p>
            <a:pPr lvl="2"/>
            <a:r>
              <a:rPr lang="en-US" altLang="ko-KR" dirty="0"/>
              <a:t>Members</a:t>
            </a:r>
          </a:p>
          <a:p>
            <a:pPr lvl="2"/>
            <a:endParaRPr lang="en-US" altLang="ko-KR" dirty="0"/>
          </a:p>
          <a:p>
            <a:pPr lvl="2"/>
            <a:endParaRPr lang="en-US" altLang="ko-KR" dirty="0"/>
          </a:p>
          <a:p>
            <a:pPr lvl="2"/>
            <a:endParaRPr lang="en-US" altLang="ko-KR" dirty="0"/>
          </a:p>
          <a:p>
            <a:pPr lvl="2"/>
            <a:endParaRPr lang="en-US" altLang="ko-KR" dirty="0"/>
          </a:p>
          <a:p>
            <a:pPr lvl="2"/>
            <a:endParaRPr lang="en-US" altLang="ko-KR" dirty="0"/>
          </a:p>
          <a:p>
            <a:pPr lvl="2"/>
            <a:endParaRPr lang="en-US" altLang="ko-KR" dirty="0"/>
          </a:p>
          <a:p>
            <a:pPr lvl="2"/>
            <a:endParaRPr lang="en-US" altLang="ko-KR" dirty="0"/>
          </a:p>
          <a:p>
            <a:pPr lvl="2"/>
            <a:r>
              <a:rPr lang="en-US" altLang="ko-KR" dirty="0">
                <a:hlinkClick r:id="rId2"/>
              </a:rPr>
              <a:t>https://www.linux-kvm.org/</a:t>
            </a:r>
            <a:endParaRPr lang="en-US" altLang="ko-KR" dirty="0"/>
          </a:p>
        </p:txBody>
      </p:sp>
      <p:pic>
        <p:nvPicPr>
          <p:cNvPr id="5" name="Picture 6" descr="KVM"/>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57847" y="1052712"/>
            <a:ext cx="1422216" cy="440888"/>
          </a:xfrm>
          <a:prstGeom prst="rect">
            <a:avLst/>
          </a:prstGeom>
          <a:noFill/>
          <a:extLst>
            <a:ext uri="{909E8E84-426E-40DD-AFC4-6F175D3DCCD1}">
              <a14:hiddenFill xmlns:a14="http://schemas.microsoft.com/office/drawing/2010/main">
                <a:solidFill>
                  <a:srgbClr val="FFFFFF"/>
                </a:solidFill>
              </a14:hiddenFill>
            </a:ext>
          </a:extLst>
        </p:spPr>
      </p:pic>
      <p:pic>
        <p:nvPicPr>
          <p:cNvPr id="8" name="그림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84407" y="3434606"/>
            <a:ext cx="3450355" cy="1869534"/>
          </a:xfrm>
          <a:prstGeom prst="rect">
            <a:avLst/>
          </a:prstGeom>
        </p:spPr>
      </p:pic>
      <p:sp>
        <p:nvSpPr>
          <p:cNvPr id="10" name="직사각형 9"/>
          <p:cNvSpPr/>
          <p:nvPr/>
        </p:nvSpPr>
        <p:spPr>
          <a:xfrm>
            <a:off x="6461684" y="5896489"/>
            <a:ext cx="4860032" cy="230832"/>
          </a:xfrm>
          <a:prstGeom prst="rect">
            <a:avLst/>
          </a:prstGeom>
        </p:spPr>
        <p:txBody>
          <a:bodyPr wrap="square">
            <a:spAutoFit/>
          </a:bodyPr>
          <a:lstStyle/>
          <a:p>
            <a:pPr algn="ctr"/>
            <a:r>
              <a:rPr lang="en-US" altLang="ko-KR" sz="900" dirty="0">
                <a:latin typeface="Arial" panose="020B0604020202020204" pitchFamily="34" charset="0"/>
                <a:ea typeface="HY헤드라인M" panose="02030600000101010101" pitchFamily="18" charset="-127"/>
                <a:cs typeface="Arial" pitchFamily="34" charset="0"/>
              </a:rPr>
              <a:t>Source: https://computingforgeeks.com/how-to-create-vm-snapshot-on-kvm/</a:t>
            </a:r>
            <a:endParaRPr lang="ko-KR" altLang="en-US" sz="900" dirty="0">
              <a:latin typeface="Arial" panose="020B0604020202020204" pitchFamily="34" charset="0"/>
              <a:ea typeface="HY헤드라인M" panose="02030600000101010101" pitchFamily="18" charset="-127"/>
              <a:cs typeface="Arial" pitchFamily="34" charset="0"/>
            </a:endParaRPr>
          </a:p>
        </p:txBody>
      </p:sp>
      <p:pic>
        <p:nvPicPr>
          <p:cNvPr id="4" name="그림 3">
            <a:extLst>
              <a:ext uri="{FF2B5EF4-FFF2-40B4-BE49-F238E27FC236}">
                <a16:creationId xmlns:a16="http://schemas.microsoft.com/office/drawing/2014/main" id="{CF240E31-4590-44FD-8C05-ADD5907013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2934" y="2621812"/>
            <a:ext cx="4277532" cy="3234231"/>
          </a:xfrm>
          <a:prstGeom prst="rect">
            <a:avLst/>
          </a:prstGeom>
        </p:spPr>
      </p:pic>
    </p:spTree>
    <p:extLst>
      <p:ext uri="{BB962C8B-B14F-4D97-AF65-F5344CB8AC3E}">
        <p14:creationId xmlns:p14="http://schemas.microsoft.com/office/powerpoint/2010/main" val="17178174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lvl="0"/>
            <a:r>
              <a:rPr lang="en-US" altLang="ko-KR"/>
              <a:t>Open Networking Ecosystem</a:t>
            </a:r>
            <a:endParaRPr kumimoji="0" lang="ko-KR" altLang="en-US" sz="36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9" name="내용 개체 틀 2"/>
          <p:cNvSpPr txBox="1">
            <a:spLocks/>
          </p:cNvSpPr>
          <p:nvPr/>
        </p:nvSpPr>
        <p:spPr>
          <a:xfrm>
            <a:off x="199505" y="706583"/>
            <a:ext cx="11829010"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a:t>Operating Systems</a:t>
            </a:r>
          </a:p>
          <a:p>
            <a:pPr lvl="1"/>
            <a:r>
              <a:rPr lang="en-US" altLang="ko-KR" b="1"/>
              <a:t>Linux</a:t>
            </a:r>
          </a:p>
          <a:p>
            <a:pPr lvl="2"/>
            <a:r>
              <a:rPr lang="en-US" altLang="ko-KR"/>
              <a:t>Best-known and most-used open source OS</a:t>
            </a:r>
          </a:p>
          <a:p>
            <a:pPr lvl="2"/>
            <a:r>
              <a:rPr lang="en-US" altLang="ko-KR"/>
              <a:t>Assembled under the model of free and open-source software development and distribution</a:t>
            </a:r>
          </a:p>
          <a:p>
            <a:pPr lvl="2"/>
            <a:r>
              <a:rPr lang="en-US" altLang="ko-KR"/>
              <a:t>Popular mainstream Linux distributions </a:t>
            </a:r>
          </a:p>
          <a:p>
            <a:pPr lvl="3"/>
            <a:r>
              <a:rPr lang="en-US" altLang="ko-KR"/>
              <a:t>Debian, Ubuntu, Linux Mint, Fedora, openSUSE, Arch Linux and Gentoo</a:t>
            </a:r>
          </a:p>
          <a:p>
            <a:pPr lvl="3"/>
            <a:endParaRPr lang="en-US" altLang="ko-KR"/>
          </a:p>
          <a:p>
            <a:pPr lvl="3"/>
            <a:endParaRPr lang="en-US" altLang="ko-KR"/>
          </a:p>
          <a:p>
            <a:pPr lvl="1"/>
            <a:r>
              <a:rPr lang="en-US" altLang="ko-KR" b="1"/>
              <a:t>FreeBSD</a:t>
            </a:r>
          </a:p>
          <a:p>
            <a:pPr lvl="2"/>
            <a:r>
              <a:rPr lang="en-US" altLang="ko-KR"/>
              <a:t>OS for a variety of platforms which focuses on features, speed, and stability</a:t>
            </a:r>
          </a:p>
          <a:p>
            <a:pPr lvl="2"/>
            <a:r>
              <a:rPr lang="en-US" altLang="ko-KR"/>
              <a:t>Major differences with Linux</a:t>
            </a:r>
          </a:p>
          <a:p>
            <a:pPr lvl="3"/>
            <a:r>
              <a:rPr lang="en-US" altLang="ko-KR"/>
              <a:t>Complete OS vs. a kernel and drivers only </a:t>
            </a:r>
          </a:p>
          <a:p>
            <a:pPr lvl="3"/>
            <a:r>
              <a:rPr lang="en-US" altLang="ko-KR"/>
              <a:t>BSD license vs. copyleft GPL</a:t>
            </a:r>
            <a:endParaRPr lang="ko-KR" altLang="en-US"/>
          </a:p>
          <a:p>
            <a:endParaRPr lang="ko-KR" altLang="en-US" dirty="0"/>
          </a:p>
        </p:txBody>
      </p:sp>
      <p:pic>
        <p:nvPicPr>
          <p:cNvPr id="5" name="Picture 2" descr="Tux the pengui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48661" y="706583"/>
            <a:ext cx="792088" cy="9188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FreeBS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77461" y="3430392"/>
            <a:ext cx="2316451" cy="380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7033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lvl="0"/>
            <a:r>
              <a:rPr lang="en-US" altLang="ko-KR"/>
              <a:t>Open Networking Ecosystem</a:t>
            </a:r>
            <a:endParaRPr kumimoji="0" lang="ko-KR" altLang="en-US" sz="36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9" name="내용 개체 틀 2"/>
          <p:cNvSpPr txBox="1">
            <a:spLocks/>
          </p:cNvSpPr>
          <p:nvPr/>
        </p:nvSpPr>
        <p:spPr>
          <a:xfrm>
            <a:off x="199505" y="706583"/>
            <a:ext cx="11829010"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dirty="0"/>
              <a:t>Containers</a:t>
            </a:r>
          </a:p>
          <a:p>
            <a:pPr lvl="1"/>
            <a:r>
              <a:rPr lang="en-US" altLang="ko-KR" b="1" dirty="0"/>
              <a:t>Docker</a:t>
            </a:r>
          </a:p>
          <a:p>
            <a:pPr lvl="2"/>
            <a:r>
              <a:rPr lang="en-US" altLang="ko-KR" dirty="0"/>
              <a:t>Automates the deployment of applications inside software containers</a:t>
            </a:r>
          </a:p>
          <a:p>
            <a:pPr lvl="2"/>
            <a:r>
              <a:rPr lang="en-US" altLang="ko-KR" dirty="0"/>
              <a:t>Provides an additional layer of abstraction and automation of OS-level virtualization on Linux</a:t>
            </a:r>
          </a:p>
          <a:p>
            <a:pPr lvl="2"/>
            <a:r>
              <a:rPr lang="en-US" altLang="ko-KR" dirty="0"/>
              <a:t>Enables to package an application with all of its dependencies into a standardized unit for software development (</a:t>
            </a:r>
            <a:r>
              <a:rPr lang="en-US" altLang="ko-KR" dirty="0">
                <a:hlinkClick r:id="rId2"/>
              </a:rPr>
              <a:t>https://www.docker.com/</a:t>
            </a:r>
            <a:r>
              <a:rPr lang="en-US" altLang="ko-KR" dirty="0"/>
              <a:t>) </a:t>
            </a:r>
          </a:p>
          <a:p>
            <a:endParaRPr lang="ko-KR" altLang="en-US" dirty="0"/>
          </a:p>
        </p:txBody>
      </p:sp>
      <p:pic>
        <p:nvPicPr>
          <p:cNvPr id="5" name="Picture 10" descr="http://blog.kollus.com/wp-content/uploads/2015/10/docker.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396642" y="783195"/>
            <a:ext cx="2738295" cy="688158"/>
          </a:xfrm>
          <a:prstGeom prst="rect">
            <a:avLst/>
          </a:prstGeom>
          <a:noFill/>
          <a:extLst>
            <a:ext uri="{909E8E84-426E-40DD-AFC4-6F175D3DCCD1}">
              <a14:hiddenFill xmlns:a14="http://schemas.microsoft.com/office/drawing/2010/main">
                <a:solidFill>
                  <a:srgbClr val="FFFFFF"/>
                </a:solidFill>
              </a14:hiddenFill>
            </a:ext>
          </a:extLst>
        </p:spPr>
      </p:pic>
      <p:sp>
        <p:nvSpPr>
          <p:cNvPr id="13" name="직사각형 12"/>
          <p:cNvSpPr/>
          <p:nvPr/>
        </p:nvSpPr>
        <p:spPr>
          <a:xfrm>
            <a:off x="2279877" y="5871568"/>
            <a:ext cx="2515432" cy="230832"/>
          </a:xfrm>
          <a:prstGeom prst="rect">
            <a:avLst/>
          </a:prstGeom>
        </p:spPr>
        <p:txBody>
          <a:bodyPr wrap="none">
            <a:spAutoFit/>
          </a:bodyPr>
          <a:lstStyle/>
          <a:p>
            <a:r>
              <a:rPr lang="en-US" altLang="ko-KR" sz="900" dirty="0">
                <a:solidFill>
                  <a:prstClr val="black"/>
                </a:solidFill>
                <a:latin typeface="Calibri" panose="020F0502020204030204"/>
              </a:rPr>
              <a:t>Source: </a:t>
            </a:r>
            <a:r>
              <a:rPr lang="ko-KR" altLang="en-US" sz="900" dirty="0">
                <a:solidFill>
                  <a:prstClr val="black"/>
                </a:solidFill>
                <a:latin typeface="Calibri" panose="020F0502020204030204"/>
              </a:rPr>
              <a:t>https://www.docker.com/what-container</a:t>
            </a:r>
          </a:p>
        </p:txBody>
      </p:sp>
      <p:graphicFrame>
        <p:nvGraphicFramePr>
          <p:cNvPr id="14" name="표 13"/>
          <p:cNvGraphicFramePr>
            <a:graphicFrameLocks noGrp="1"/>
          </p:cNvGraphicFramePr>
          <p:nvPr>
            <p:extLst>
              <p:ext uri="{D42A27DB-BD31-4B8C-83A1-F6EECF244321}">
                <p14:modId xmlns:p14="http://schemas.microsoft.com/office/powerpoint/2010/main" val="2511669436"/>
              </p:ext>
            </p:extLst>
          </p:nvPr>
        </p:nvGraphicFramePr>
        <p:xfrm>
          <a:off x="7325174" y="3076630"/>
          <a:ext cx="3619525" cy="3124664"/>
        </p:xfrm>
        <a:graphic>
          <a:graphicData uri="http://schemas.openxmlformats.org/drawingml/2006/table">
            <a:tbl>
              <a:tblPr firstRow="1" bandRow="1"/>
              <a:tblGrid>
                <a:gridCol w="1621557">
                  <a:extLst>
                    <a:ext uri="{9D8B030D-6E8A-4147-A177-3AD203B41FA5}">
                      <a16:colId xmlns:a16="http://schemas.microsoft.com/office/drawing/2014/main" val="20000"/>
                    </a:ext>
                  </a:extLst>
                </a:gridCol>
                <a:gridCol w="1997968">
                  <a:extLst>
                    <a:ext uri="{9D8B030D-6E8A-4147-A177-3AD203B41FA5}">
                      <a16:colId xmlns:a16="http://schemas.microsoft.com/office/drawing/2014/main" val="20001"/>
                    </a:ext>
                  </a:extLst>
                </a:gridCol>
              </a:tblGrid>
              <a:tr h="275322">
                <a:tc>
                  <a:txBody>
                    <a:bodyPr/>
                    <a:lstStyle>
                      <a:lvl1pPr marL="0" algn="l" defTabSz="914400" rtl="0" eaLnBrk="1" latinLnBrk="1" hangingPunct="1">
                        <a:defRPr sz="1800" b="1" kern="1200">
                          <a:solidFill>
                            <a:schemeClr val="dk1"/>
                          </a:solidFill>
                          <a:latin typeface="Calibri" panose="020F0502020204030204"/>
                        </a:defRPr>
                      </a:lvl1pPr>
                      <a:lvl2pPr marL="457200" algn="l" defTabSz="914400" rtl="0" eaLnBrk="1" latinLnBrk="1" hangingPunct="1">
                        <a:defRPr sz="1800" b="1" kern="1200">
                          <a:solidFill>
                            <a:schemeClr val="dk1"/>
                          </a:solidFill>
                          <a:latin typeface="Calibri" panose="020F0502020204030204"/>
                        </a:defRPr>
                      </a:lvl2pPr>
                      <a:lvl3pPr marL="914400" algn="l" defTabSz="914400" rtl="0" eaLnBrk="1" latinLnBrk="1" hangingPunct="1">
                        <a:defRPr sz="1800" b="1" kern="1200">
                          <a:solidFill>
                            <a:schemeClr val="dk1"/>
                          </a:solidFill>
                          <a:latin typeface="Calibri" panose="020F0502020204030204"/>
                        </a:defRPr>
                      </a:lvl3pPr>
                      <a:lvl4pPr marL="1371600" algn="l" defTabSz="914400" rtl="0" eaLnBrk="1" latinLnBrk="1" hangingPunct="1">
                        <a:defRPr sz="1800" b="1" kern="1200">
                          <a:solidFill>
                            <a:schemeClr val="dk1"/>
                          </a:solidFill>
                          <a:latin typeface="Calibri" panose="020F0502020204030204"/>
                        </a:defRPr>
                      </a:lvl4pPr>
                      <a:lvl5pPr marL="1828800" algn="l" defTabSz="914400" rtl="0" eaLnBrk="1" latinLnBrk="1" hangingPunct="1">
                        <a:defRPr sz="1800" b="1" kern="1200">
                          <a:solidFill>
                            <a:schemeClr val="dk1"/>
                          </a:solidFill>
                          <a:latin typeface="Calibri" panose="020F0502020204030204"/>
                        </a:defRPr>
                      </a:lvl5pPr>
                      <a:lvl6pPr marL="2286000" algn="l" defTabSz="914400" rtl="0" eaLnBrk="1" latinLnBrk="1" hangingPunct="1">
                        <a:defRPr sz="1800" b="1" kern="1200">
                          <a:solidFill>
                            <a:schemeClr val="dk1"/>
                          </a:solidFill>
                          <a:latin typeface="Calibri" panose="020F0502020204030204"/>
                        </a:defRPr>
                      </a:lvl6pPr>
                      <a:lvl7pPr marL="2743200" algn="l" defTabSz="914400" rtl="0" eaLnBrk="1" latinLnBrk="1" hangingPunct="1">
                        <a:defRPr sz="1800" b="1" kern="1200">
                          <a:solidFill>
                            <a:schemeClr val="dk1"/>
                          </a:solidFill>
                          <a:latin typeface="Calibri" panose="020F0502020204030204"/>
                        </a:defRPr>
                      </a:lvl7pPr>
                      <a:lvl8pPr marL="3200400" algn="l" defTabSz="914400" rtl="0" eaLnBrk="1" latinLnBrk="1" hangingPunct="1">
                        <a:defRPr sz="1800" b="1" kern="1200">
                          <a:solidFill>
                            <a:schemeClr val="dk1"/>
                          </a:solidFill>
                          <a:latin typeface="Calibri" panose="020F0502020204030204"/>
                        </a:defRPr>
                      </a:lvl8pPr>
                      <a:lvl9pPr marL="3657600" algn="l" defTabSz="914400" rtl="0" eaLnBrk="1" latinLnBrk="1" hangingPunct="1">
                        <a:defRPr sz="1800" b="1" kern="1200">
                          <a:solidFill>
                            <a:schemeClr val="dk1"/>
                          </a:solidFill>
                          <a:latin typeface="Calibri" panose="020F0502020204030204"/>
                        </a:defRPr>
                      </a:lvl9pPr>
                    </a:lstStyle>
                    <a:p>
                      <a:pPr algn="ctr" latinLnBrk="1"/>
                      <a:r>
                        <a:rPr lang="en-US" altLang="ko-KR" sz="1000" dirty="0"/>
                        <a:t>VMs</a:t>
                      </a:r>
                      <a:endParaRPr lang="ko-KR" altLang="en-US" sz="1000" dirty="0"/>
                    </a:p>
                  </a:txBody>
                  <a:tcPr anchor="ctr">
                    <a:lnL w="12700" cmpd="sng">
                      <a:solidFill>
                        <a:srgbClr val="4F81BD"/>
                      </a:solid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1" hangingPunct="1">
                        <a:defRPr sz="1800" b="1" kern="1200">
                          <a:solidFill>
                            <a:schemeClr val="dk1"/>
                          </a:solidFill>
                          <a:latin typeface="Calibri" panose="020F0502020204030204"/>
                        </a:defRPr>
                      </a:lvl1pPr>
                      <a:lvl2pPr marL="457200" algn="l" defTabSz="914400" rtl="0" eaLnBrk="1" latinLnBrk="1" hangingPunct="1">
                        <a:defRPr sz="1800" b="1" kern="1200">
                          <a:solidFill>
                            <a:schemeClr val="dk1"/>
                          </a:solidFill>
                          <a:latin typeface="Calibri" panose="020F0502020204030204"/>
                        </a:defRPr>
                      </a:lvl2pPr>
                      <a:lvl3pPr marL="914400" algn="l" defTabSz="914400" rtl="0" eaLnBrk="1" latinLnBrk="1" hangingPunct="1">
                        <a:defRPr sz="1800" b="1" kern="1200">
                          <a:solidFill>
                            <a:schemeClr val="dk1"/>
                          </a:solidFill>
                          <a:latin typeface="Calibri" panose="020F0502020204030204"/>
                        </a:defRPr>
                      </a:lvl3pPr>
                      <a:lvl4pPr marL="1371600" algn="l" defTabSz="914400" rtl="0" eaLnBrk="1" latinLnBrk="1" hangingPunct="1">
                        <a:defRPr sz="1800" b="1" kern="1200">
                          <a:solidFill>
                            <a:schemeClr val="dk1"/>
                          </a:solidFill>
                          <a:latin typeface="Calibri" panose="020F0502020204030204"/>
                        </a:defRPr>
                      </a:lvl4pPr>
                      <a:lvl5pPr marL="1828800" algn="l" defTabSz="914400" rtl="0" eaLnBrk="1" latinLnBrk="1" hangingPunct="1">
                        <a:defRPr sz="1800" b="1" kern="1200">
                          <a:solidFill>
                            <a:schemeClr val="dk1"/>
                          </a:solidFill>
                          <a:latin typeface="Calibri" panose="020F0502020204030204"/>
                        </a:defRPr>
                      </a:lvl5pPr>
                      <a:lvl6pPr marL="2286000" algn="l" defTabSz="914400" rtl="0" eaLnBrk="1" latinLnBrk="1" hangingPunct="1">
                        <a:defRPr sz="1800" b="1" kern="1200">
                          <a:solidFill>
                            <a:schemeClr val="dk1"/>
                          </a:solidFill>
                          <a:latin typeface="Calibri" panose="020F0502020204030204"/>
                        </a:defRPr>
                      </a:lvl6pPr>
                      <a:lvl7pPr marL="2743200" algn="l" defTabSz="914400" rtl="0" eaLnBrk="1" latinLnBrk="1" hangingPunct="1">
                        <a:defRPr sz="1800" b="1" kern="1200">
                          <a:solidFill>
                            <a:schemeClr val="dk1"/>
                          </a:solidFill>
                          <a:latin typeface="Calibri" panose="020F0502020204030204"/>
                        </a:defRPr>
                      </a:lvl7pPr>
                      <a:lvl8pPr marL="3200400" algn="l" defTabSz="914400" rtl="0" eaLnBrk="1" latinLnBrk="1" hangingPunct="1">
                        <a:defRPr sz="1800" b="1" kern="1200">
                          <a:solidFill>
                            <a:schemeClr val="dk1"/>
                          </a:solidFill>
                          <a:latin typeface="Calibri" panose="020F0502020204030204"/>
                        </a:defRPr>
                      </a:lvl8pPr>
                      <a:lvl9pPr marL="3657600" algn="l" defTabSz="914400" rtl="0" eaLnBrk="1" latinLnBrk="1" hangingPunct="1">
                        <a:defRPr sz="1800" b="1" kern="1200">
                          <a:solidFill>
                            <a:schemeClr val="dk1"/>
                          </a:solidFill>
                          <a:latin typeface="Calibri" panose="020F0502020204030204"/>
                        </a:defRPr>
                      </a:lvl9pPr>
                    </a:lstStyle>
                    <a:p>
                      <a:pPr algn="ctr" latinLnBrk="1"/>
                      <a:r>
                        <a:rPr lang="en-US" altLang="ko-KR" sz="1000" dirty="0"/>
                        <a:t>Containers</a:t>
                      </a:r>
                      <a:endParaRPr lang="ko-KR" altLang="en-US" sz="1000" dirty="0"/>
                    </a:p>
                  </a:txBody>
                  <a:tcPr anchor="ctr">
                    <a:lnL w="12700" cmpd="sng">
                      <a:solidFill>
                        <a:srgbClr val="4F81BD"/>
                      </a:solid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0"/>
                  </a:ext>
                </a:extLst>
              </a:tr>
              <a:tr h="376442">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latinLnBrk="1"/>
                      <a:r>
                        <a:rPr lang="en-US" altLang="ko-KR" sz="900" dirty="0"/>
                        <a:t>Entire OS installation</a:t>
                      </a:r>
                    </a:p>
                  </a:txBody>
                  <a:tcPr anchor="ctr">
                    <a:lnL w="12700" cmpd="sng">
                      <a:solidFill>
                        <a:srgbClr val="4F81BD"/>
                      </a:solid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latinLnBrk="1"/>
                      <a:r>
                        <a:rPr lang="en-US" altLang="ko-KR" sz="900" dirty="0"/>
                        <a:t>Multiple isolated user-space instances</a:t>
                      </a:r>
                    </a:p>
                  </a:txBody>
                  <a:tcPr anchor="ctr">
                    <a:lnL w="12700" cmpd="sng">
                      <a:solidFill>
                        <a:srgbClr val="4F81BD"/>
                      </a:solid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376442">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latinLnBrk="1"/>
                      <a:r>
                        <a:rPr lang="en-US" altLang="ko-KR" sz="900" dirty="0"/>
                        <a:t>Entire</a:t>
                      </a:r>
                      <a:r>
                        <a:rPr lang="en-US" altLang="ko-KR" sz="900" baseline="0" dirty="0"/>
                        <a:t> OS needed</a:t>
                      </a:r>
                      <a:endParaRPr lang="en-US" altLang="ko-KR" sz="900" dirty="0"/>
                    </a:p>
                  </a:txBody>
                  <a:tcPr anchor="ctr">
                    <a:lnL w="12700" cmpd="sng">
                      <a:solidFill>
                        <a:srgbClr val="4F81BD"/>
                      </a:solid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latinLnBrk="1"/>
                      <a:r>
                        <a:rPr lang="en-US" altLang="ko-KR" sz="900" dirty="0"/>
                        <a:t>Only libraries and components</a:t>
                      </a:r>
                      <a:br>
                        <a:rPr lang="en-US" altLang="ko-KR" sz="900" dirty="0"/>
                      </a:br>
                      <a:r>
                        <a:rPr lang="en-US" altLang="ko-KR" sz="900" dirty="0"/>
                        <a:t>needed for application </a:t>
                      </a:r>
                      <a:endParaRPr lang="ko-KR" altLang="en-US" sz="900" dirty="0"/>
                    </a:p>
                  </a:txBody>
                  <a:tcPr anchor="ctr">
                    <a:lnL w="12700" cmpd="sng">
                      <a:solidFill>
                        <a:srgbClr val="4F81BD"/>
                      </a:solid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517608">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latinLnBrk="1"/>
                      <a:r>
                        <a:rPr lang="en-US" altLang="ko-KR" sz="900" dirty="0"/>
                        <a:t>VM runs using emulation or</a:t>
                      </a:r>
                    </a:p>
                    <a:p>
                      <a:pPr latinLnBrk="1"/>
                      <a:r>
                        <a:rPr lang="en-US" altLang="ko-KR" sz="900" dirty="0"/>
                        <a:t>virtualization on host OS</a:t>
                      </a:r>
                    </a:p>
                  </a:txBody>
                  <a:tcPr anchor="ctr">
                    <a:lnL w="12700" cmpd="sng">
                      <a:solidFill>
                        <a:srgbClr val="4F81BD"/>
                      </a:solid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latinLnBrk="1"/>
                      <a:r>
                        <a:rPr lang="en-US" altLang="ko-KR" sz="900" dirty="0"/>
                        <a:t>Runs on the same kernel </a:t>
                      </a:r>
                      <a:endParaRPr lang="ko-KR" altLang="en-US" sz="900" dirty="0"/>
                    </a:p>
                  </a:txBody>
                  <a:tcPr anchor="ctr">
                    <a:lnL w="12700" cmpd="sng">
                      <a:solidFill>
                        <a:srgbClr val="4F81BD"/>
                      </a:solid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275322">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latinLnBrk="1"/>
                      <a:r>
                        <a:rPr lang="en-US" altLang="ko-KR" sz="900" dirty="0"/>
                        <a:t>Independent to host OS</a:t>
                      </a:r>
                      <a:endParaRPr lang="en-US" altLang="ko-KR" sz="900" b="0" dirty="0">
                        <a:solidFill>
                          <a:srgbClr val="0000FF"/>
                        </a:solidFill>
                      </a:endParaRPr>
                    </a:p>
                  </a:txBody>
                  <a:tcPr anchor="ctr">
                    <a:lnL w="12700" cmpd="sng">
                      <a:solidFill>
                        <a:srgbClr val="4F81BD"/>
                      </a:solid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latinLnBrk="1"/>
                      <a:r>
                        <a:rPr lang="en-US" altLang="ko-KR" sz="900" dirty="0"/>
                        <a:t>Dependent</a:t>
                      </a:r>
                      <a:r>
                        <a:rPr lang="en-US" altLang="ko-KR" sz="900" baseline="0" dirty="0"/>
                        <a:t> to host OS (Linux)</a:t>
                      </a:r>
                      <a:endParaRPr lang="en-US" altLang="ko-KR" sz="900" b="0" dirty="0">
                        <a:solidFill>
                          <a:srgbClr val="FF0000"/>
                        </a:solidFill>
                      </a:endParaRPr>
                    </a:p>
                  </a:txBody>
                  <a:tcPr anchor="ctr">
                    <a:lnL w="12700" cmpd="sng">
                      <a:solidFill>
                        <a:srgbClr val="4F81BD"/>
                      </a:solid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376442">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marL="0" algn="l" defTabSz="914400" rtl="0" eaLnBrk="1" latinLnBrk="1" hangingPunct="1"/>
                      <a:r>
                        <a:rPr lang="en-US" altLang="ko-KR" sz="900" kern="1200" dirty="0"/>
                        <a:t>Entire VM OS and disk images</a:t>
                      </a:r>
                      <a:endParaRPr lang="en-US" altLang="ko-KR" sz="900" b="0" kern="1200" dirty="0">
                        <a:solidFill>
                          <a:srgbClr val="FF0000"/>
                        </a:solidFill>
                        <a:latin typeface="+mn-lt"/>
                        <a:ea typeface="+mn-ea"/>
                        <a:cs typeface="+mn-cs"/>
                      </a:endParaRPr>
                    </a:p>
                  </a:txBody>
                  <a:tcPr anchor="ctr">
                    <a:lnL w="12700" cmpd="sng">
                      <a:solidFill>
                        <a:srgbClr val="4F81BD"/>
                      </a:solid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marL="0" algn="l" defTabSz="914400" rtl="0" eaLnBrk="1" latinLnBrk="1" hangingPunct="1"/>
                      <a:r>
                        <a:rPr lang="en-US" altLang="ko-KR" sz="900" kern="1200" dirty="0"/>
                        <a:t>Much smaller, easier to package </a:t>
                      </a:r>
                      <a:endParaRPr lang="en-US" altLang="ko-KR" sz="900" b="0" kern="1200" dirty="0">
                        <a:solidFill>
                          <a:srgbClr val="0000FF"/>
                        </a:solidFill>
                        <a:latin typeface="+mn-lt"/>
                        <a:ea typeface="+mn-ea"/>
                        <a:cs typeface="+mn-cs"/>
                      </a:endParaRPr>
                    </a:p>
                  </a:txBody>
                  <a:tcPr anchor="ctr">
                    <a:lnL w="12700" cmpd="sng">
                      <a:solidFill>
                        <a:srgbClr val="4F81BD"/>
                      </a:solid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275322">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marL="0" algn="l" defTabSz="914400" rtl="0" eaLnBrk="1" latinLnBrk="1" hangingPunct="1"/>
                      <a:r>
                        <a:rPr lang="en-US" altLang="ko-KR" sz="900" kern="1200" dirty="0"/>
                        <a:t>Longer to start</a:t>
                      </a:r>
                      <a:endParaRPr lang="en-US" altLang="ko-KR" sz="900" b="0" kern="1200" dirty="0">
                        <a:solidFill>
                          <a:srgbClr val="FF0000"/>
                        </a:solidFill>
                        <a:latin typeface="+mn-lt"/>
                        <a:ea typeface="+mn-ea"/>
                        <a:cs typeface="+mn-cs"/>
                      </a:endParaRPr>
                    </a:p>
                  </a:txBody>
                  <a:tcPr anchor="ctr">
                    <a:lnL w="12700" cmpd="sng">
                      <a:solidFill>
                        <a:srgbClr val="4F81BD"/>
                      </a:solid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marL="0" algn="l" defTabSz="914400" rtl="0" eaLnBrk="1" latinLnBrk="1" hangingPunct="1"/>
                      <a:r>
                        <a:rPr lang="en-US" altLang="ko-KR" sz="900" kern="1200" dirty="0"/>
                        <a:t>Faster to start</a:t>
                      </a:r>
                      <a:endParaRPr lang="en-US" altLang="ko-KR" sz="900" b="0" kern="1200" dirty="0">
                        <a:solidFill>
                          <a:srgbClr val="0000FF"/>
                        </a:solidFill>
                        <a:latin typeface="+mn-lt"/>
                        <a:ea typeface="+mn-ea"/>
                        <a:cs typeface="+mn-cs"/>
                      </a:endParaRPr>
                    </a:p>
                  </a:txBody>
                  <a:tcPr anchor="ctr">
                    <a:lnL w="12700" cmpd="sng">
                      <a:solidFill>
                        <a:srgbClr val="4F81BD"/>
                      </a:solid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376442">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marL="0" algn="l" defTabSz="914400" rtl="0" eaLnBrk="1" latinLnBrk="1" hangingPunct="1"/>
                      <a:r>
                        <a:rPr lang="en-US" altLang="ko-KR" sz="900" kern="1200" dirty="0"/>
                        <a:t>Security issues of running OS</a:t>
                      </a:r>
                      <a:endParaRPr lang="en-US" altLang="ko-KR" sz="900" b="0" kern="1200" dirty="0">
                        <a:solidFill>
                          <a:srgbClr val="FF0000"/>
                        </a:solidFill>
                        <a:latin typeface="+mn-lt"/>
                        <a:ea typeface="+mn-ea"/>
                        <a:cs typeface="+mn-cs"/>
                      </a:endParaRPr>
                    </a:p>
                  </a:txBody>
                  <a:tcPr anchor="ctr">
                    <a:lnL w="12700" cmpd="sng">
                      <a:solidFill>
                        <a:srgbClr val="4F81BD"/>
                      </a:solid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marL="0" algn="l" defTabSz="914400" rtl="0" eaLnBrk="1" latinLnBrk="1" hangingPunct="1"/>
                      <a:r>
                        <a:rPr lang="en-US" altLang="ko-KR" sz="900" kern="1200" dirty="0"/>
                        <a:t>Security limited to app</a:t>
                      </a:r>
                      <a:endParaRPr lang="en-US" altLang="ko-KR" sz="900" b="0" kern="1200" dirty="0">
                        <a:solidFill>
                          <a:srgbClr val="0000FF"/>
                        </a:solidFill>
                        <a:latin typeface="+mn-lt"/>
                        <a:ea typeface="+mn-ea"/>
                        <a:cs typeface="+mn-cs"/>
                      </a:endParaRPr>
                    </a:p>
                  </a:txBody>
                  <a:tcPr anchor="ctr">
                    <a:lnL w="12700" cmpd="sng">
                      <a:solidFill>
                        <a:srgbClr val="4F81BD"/>
                      </a:solid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r h="275322">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marL="0" algn="l" defTabSz="914400" rtl="0" eaLnBrk="1" latinLnBrk="1" hangingPunct="1"/>
                      <a:r>
                        <a:rPr lang="en-US" altLang="ko-KR" sz="900" kern="1200" dirty="0"/>
                        <a:t>Inefficient use of resources</a:t>
                      </a:r>
                      <a:endParaRPr lang="en-US" altLang="ko-KR" sz="900" b="0" kern="1200" dirty="0">
                        <a:solidFill>
                          <a:srgbClr val="FF0000"/>
                        </a:solidFill>
                        <a:latin typeface="+mn-lt"/>
                        <a:ea typeface="+mn-ea"/>
                        <a:cs typeface="+mn-cs"/>
                      </a:endParaRPr>
                    </a:p>
                  </a:txBody>
                  <a:tcPr anchor="ctr">
                    <a:lnL w="12700" cmpd="sng">
                      <a:solidFill>
                        <a:srgbClr val="4F81BD"/>
                      </a:solid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900" kern="1200" dirty="0"/>
                        <a:t>Efficient use of resources</a:t>
                      </a:r>
                      <a:endParaRPr lang="en-US" altLang="ko-KR" sz="900" b="0" kern="1200" dirty="0">
                        <a:solidFill>
                          <a:srgbClr val="0000FF"/>
                        </a:solidFill>
                        <a:latin typeface="+mn-lt"/>
                        <a:ea typeface="+mn-ea"/>
                        <a:cs typeface="+mn-cs"/>
                      </a:endParaRPr>
                    </a:p>
                  </a:txBody>
                  <a:tcPr anchor="ctr">
                    <a:lnL w="12700" cmpd="sng">
                      <a:solidFill>
                        <a:srgbClr val="4F81BD"/>
                      </a:solid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8"/>
                  </a:ext>
                </a:extLst>
              </a:tr>
            </a:tbl>
          </a:graphicData>
        </a:graphic>
      </p:graphicFrame>
      <p:pic>
        <p:nvPicPr>
          <p:cNvPr id="15" name="그림 14"/>
          <p:cNvPicPr>
            <a:picLocks noChangeAspect="1"/>
          </p:cNvPicPr>
          <p:nvPr/>
        </p:nvPicPr>
        <p:blipFill>
          <a:blip r:embed="rId4"/>
          <a:stretch>
            <a:fillRect/>
          </a:stretch>
        </p:blipFill>
        <p:spPr>
          <a:xfrm>
            <a:off x="840194" y="3077546"/>
            <a:ext cx="2587062" cy="2587062"/>
          </a:xfrm>
          <a:prstGeom prst="rect">
            <a:avLst/>
          </a:prstGeom>
        </p:spPr>
      </p:pic>
      <p:pic>
        <p:nvPicPr>
          <p:cNvPr id="16" name="그림 15"/>
          <p:cNvPicPr>
            <a:picLocks noChangeAspect="1"/>
          </p:cNvPicPr>
          <p:nvPr/>
        </p:nvPicPr>
        <p:blipFill>
          <a:blip r:embed="rId5"/>
          <a:stretch>
            <a:fillRect/>
          </a:stretch>
        </p:blipFill>
        <p:spPr>
          <a:xfrm>
            <a:off x="3747142" y="3076630"/>
            <a:ext cx="2587978" cy="2587978"/>
          </a:xfrm>
          <a:prstGeom prst="rect">
            <a:avLst/>
          </a:prstGeom>
        </p:spPr>
      </p:pic>
    </p:spTree>
    <p:extLst>
      <p:ext uri="{BB962C8B-B14F-4D97-AF65-F5344CB8AC3E}">
        <p14:creationId xmlns:p14="http://schemas.microsoft.com/office/powerpoint/2010/main" val="12108745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lvl="0"/>
            <a:r>
              <a:rPr lang="en-US" altLang="ko-KR"/>
              <a:t>Open Networking Ecosystem</a:t>
            </a:r>
            <a:endParaRPr kumimoji="0" lang="ko-KR" altLang="en-US" sz="36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9" name="내용 개체 틀 2"/>
          <p:cNvSpPr txBox="1">
            <a:spLocks/>
          </p:cNvSpPr>
          <p:nvPr/>
        </p:nvSpPr>
        <p:spPr>
          <a:xfrm>
            <a:off x="199505" y="706583"/>
            <a:ext cx="11829010"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a:t>VMs vs. Containers</a:t>
            </a:r>
          </a:p>
          <a:p>
            <a:pPr lvl="1"/>
            <a:r>
              <a:rPr lang="en-US" altLang="ko-KR"/>
              <a:t>Performance comparison</a:t>
            </a:r>
          </a:p>
          <a:p>
            <a:pPr lvl="2"/>
            <a:r>
              <a:rPr lang="en-US" altLang="ko-KR"/>
              <a:t>The general result is that </a:t>
            </a:r>
            <a:r>
              <a:rPr lang="en-US" altLang="ko-KR" b="1">
                <a:solidFill>
                  <a:srgbClr val="0000FF"/>
                </a:solidFill>
              </a:rPr>
              <a:t>Docker</a:t>
            </a:r>
            <a:r>
              <a:rPr lang="en-US" altLang="ko-KR"/>
              <a:t> is nearly identical to </a:t>
            </a:r>
            <a:r>
              <a:rPr lang="en-US" altLang="ko-KR" b="1">
                <a:solidFill>
                  <a:srgbClr val="FF0000"/>
                </a:solidFill>
              </a:rPr>
              <a:t>native</a:t>
            </a:r>
            <a:r>
              <a:rPr lang="en-US" altLang="ko-KR"/>
              <a:t> </a:t>
            </a:r>
            <a:r>
              <a:rPr lang="en-US" altLang="ko-KR" b="1">
                <a:solidFill>
                  <a:srgbClr val="FF0000"/>
                </a:solidFill>
              </a:rPr>
              <a:t>performance</a:t>
            </a:r>
            <a:r>
              <a:rPr lang="en-US" altLang="ko-KR"/>
              <a:t> and faster than KVM in every category </a:t>
            </a:r>
          </a:p>
          <a:p>
            <a:endParaRPr lang="ko-KR" altLang="en-US" dirty="0"/>
          </a:p>
        </p:txBody>
      </p:sp>
      <p:pic>
        <p:nvPicPr>
          <p:cNvPr id="5" name="Picture 4"/>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492793" y="2251850"/>
            <a:ext cx="2831649" cy="1800200"/>
          </a:xfrm>
          <a:prstGeom prst="rect">
            <a:avLst/>
          </a:prstGeom>
          <a:noFill/>
          <a:ln w="9525">
            <a:noFill/>
            <a:miter lim="800000"/>
            <a:headEnd/>
            <a:tailEnd/>
          </a:ln>
        </p:spPr>
      </p:pic>
      <p:pic>
        <p:nvPicPr>
          <p:cNvPr id="8" name="Picture 5"/>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1"/>
          <a:stretch/>
        </p:blipFill>
        <p:spPr bwMode="auto">
          <a:xfrm>
            <a:off x="2271400" y="4289842"/>
            <a:ext cx="3053042" cy="2083472"/>
          </a:xfrm>
          <a:prstGeom prst="rect">
            <a:avLst/>
          </a:prstGeom>
          <a:noFill/>
          <a:ln w="9525">
            <a:noFill/>
            <a:miter lim="800000"/>
            <a:headEnd/>
            <a:tailEnd/>
          </a:ln>
        </p:spPr>
      </p:pic>
      <p:pic>
        <p:nvPicPr>
          <p:cNvPr id="10" name="그림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61287" y="4240788"/>
            <a:ext cx="2642870" cy="2018192"/>
          </a:xfrm>
          <a:prstGeom prst="rect">
            <a:avLst/>
          </a:prstGeom>
        </p:spPr>
      </p:pic>
      <p:pic>
        <p:nvPicPr>
          <p:cNvPr id="11" name="그림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323794" y="2127374"/>
            <a:ext cx="2833000" cy="1944216"/>
          </a:xfrm>
          <a:prstGeom prst="rect">
            <a:avLst/>
          </a:prstGeom>
        </p:spPr>
      </p:pic>
      <p:sp>
        <p:nvSpPr>
          <p:cNvPr id="12" name="직사각형 11"/>
          <p:cNvSpPr/>
          <p:nvPr/>
        </p:nvSpPr>
        <p:spPr>
          <a:xfrm>
            <a:off x="1896517" y="2963854"/>
            <a:ext cx="455594" cy="276999"/>
          </a:xfrm>
          <a:prstGeom prst="rect">
            <a:avLst/>
          </a:prstGeom>
        </p:spPr>
        <p:txBody>
          <a:bodyPr wrap="square">
            <a:spAutoFit/>
          </a:bodyPr>
          <a:lstStyle/>
          <a:p>
            <a:r>
              <a:rPr lang="en-US" altLang="ko-KR" sz="1200" b="1" dirty="0">
                <a:latin typeface="Arial" panose="020B0604020202020204" pitchFamily="34" charset="0"/>
                <a:ea typeface="HY헤드라인M" panose="02030600000101010101" pitchFamily="18" charset="-127"/>
                <a:cs typeface="Arial" pitchFamily="34" charset="0"/>
              </a:rPr>
              <a:t>I/O</a:t>
            </a:r>
            <a:endParaRPr lang="ko-KR" altLang="en-US" sz="1200" b="1" dirty="0">
              <a:latin typeface="Arial" panose="020B0604020202020204" pitchFamily="34" charset="0"/>
              <a:ea typeface="HY헤드라인M" panose="02030600000101010101" pitchFamily="18" charset="-127"/>
              <a:cs typeface="Arial" pitchFamily="34" charset="0"/>
            </a:endParaRPr>
          </a:p>
        </p:txBody>
      </p:sp>
      <p:sp>
        <p:nvSpPr>
          <p:cNvPr id="13" name="직사각형 12"/>
          <p:cNvSpPr/>
          <p:nvPr/>
        </p:nvSpPr>
        <p:spPr>
          <a:xfrm>
            <a:off x="9227766" y="2916706"/>
            <a:ext cx="571913" cy="276999"/>
          </a:xfrm>
          <a:prstGeom prst="rect">
            <a:avLst/>
          </a:prstGeom>
        </p:spPr>
        <p:txBody>
          <a:bodyPr wrap="square">
            <a:spAutoFit/>
          </a:bodyPr>
          <a:lstStyle/>
          <a:p>
            <a:r>
              <a:rPr lang="en-US" altLang="ko-KR" sz="1200" b="1" dirty="0">
                <a:latin typeface="Arial" panose="020B0604020202020204" pitchFamily="34" charset="0"/>
                <a:ea typeface="HY헤드라인M" panose="02030600000101010101" pitchFamily="18" charset="-127"/>
                <a:cs typeface="Arial" pitchFamily="34" charset="0"/>
              </a:rPr>
              <a:t>CPU</a:t>
            </a:r>
            <a:endParaRPr lang="ko-KR" altLang="en-US" sz="1200" b="1" dirty="0">
              <a:latin typeface="Arial" panose="020B0604020202020204" pitchFamily="34" charset="0"/>
              <a:ea typeface="HY헤드라인M" panose="02030600000101010101" pitchFamily="18" charset="-127"/>
              <a:cs typeface="Arial" pitchFamily="34" charset="0"/>
            </a:endParaRPr>
          </a:p>
        </p:txBody>
      </p:sp>
      <p:sp>
        <p:nvSpPr>
          <p:cNvPr id="14" name="직사각형 13"/>
          <p:cNvSpPr/>
          <p:nvPr/>
        </p:nvSpPr>
        <p:spPr>
          <a:xfrm>
            <a:off x="1555276" y="4907493"/>
            <a:ext cx="792807" cy="276999"/>
          </a:xfrm>
          <a:prstGeom prst="rect">
            <a:avLst/>
          </a:prstGeom>
        </p:spPr>
        <p:txBody>
          <a:bodyPr wrap="square">
            <a:spAutoFit/>
          </a:bodyPr>
          <a:lstStyle/>
          <a:p>
            <a:r>
              <a:rPr lang="en-US" altLang="ko-KR" sz="1200" b="1" dirty="0">
                <a:latin typeface="Arial" panose="020B0604020202020204" pitchFamily="34" charset="0"/>
                <a:ea typeface="HY헤드라인M" panose="02030600000101010101" pitchFamily="18" charset="-127"/>
                <a:cs typeface="Arial" pitchFamily="34" charset="0"/>
              </a:rPr>
              <a:t>Network</a:t>
            </a:r>
            <a:endParaRPr lang="ko-KR" altLang="en-US" sz="1200" b="1" dirty="0">
              <a:latin typeface="Arial" panose="020B0604020202020204" pitchFamily="34" charset="0"/>
              <a:ea typeface="HY헤드라인M" panose="02030600000101010101" pitchFamily="18" charset="-127"/>
              <a:cs typeface="Arial" pitchFamily="34" charset="0"/>
            </a:endParaRPr>
          </a:p>
        </p:txBody>
      </p:sp>
      <p:sp>
        <p:nvSpPr>
          <p:cNvPr id="15" name="직사각형 14"/>
          <p:cNvSpPr/>
          <p:nvPr/>
        </p:nvSpPr>
        <p:spPr>
          <a:xfrm>
            <a:off x="9156794" y="5111384"/>
            <a:ext cx="968223" cy="276999"/>
          </a:xfrm>
          <a:prstGeom prst="rect">
            <a:avLst/>
          </a:prstGeom>
        </p:spPr>
        <p:txBody>
          <a:bodyPr wrap="square">
            <a:spAutoFit/>
          </a:bodyPr>
          <a:lstStyle/>
          <a:p>
            <a:r>
              <a:rPr lang="en-US" altLang="ko-KR" sz="1200" b="1" dirty="0">
                <a:latin typeface="Arial" panose="020B0604020202020204" pitchFamily="34" charset="0"/>
                <a:ea typeface="HY헤드라인M" panose="02030600000101010101" pitchFamily="18" charset="-127"/>
                <a:cs typeface="Arial" pitchFamily="34" charset="0"/>
              </a:rPr>
              <a:t>Boot Time</a:t>
            </a:r>
            <a:endParaRPr lang="ko-KR" altLang="en-US" sz="1200" b="1" dirty="0">
              <a:latin typeface="Arial" panose="020B0604020202020204" pitchFamily="34" charset="0"/>
              <a:ea typeface="HY헤드라인M" panose="02030600000101010101" pitchFamily="18" charset="-127"/>
              <a:cs typeface="Arial" pitchFamily="34" charset="0"/>
            </a:endParaRPr>
          </a:p>
        </p:txBody>
      </p:sp>
      <p:sp>
        <p:nvSpPr>
          <p:cNvPr id="16" name="직사각형 15"/>
          <p:cNvSpPr/>
          <p:nvPr/>
        </p:nvSpPr>
        <p:spPr>
          <a:xfrm>
            <a:off x="644300" y="6089703"/>
            <a:ext cx="4749312" cy="338554"/>
          </a:xfrm>
          <a:prstGeom prst="rect">
            <a:avLst/>
          </a:prstGeom>
          <a:solidFill>
            <a:schemeClr val="bg1"/>
          </a:solidFill>
        </p:spPr>
        <p:txBody>
          <a:bodyPr wrap="square">
            <a:spAutoFit/>
          </a:bodyPr>
          <a:lstStyle/>
          <a:p>
            <a:r>
              <a:rPr lang="en-US" altLang="ko-KR" sz="800" dirty="0">
                <a:latin typeface="Arial" panose="020B0604020202020204" pitchFamily="34" charset="0"/>
                <a:ea typeface="HY헤드라인M" panose="02030600000101010101" pitchFamily="18" charset="-127"/>
                <a:cs typeface="Arial" pitchFamily="34" charset="0"/>
              </a:rPr>
              <a:t>Source: IBM Research Report: An Updated Performance Comparison of Virtual Machines and Linux Containers, July 21</a:t>
            </a:r>
            <a:r>
              <a:rPr lang="en-US" altLang="ko-KR" sz="800">
                <a:latin typeface="Arial" panose="020B0604020202020204" pitchFamily="34" charset="0"/>
                <a:ea typeface="HY헤드라인M" panose="02030600000101010101" pitchFamily="18" charset="-127"/>
                <a:cs typeface="Arial" pitchFamily="34" charset="0"/>
              </a:rPr>
              <a:t>, 2014. Passive </a:t>
            </a:r>
            <a:r>
              <a:rPr lang="en-US" altLang="ko-KR" sz="800" dirty="0">
                <a:latin typeface="Arial" panose="020B0604020202020204" pitchFamily="34" charset="0"/>
                <a:ea typeface="HY헤드라인M" panose="02030600000101010101" pitchFamily="18" charset="-127"/>
                <a:cs typeface="Arial" pitchFamily="34" charset="0"/>
              </a:rPr>
              <a:t>Benchmarking with </a:t>
            </a:r>
            <a:r>
              <a:rPr lang="en-US" altLang="ko-KR" sz="800" dirty="0" err="1">
                <a:latin typeface="Arial" panose="020B0604020202020204" pitchFamily="34" charset="0"/>
                <a:ea typeface="HY헤드라인M" panose="02030600000101010101" pitchFamily="18" charset="-127"/>
                <a:cs typeface="Arial" pitchFamily="34" charset="0"/>
              </a:rPr>
              <a:t>docker</a:t>
            </a:r>
            <a:r>
              <a:rPr lang="en-US" altLang="ko-KR" sz="800" dirty="0">
                <a:latin typeface="Arial" panose="020B0604020202020204" pitchFamily="34" charset="0"/>
                <a:ea typeface="HY헤드라인M" panose="02030600000101010101" pitchFamily="18" charset="-127"/>
                <a:cs typeface="Arial" pitchFamily="34" charset="0"/>
              </a:rPr>
              <a:t> LXC, KVM &amp; OpenStack, IBM</a:t>
            </a:r>
            <a:endParaRPr lang="ko-KR" altLang="en-US" sz="800" dirty="0">
              <a:latin typeface="Arial" panose="020B0604020202020204" pitchFamily="34" charset="0"/>
              <a:ea typeface="HY헤드라인M" panose="02030600000101010101" pitchFamily="18" charset="-127"/>
              <a:cs typeface="Arial" pitchFamily="34" charset="0"/>
            </a:endParaRPr>
          </a:p>
        </p:txBody>
      </p:sp>
    </p:spTree>
    <p:extLst>
      <p:ext uri="{BB962C8B-B14F-4D97-AF65-F5344CB8AC3E}">
        <p14:creationId xmlns:p14="http://schemas.microsoft.com/office/powerpoint/2010/main" val="8291367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lvl="0"/>
            <a:r>
              <a:rPr lang="en-US" altLang="ko-KR"/>
              <a:t>Open Networking Ecosystem</a:t>
            </a:r>
            <a:endParaRPr kumimoji="0" lang="ko-KR" altLang="en-US" sz="36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9" name="내용 개체 틀 2"/>
          <p:cNvSpPr txBox="1">
            <a:spLocks/>
          </p:cNvSpPr>
          <p:nvPr/>
        </p:nvSpPr>
        <p:spPr>
          <a:xfrm>
            <a:off x="199505" y="706583"/>
            <a:ext cx="8267487"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dirty="0"/>
              <a:t>VM/VI Managers</a:t>
            </a:r>
          </a:p>
          <a:p>
            <a:pPr lvl="1"/>
            <a:r>
              <a:rPr lang="en-US" altLang="ko-KR" b="1" dirty="0"/>
              <a:t>Kubernetes</a:t>
            </a:r>
          </a:p>
          <a:p>
            <a:pPr lvl="2"/>
            <a:r>
              <a:rPr lang="en-US" altLang="ko-KR" dirty="0"/>
              <a:t>Open-source platform for </a:t>
            </a:r>
            <a:r>
              <a:rPr lang="en-US" altLang="ko-KR" dirty="0">
                <a:solidFill>
                  <a:srgbClr val="FF0000"/>
                </a:solidFill>
              </a:rPr>
              <a:t>automating deployment, scaling, and management of containerized applications</a:t>
            </a:r>
          </a:p>
          <a:p>
            <a:pPr lvl="2"/>
            <a:r>
              <a:rPr lang="en-US" altLang="ko-KR" dirty="0"/>
              <a:t>Functionalities</a:t>
            </a:r>
          </a:p>
          <a:p>
            <a:pPr lvl="3"/>
            <a:r>
              <a:rPr lang="en-US" altLang="ko-KR" dirty="0"/>
              <a:t>Auto-placement, auto-restart, auto-replication, auto-scaling</a:t>
            </a:r>
          </a:p>
          <a:p>
            <a:pPr lvl="3"/>
            <a:r>
              <a:rPr lang="en-US" altLang="ko-KR" dirty="0"/>
              <a:t>Schedule across hosts</a:t>
            </a:r>
          </a:p>
          <a:p>
            <a:pPr lvl="3"/>
            <a:r>
              <a:rPr lang="en-US" altLang="ko-KR" dirty="0"/>
              <a:t>Container grouping</a:t>
            </a:r>
          </a:p>
          <a:p>
            <a:pPr lvl="3"/>
            <a:r>
              <a:rPr lang="en-US" altLang="ko-KR" dirty="0"/>
              <a:t>Load balancing</a:t>
            </a:r>
          </a:p>
          <a:p>
            <a:pPr lvl="2"/>
            <a:r>
              <a:rPr lang="en-US" altLang="ko-KR" dirty="0"/>
              <a:t>Members</a:t>
            </a:r>
          </a:p>
          <a:p>
            <a:pPr lvl="2"/>
            <a:endParaRPr lang="en-US" altLang="ko-KR" dirty="0"/>
          </a:p>
          <a:p>
            <a:pPr lvl="2"/>
            <a:endParaRPr lang="en-US" altLang="ko-KR" dirty="0"/>
          </a:p>
          <a:p>
            <a:pPr lvl="2"/>
            <a:endParaRPr lang="en-US" altLang="ko-KR" dirty="0"/>
          </a:p>
          <a:p>
            <a:pPr lvl="2"/>
            <a:endParaRPr lang="en-US" altLang="ko-KR" dirty="0"/>
          </a:p>
          <a:p>
            <a:pPr lvl="2"/>
            <a:r>
              <a:rPr lang="en-US" altLang="ko-KR" dirty="0">
                <a:hlinkClick r:id="rId2"/>
              </a:rPr>
              <a:t>https://kubernetes.io/</a:t>
            </a:r>
            <a:endParaRPr lang="en-US" altLang="ko-KR" dirty="0"/>
          </a:p>
          <a:p>
            <a:endParaRPr lang="ko-KR" altLang="en-US" dirty="0"/>
          </a:p>
        </p:txBody>
      </p:sp>
      <p:pic>
        <p:nvPicPr>
          <p:cNvPr id="5" name="그림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21785" y="4103503"/>
            <a:ext cx="3110586" cy="1435262"/>
          </a:xfrm>
          <a:prstGeom prst="rect">
            <a:avLst/>
          </a:prstGeom>
        </p:spPr>
      </p:pic>
      <p:sp>
        <p:nvSpPr>
          <p:cNvPr id="8" name="직사각형 7"/>
          <p:cNvSpPr/>
          <p:nvPr/>
        </p:nvSpPr>
        <p:spPr>
          <a:xfrm>
            <a:off x="8053792" y="5942556"/>
            <a:ext cx="3974723" cy="230832"/>
          </a:xfrm>
          <a:prstGeom prst="rect">
            <a:avLst/>
          </a:prstGeom>
        </p:spPr>
        <p:txBody>
          <a:bodyPr wrap="square">
            <a:spAutoFit/>
          </a:bodyPr>
          <a:lstStyle/>
          <a:p>
            <a:r>
              <a:rPr lang="en-US" altLang="ko-KR" sz="900" dirty="0">
                <a:latin typeface="Arial" panose="020B0604020202020204" pitchFamily="34" charset="0"/>
                <a:ea typeface="HY헤드라인M" panose="02030600000101010101" pitchFamily="18" charset="-127"/>
                <a:cs typeface="Arial" pitchFamily="34" charset="0"/>
              </a:rPr>
              <a:t>Source: https://cloudplatform.googleblog.com/2015_01_01_archive.html</a:t>
            </a:r>
            <a:endParaRPr lang="ko-KR" altLang="en-US" sz="900" dirty="0">
              <a:latin typeface="Arial" panose="020B0604020202020204" pitchFamily="34" charset="0"/>
              <a:ea typeface="HY헤드라인M" panose="02030600000101010101" pitchFamily="18" charset="-127"/>
              <a:cs typeface="Arial" pitchFamily="34" charset="0"/>
            </a:endParaRPr>
          </a:p>
        </p:txBody>
      </p:sp>
      <p:pic>
        <p:nvPicPr>
          <p:cNvPr id="10" name="그림 9"/>
          <p:cNvPicPr>
            <a:picLocks noChangeAspect="1"/>
          </p:cNvPicPr>
          <p:nvPr/>
        </p:nvPicPr>
        <p:blipFill>
          <a:blip r:embed="rId4"/>
          <a:stretch>
            <a:fillRect/>
          </a:stretch>
        </p:blipFill>
        <p:spPr>
          <a:xfrm>
            <a:off x="8646858" y="2015843"/>
            <a:ext cx="2788589" cy="3926713"/>
          </a:xfrm>
          <a:prstGeom prst="rect">
            <a:avLst/>
          </a:prstGeom>
        </p:spPr>
      </p:pic>
      <p:pic>
        <p:nvPicPr>
          <p:cNvPr id="11" name="Picture 2" descr="http://blog.arungupta.me/wp-content/uploads/2015/01/kubernetes-logo.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13872" y="706583"/>
            <a:ext cx="910521" cy="806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932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lvl="0"/>
            <a:r>
              <a:rPr lang="en-US" altLang="ko-KR"/>
              <a:t>Open Networking Ecosystem</a:t>
            </a:r>
            <a:endParaRPr kumimoji="0" lang="ko-KR" altLang="en-US" sz="36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9" name="내용 개체 틀 2"/>
          <p:cNvSpPr txBox="1">
            <a:spLocks/>
          </p:cNvSpPr>
          <p:nvPr/>
        </p:nvSpPr>
        <p:spPr>
          <a:xfrm>
            <a:off x="199505" y="706583"/>
            <a:ext cx="11829010"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dirty="0"/>
              <a:t>VM/VI Managers</a:t>
            </a:r>
          </a:p>
          <a:p>
            <a:pPr lvl="1"/>
            <a:r>
              <a:rPr lang="en-US" altLang="ko-KR" b="1" dirty="0"/>
              <a:t>OpenStack</a:t>
            </a:r>
          </a:p>
          <a:p>
            <a:pPr lvl="2"/>
            <a:r>
              <a:rPr lang="en-US" altLang="ko-KR" dirty="0"/>
              <a:t>Open source </a:t>
            </a:r>
            <a:r>
              <a:rPr lang="en-US" altLang="ko-KR" b="1" u="sng" dirty="0">
                <a:solidFill>
                  <a:srgbClr val="FF0000"/>
                </a:solidFill>
              </a:rPr>
              <a:t>software platform for cloud computing</a:t>
            </a:r>
          </a:p>
          <a:p>
            <a:pPr lvl="2"/>
            <a:r>
              <a:rPr lang="en-US" altLang="ko-KR" dirty="0"/>
              <a:t>Mostly deployed as an IaaS (like Amazon EC2)</a:t>
            </a:r>
          </a:p>
          <a:p>
            <a:pPr lvl="2"/>
            <a:r>
              <a:rPr lang="en-US" altLang="ko-KR" dirty="0"/>
              <a:t>Controls large pools of compute, storage, and networking resources throughout a datacenter</a:t>
            </a:r>
          </a:p>
          <a:p>
            <a:pPr lvl="2"/>
            <a:r>
              <a:rPr lang="en-US" altLang="ko-KR" dirty="0"/>
              <a:t>Core services</a:t>
            </a:r>
          </a:p>
          <a:p>
            <a:pPr lvl="3"/>
            <a:r>
              <a:rPr lang="en-US" altLang="ko-KR" dirty="0">
                <a:solidFill>
                  <a:srgbClr val="0000FF"/>
                </a:solidFill>
              </a:rPr>
              <a:t>swift </a:t>
            </a:r>
            <a:r>
              <a:rPr lang="en-US" altLang="ko-KR" dirty="0"/>
              <a:t>(object storage)</a:t>
            </a:r>
            <a:r>
              <a:rPr lang="en-US" altLang="ko-KR" dirty="0">
                <a:solidFill>
                  <a:srgbClr val="0000FF"/>
                </a:solidFill>
              </a:rPr>
              <a:t>, keystone </a:t>
            </a:r>
            <a:r>
              <a:rPr lang="en-US" altLang="ko-KR" dirty="0"/>
              <a:t>(identity)</a:t>
            </a:r>
            <a:r>
              <a:rPr lang="en-US" altLang="ko-KR" dirty="0">
                <a:solidFill>
                  <a:srgbClr val="0000FF"/>
                </a:solidFill>
              </a:rPr>
              <a:t>, nova </a:t>
            </a:r>
            <a:r>
              <a:rPr lang="en-US" altLang="ko-KR" dirty="0"/>
              <a:t>(compute)</a:t>
            </a:r>
            <a:r>
              <a:rPr lang="en-US" altLang="ko-KR" dirty="0">
                <a:solidFill>
                  <a:srgbClr val="0000FF"/>
                </a:solidFill>
              </a:rPr>
              <a:t>, neutron </a:t>
            </a:r>
            <a:r>
              <a:rPr lang="en-US" altLang="ko-KR" dirty="0"/>
              <a:t>(networking)</a:t>
            </a:r>
            <a:r>
              <a:rPr lang="en-US" altLang="ko-KR" dirty="0">
                <a:solidFill>
                  <a:srgbClr val="0000FF"/>
                </a:solidFill>
              </a:rPr>
              <a:t>, cinder </a:t>
            </a:r>
            <a:r>
              <a:rPr lang="en-US" altLang="ko-KR" dirty="0"/>
              <a:t>(block storage)</a:t>
            </a:r>
            <a:r>
              <a:rPr lang="en-US" altLang="ko-KR" dirty="0">
                <a:solidFill>
                  <a:srgbClr val="0000FF"/>
                </a:solidFill>
              </a:rPr>
              <a:t>, glance </a:t>
            </a:r>
            <a:r>
              <a:rPr lang="en-US" altLang="ko-KR" dirty="0"/>
              <a:t>(image service)</a:t>
            </a:r>
          </a:p>
          <a:p>
            <a:pPr lvl="2"/>
            <a:r>
              <a:rPr lang="en-US" altLang="ko-KR" dirty="0">
                <a:hlinkClick r:id="rId2"/>
              </a:rPr>
              <a:t>https://www.openstack.org/</a:t>
            </a:r>
            <a:endParaRPr lang="en-US" altLang="ko-KR" dirty="0"/>
          </a:p>
          <a:p>
            <a:endParaRPr lang="ko-KR" altLang="en-US" dirty="0"/>
          </a:p>
        </p:txBody>
      </p:sp>
      <p:pic>
        <p:nvPicPr>
          <p:cNvPr id="5" name="Picture 8" descr="https://ilearnstack.files.wordpress.com/2013/04/openstack.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85265" y="915561"/>
            <a:ext cx="2699389" cy="9308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www.openstack.org/themes/openstack/images/software/openstack-software-diagram.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80592" y="3890569"/>
            <a:ext cx="6119446" cy="22988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6645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lvl="0"/>
            <a:r>
              <a:rPr lang="en-US" altLang="ko-KR"/>
              <a:t>Open Networking Ecosystem</a:t>
            </a:r>
            <a:endParaRPr kumimoji="0" lang="ko-KR" altLang="en-US" sz="36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9" name="내용 개체 틀 2"/>
          <p:cNvSpPr txBox="1">
            <a:spLocks/>
          </p:cNvSpPr>
          <p:nvPr/>
        </p:nvSpPr>
        <p:spPr>
          <a:xfrm>
            <a:off x="199506" y="706583"/>
            <a:ext cx="8733480"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dirty="0"/>
              <a:t>VM/VI Managers</a:t>
            </a:r>
          </a:p>
          <a:p>
            <a:pPr lvl="1"/>
            <a:r>
              <a:rPr lang="en-US" altLang="ko-KR" b="1" dirty="0"/>
              <a:t>OpenStack Tacker</a:t>
            </a:r>
          </a:p>
          <a:p>
            <a:pPr lvl="2"/>
            <a:r>
              <a:rPr lang="en-US" altLang="ko-KR" sz="1800" dirty="0"/>
              <a:t>OpenStack project building a Generic VNF Manager (</a:t>
            </a:r>
            <a:r>
              <a:rPr lang="en-US" altLang="ko-KR" sz="1800" b="1" dirty="0">
                <a:solidFill>
                  <a:srgbClr val="FF0000"/>
                </a:solidFill>
              </a:rPr>
              <a:t>VNFM</a:t>
            </a:r>
            <a:r>
              <a:rPr lang="en-US" altLang="ko-KR" sz="1800" dirty="0"/>
              <a:t>) and an NFV Orchestrator (</a:t>
            </a:r>
            <a:r>
              <a:rPr lang="en-US" altLang="ko-KR" sz="1800" b="1" dirty="0">
                <a:solidFill>
                  <a:srgbClr val="FF0000"/>
                </a:solidFill>
              </a:rPr>
              <a:t>NFVO</a:t>
            </a:r>
            <a:r>
              <a:rPr lang="en-US" altLang="ko-KR" sz="1800" dirty="0"/>
              <a:t>) to deploy and operate Network Services and Virtual Network Functions (VNFs) </a:t>
            </a:r>
          </a:p>
          <a:p>
            <a:pPr lvl="2"/>
            <a:r>
              <a:rPr lang="en-US" altLang="ko-KR" sz="1800" dirty="0"/>
              <a:t>Based on ETSI MANO Architectural Framework</a:t>
            </a:r>
            <a:endParaRPr lang="ko-KR" altLang="en-US" dirty="0"/>
          </a:p>
        </p:txBody>
      </p:sp>
      <p:pic>
        <p:nvPicPr>
          <p:cNvPr id="5" name="Picture 8" descr="https://ilearnstack.files.wordpress.com/2013/04/openstack.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65482" y="706583"/>
            <a:ext cx="2297055" cy="792088"/>
          </a:xfrm>
          <a:prstGeom prst="rect">
            <a:avLst/>
          </a:prstGeom>
          <a:noFill/>
          <a:extLst>
            <a:ext uri="{909E8E84-426E-40DD-AFC4-6F175D3DCCD1}">
              <a14:hiddenFill xmlns:a14="http://schemas.microsoft.com/office/drawing/2010/main">
                <a:solidFill>
                  <a:srgbClr val="FFFFFF"/>
                </a:solidFill>
              </a14:hiddenFill>
            </a:ext>
          </a:extLst>
        </p:spPr>
      </p:pic>
      <p:pic>
        <p:nvPicPr>
          <p:cNvPr id="2" name="그림 1"/>
          <p:cNvPicPr>
            <a:picLocks noChangeAspect="1"/>
          </p:cNvPicPr>
          <p:nvPr/>
        </p:nvPicPr>
        <p:blipFill>
          <a:blip r:embed="rId3"/>
          <a:stretch>
            <a:fillRect/>
          </a:stretch>
        </p:blipFill>
        <p:spPr>
          <a:xfrm>
            <a:off x="9078777" y="1386636"/>
            <a:ext cx="2621507" cy="4694327"/>
          </a:xfrm>
          <a:prstGeom prst="rect">
            <a:avLst/>
          </a:prstGeom>
        </p:spPr>
      </p:pic>
      <p:pic>
        <p:nvPicPr>
          <p:cNvPr id="4" name="그림 3"/>
          <p:cNvPicPr>
            <a:picLocks noChangeAspect="1"/>
          </p:cNvPicPr>
          <p:nvPr/>
        </p:nvPicPr>
        <p:blipFill>
          <a:blip r:embed="rId4"/>
          <a:stretch>
            <a:fillRect/>
          </a:stretch>
        </p:blipFill>
        <p:spPr>
          <a:xfrm>
            <a:off x="2419730" y="2945218"/>
            <a:ext cx="5091504" cy="3573677"/>
          </a:xfrm>
          <a:prstGeom prst="rect">
            <a:avLst/>
          </a:prstGeom>
        </p:spPr>
      </p:pic>
    </p:spTree>
    <p:extLst>
      <p:ext uri="{BB962C8B-B14F-4D97-AF65-F5344CB8AC3E}">
        <p14:creationId xmlns:p14="http://schemas.microsoft.com/office/powerpoint/2010/main" val="35557789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lvl="0"/>
            <a:r>
              <a:rPr lang="en-US" altLang="ko-KR"/>
              <a:t>Open Networking Ecosystem</a:t>
            </a:r>
            <a:endParaRPr kumimoji="0" lang="ko-KR" altLang="en-US" sz="36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9" name="내용 개체 틀 2"/>
          <p:cNvSpPr txBox="1">
            <a:spLocks/>
          </p:cNvSpPr>
          <p:nvPr/>
        </p:nvSpPr>
        <p:spPr>
          <a:xfrm>
            <a:off x="199505" y="706583"/>
            <a:ext cx="11829010" cy="5602778"/>
          </a:xfrm>
          <a:prstGeom prst="rect">
            <a:avLst/>
          </a:prstGeom>
        </p:spPr>
        <p:txBody>
          <a:bodyPr vert="horz" lIns="91440" tIns="45720" rIns="91440" bIns="45720" rtlCol="0">
            <a:normAutofit lnSpcReduction="10000"/>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dirty="0"/>
              <a:t>Management &amp; Orchestration</a:t>
            </a:r>
          </a:p>
          <a:p>
            <a:pPr lvl="1"/>
            <a:r>
              <a:rPr lang="en-US" altLang="ko-KR" b="1" dirty="0"/>
              <a:t>Open Source MANO (OSM)</a:t>
            </a:r>
          </a:p>
          <a:p>
            <a:pPr lvl="2"/>
            <a:r>
              <a:rPr lang="en-US" altLang="ko-KR" dirty="0"/>
              <a:t>Develop an </a:t>
            </a:r>
            <a:r>
              <a:rPr lang="en-US" altLang="ko-KR" dirty="0">
                <a:solidFill>
                  <a:srgbClr val="FF0000"/>
                </a:solidFill>
              </a:rPr>
              <a:t>O</a:t>
            </a:r>
            <a:r>
              <a:rPr lang="en-US" altLang="ko-KR" dirty="0"/>
              <a:t>pen </a:t>
            </a:r>
            <a:r>
              <a:rPr lang="en-US" altLang="ko-KR" dirty="0">
                <a:solidFill>
                  <a:srgbClr val="FF0000"/>
                </a:solidFill>
              </a:rPr>
              <a:t>S</a:t>
            </a:r>
            <a:r>
              <a:rPr lang="en-US" altLang="ko-KR" dirty="0"/>
              <a:t>ource NFV Management and Orchestration (</a:t>
            </a:r>
            <a:r>
              <a:rPr lang="en-US" altLang="ko-KR" dirty="0">
                <a:solidFill>
                  <a:srgbClr val="FF0000"/>
                </a:solidFill>
              </a:rPr>
              <a:t>M</a:t>
            </a:r>
            <a:r>
              <a:rPr lang="en-US" altLang="ko-KR" dirty="0"/>
              <a:t>ANO) software stack aligned with ETSI NFV</a:t>
            </a:r>
          </a:p>
          <a:p>
            <a:pPr lvl="2"/>
            <a:r>
              <a:rPr lang="en-US" altLang="ko-KR" dirty="0"/>
              <a:t>Features</a:t>
            </a:r>
          </a:p>
          <a:p>
            <a:pPr lvl="3"/>
            <a:r>
              <a:rPr lang="en-US" altLang="ko-KR" dirty="0"/>
              <a:t>End-to-end service fulfilment</a:t>
            </a:r>
          </a:p>
          <a:p>
            <a:pPr lvl="3"/>
            <a:r>
              <a:rPr lang="en-US" altLang="ko-KR" dirty="0"/>
              <a:t>Enhanced platform awareness</a:t>
            </a:r>
            <a:br>
              <a:rPr lang="en-US" altLang="ko-KR" dirty="0"/>
            </a:br>
            <a:r>
              <a:rPr lang="en-US" altLang="ko-KR" dirty="0"/>
              <a:t>extensions</a:t>
            </a:r>
          </a:p>
          <a:p>
            <a:pPr lvl="3"/>
            <a:r>
              <a:rPr lang="en-US" altLang="ko-KR" dirty="0"/>
              <a:t>SDN underlay control</a:t>
            </a:r>
          </a:p>
          <a:p>
            <a:pPr lvl="3"/>
            <a:r>
              <a:rPr lang="en-US" altLang="ko-KR" dirty="0"/>
              <a:t>Multi-site capability</a:t>
            </a:r>
          </a:p>
          <a:p>
            <a:pPr lvl="3"/>
            <a:r>
              <a:rPr lang="en-US" altLang="ko-KR" dirty="0"/>
              <a:t>Multi-cloud VIM capability</a:t>
            </a:r>
          </a:p>
          <a:p>
            <a:pPr lvl="2"/>
            <a:r>
              <a:rPr lang="en-US" altLang="ko-KR" dirty="0"/>
              <a:t>Members</a:t>
            </a:r>
          </a:p>
          <a:p>
            <a:pPr lvl="2"/>
            <a:endParaRPr lang="en-US" altLang="ko-KR" dirty="0"/>
          </a:p>
          <a:p>
            <a:pPr lvl="2"/>
            <a:endParaRPr lang="en-US" altLang="ko-KR" dirty="0"/>
          </a:p>
          <a:p>
            <a:pPr lvl="2"/>
            <a:endParaRPr lang="en-US" altLang="ko-KR" dirty="0"/>
          </a:p>
          <a:p>
            <a:pPr lvl="2"/>
            <a:endParaRPr lang="en-US" altLang="ko-KR" dirty="0"/>
          </a:p>
          <a:p>
            <a:pPr lvl="2"/>
            <a:endParaRPr lang="en-US" altLang="ko-KR" dirty="0">
              <a:hlinkClick r:id="rId2"/>
            </a:endParaRPr>
          </a:p>
          <a:p>
            <a:pPr lvl="2"/>
            <a:r>
              <a:rPr lang="en-US" altLang="ko-KR" dirty="0">
                <a:hlinkClick r:id="rId2"/>
              </a:rPr>
              <a:t>https://osm.etsi.org/</a:t>
            </a:r>
            <a:endParaRPr lang="en-US" altLang="ko-KR" dirty="0"/>
          </a:p>
          <a:p>
            <a:pPr lvl="3"/>
            <a:endParaRPr lang="en-US" altLang="ko-KR" dirty="0"/>
          </a:p>
          <a:p>
            <a:endParaRPr lang="ko-KR" altLang="en-US" dirty="0"/>
          </a:p>
        </p:txBody>
      </p:sp>
      <p:pic>
        <p:nvPicPr>
          <p:cNvPr id="5" name="그림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5794" y="4092955"/>
            <a:ext cx="3528392" cy="1512738"/>
          </a:xfrm>
          <a:prstGeom prst="rect">
            <a:avLst/>
          </a:prstGeom>
        </p:spPr>
      </p:pic>
      <p:pic>
        <p:nvPicPr>
          <p:cNvPr id="8" name="Picture 6" descr="Logo"/>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28344" y="915561"/>
            <a:ext cx="1655229" cy="605406"/>
          </a:xfrm>
          <a:prstGeom prst="rect">
            <a:avLst/>
          </a:prstGeom>
          <a:noFill/>
          <a:extLst>
            <a:ext uri="{909E8E84-426E-40DD-AFC4-6F175D3DCCD1}">
              <a14:hiddenFill xmlns:a14="http://schemas.microsoft.com/office/drawing/2010/main">
                <a:solidFill>
                  <a:srgbClr val="FFFFFF"/>
                </a:solidFill>
              </a14:hiddenFill>
            </a:ext>
          </a:extLst>
        </p:spPr>
      </p:pic>
      <p:pic>
        <p:nvPicPr>
          <p:cNvPr id="4" name="그림 3"/>
          <p:cNvPicPr>
            <a:picLocks noChangeAspect="1"/>
          </p:cNvPicPr>
          <p:nvPr/>
        </p:nvPicPr>
        <p:blipFill>
          <a:blip r:embed="rId5"/>
          <a:stretch>
            <a:fillRect/>
          </a:stretch>
        </p:blipFill>
        <p:spPr>
          <a:xfrm>
            <a:off x="6780467" y="2113600"/>
            <a:ext cx="4548588" cy="4286598"/>
          </a:xfrm>
          <a:prstGeom prst="rect">
            <a:avLst/>
          </a:prstGeom>
        </p:spPr>
      </p:pic>
    </p:spTree>
    <p:extLst>
      <p:ext uri="{BB962C8B-B14F-4D97-AF65-F5344CB8AC3E}">
        <p14:creationId xmlns:p14="http://schemas.microsoft.com/office/powerpoint/2010/main" val="26436588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lvl="0"/>
            <a:r>
              <a:rPr lang="en-US" altLang="ko-KR"/>
              <a:t>Open Networking Ecosystem</a:t>
            </a:r>
            <a:endParaRPr kumimoji="0" lang="ko-KR" altLang="en-US" sz="36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9" name="내용 개체 틀 2"/>
          <p:cNvSpPr txBox="1">
            <a:spLocks/>
          </p:cNvSpPr>
          <p:nvPr/>
        </p:nvSpPr>
        <p:spPr>
          <a:xfrm>
            <a:off x="199505" y="706583"/>
            <a:ext cx="11829010" cy="5748020"/>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dirty="0"/>
              <a:t>Management &amp; Orchestration</a:t>
            </a:r>
          </a:p>
          <a:p>
            <a:pPr lvl="1"/>
            <a:r>
              <a:rPr lang="en-US" altLang="ko-KR" b="1" dirty="0"/>
              <a:t>Open Network Automation Platform (ONAP)</a:t>
            </a:r>
          </a:p>
          <a:p>
            <a:pPr lvl="2"/>
            <a:r>
              <a:rPr lang="en-US" altLang="ko-KR" sz="1800" dirty="0"/>
              <a:t>Brings together top global carriers and vendors to allow end users to automate, design, orchestrate and manage services/virtual functions</a:t>
            </a:r>
          </a:p>
          <a:p>
            <a:pPr lvl="2"/>
            <a:r>
              <a:rPr lang="en-US" altLang="ko-KR" sz="1800" dirty="0"/>
              <a:t>Collaboration of two open networking and orchestration projects</a:t>
            </a:r>
          </a:p>
          <a:p>
            <a:pPr lvl="3"/>
            <a:r>
              <a:rPr lang="en-US" altLang="ko-KR" sz="1600" b="1" u="sng" dirty="0">
                <a:solidFill>
                  <a:srgbClr val="0000FF"/>
                </a:solidFill>
              </a:rPr>
              <a:t>ECOMP</a:t>
            </a:r>
            <a:r>
              <a:rPr lang="en-US" altLang="ko-KR" sz="1600" dirty="0"/>
              <a:t> and </a:t>
            </a:r>
            <a:r>
              <a:rPr lang="en-US" altLang="ko-KR" sz="1600" b="1" u="sng" dirty="0">
                <a:solidFill>
                  <a:srgbClr val="0000FF"/>
                </a:solidFill>
              </a:rPr>
              <a:t>Open-O</a:t>
            </a:r>
            <a:r>
              <a:rPr lang="en-US" altLang="ko-KR" sz="1600" dirty="0"/>
              <a:t> </a:t>
            </a:r>
          </a:p>
          <a:p>
            <a:pPr lvl="2"/>
            <a:endParaRPr lang="en-US" altLang="ko-KR" dirty="0"/>
          </a:p>
          <a:p>
            <a:pPr lvl="2"/>
            <a:endParaRPr lang="en-US" altLang="ko-KR" dirty="0"/>
          </a:p>
          <a:p>
            <a:pPr lvl="2"/>
            <a:endParaRPr lang="en-US" altLang="ko-KR" dirty="0"/>
          </a:p>
          <a:p>
            <a:pPr lvl="2"/>
            <a:endParaRPr lang="en-US" altLang="ko-KR" dirty="0"/>
          </a:p>
          <a:p>
            <a:pPr lvl="2"/>
            <a:endParaRPr lang="en-US" altLang="ko-KR" dirty="0"/>
          </a:p>
          <a:p>
            <a:pPr lvl="2"/>
            <a:endParaRPr lang="en-US" altLang="ko-KR" dirty="0"/>
          </a:p>
          <a:p>
            <a:pPr lvl="2"/>
            <a:endParaRPr lang="en-US" altLang="ko-KR" dirty="0"/>
          </a:p>
          <a:p>
            <a:pPr lvl="2"/>
            <a:endParaRPr lang="en-US" altLang="ko-KR" dirty="0"/>
          </a:p>
          <a:p>
            <a:pPr lvl="2"/>
            <a:endParaRPr lang="en-US" altLang="ko-KR" dirty="0"/>
          </a:p>
          <a:p>
            <a:pPr lvl="2"/>
            <a:endParaRPr lang="en-US" altLang="ko-KR" sz="1800" dirty="0"/>
          </a:p>
          <a:p>
            <a:pPr lvl="2"/>
            <a:r>
              <a:rPr lang="en-US" altLang="ko-KR" sz="1800" dirty="0"/>
              <a:t>Members (90+, as of July 2019)</a:t>
            </a:r>
          </a:p>
          <a:p>
            <a:endParaRPr lang="ko-KR" altLang="en-US" dirty="0"/>
          </a:p>
        </p:txBody>
      </p:sp>
      <p:pic>
        <p:nvPicPr>
          <p:cNvPr id="5" name="그림 4"/>
          <p:cNvPicPr>
            <a:picLocks noChangeAspect="1"/>
          </p:cNvPicPr>
          <p:nvPr/>
        </p:nvPicPr>
        <p:blipFill>
          <a:blip r:embed="rId2"/>
          <a:stretch>
            <a:fillRect/>
          </a:stretch>
        </p:blipFill>
        <p:spPr>
          <a:xfrm>
            <a:off x="1631671" y="2769034"/>
            <a:ext cx="3474905" cy="2919457"/>
          </a:xfrm>
          <a:prstGeom prst="rect">
            <a:avLst/>
          </a:prstGeom>
        </p:spPr>
      </p:pic>
      <p:sp>
        <p:nvSpPr>
          <p:cNvPr id="8" name="직사각형 7"/>
          <p:cNvSpPr/>
          <p:nvPr/>
        </p:nvSpPr>
        <p:spPr>
          <a:xfrm>
            <a:off x="1247497" y="5744843"/>
            <a:ext cx="4572000" cy="215444"/>
          </a:xfrm>
          <a:prstGeom prst="rect">
            <a:avLst/>
          </a:prstGeom>
        </p:spPr>
        <p:txBody>
          <a:bodyPr>
            <a:spAutoFit/>
          </a:bodyPr>
          <a:lstStyle/>
          <a:p>
            <a:r>
              <a:rPr lang="en-US" altLang="ko-KR" sz="800" dirty="0"/>
              <a:t>Source: </a:t>
            </a:r>
            <a:r>
              <a:rPr lang="ko-KR" altLang="en-US" sz="800" dirty="0"/>
              <a:t>http://passionateaboutoss.com/the-components-of-sdn-nfv-mano-oss/</a:t>
            </a:r>
          </a:p>
        </p:txBody>
      </p:sp>
      <p:sp>
        <p:nvSpPr>
          <p:cNvPr id="10" name="덧셈 기호 9"/>
          <p:cNvSpPr/>
          <p:nvPr/>
        </p:nvSpPr>
        <p:spPr>
          <a:xfrm>
            <a:off x="5528537" y="3777336"/>
            <a:ext cx="585473" cy="58736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10"/>
          <p:cNvSpPr/>
          <p:nvPr/>
        </p:nvSpPr>
        <p:spPr>
          <a:xfrm>
            <a:off x="6114010" y="5319976"/>
            <a:ext cx="5408121" cy="461665"/>
          </a:xfrm>
          <a:prstGeom prst="rect">
            <a:avLst/>
          </a:prstGeom>
        </p:spPr>
        <p:txBody>
          <a:bodyPr wrap="square">
            <a:spAutoFit/>
          </a:bodyPr>
          <a:lstStyle/>
          <a:p>
            <a:r>
              <a:rPr lang="en-US" altLang="ko-KR" sz="800" dirty="0"/>
              <a:t>Source: h</a:t>
            </a:r>
            <a:r>
              <a:rPr lang="ko-KR" altLang="en-US" sz="800" dirty="0"/>
              <a:t>ttps://virtualizationreview.com/articles/2017/04/10/~/media/ECG/VirtualizationReview/Images/2016/11/1116vrm_openo_architecture.png</a:t>
            </a:r>
          </a:p>
        </p:txBody>
      </p:sp>
      <p:pic>
        <p:nvPicPr>
          <p:cNvPr id="12" name="그림 11"/>
          <p:cNvPicPr>
            <a:picLocks noChangeAspect="1"/>
          </p:cNvPicPr>
          <p:nvPr/>
        </p:nvPicPr>
        <p:blipFill>
          <a:blip r:embed="rId3"/>
          <a:stretch>
            <a:fillRect/>
          </a:stretch>
        </p:blipFill>
        <p:spPr>
          <a:xfrm>
            <a:off x="6527713" y="2793351"/>
            <a:ext cx="4544847" cy="2511898"/>
          </a:xfrm>
          <a:prstGeom prst="rect">
            <a:avLst/>
          </a:prstGeom>
        </p:spPr>
      </p:pic>
      <p:grpSp>
        <p:nvGrpSpPr>
          <p:cNvPr id="13" name="그룹 12"/>
          <p:cNvGrpSpPr/>
          <p:nvPr/>
        </p:nvGrpSpPr>
        <p:grpSpPr>
          <a:xfrm>
            <a:off x="5210819" y="5890413"/>
            <a:ext cx="3280752" cy="655027"/>
            <a:chOff x="4934586" y="5903048"/>
            <a:chExt cx="3735589" cy="925402"/>
          </a:xfrm>
        </p:grpSpPr>
        <p:pic>
          <p:nvPicPr>
            <p:cNvPr id="14" name="그림 13"/>
            <p:cNvPicPr>
              <a:picLocks noChangeAspect="1"/>
            </p:cNvPicPr>
            <p:nvPr/>
          </p:nvPicPr>
          <p:blipFill>
            <a:blip r:embed="rId4"/>
            <a:stretch>
              <a:fillRect/>
            </a:stretch>
          </p:blipFill>
          <p:spPr>
            <a:xfrm>
              <a:off x="4934586" y="5915834"/>
              <a:ext cx="819930" cy="353927"/>
            </a:xfrm>
            <a:prstGeom prst="rect">
              <a:avLst/>
            </a:prstGeom>
          </p:spPr>
        </p:pic>
        <p:pic>
          <p:nvPicPr>
            <p:cNvPr id="15" name="그림 14"/>
            <p:cNvPicPr>
              <a:picLocks noChangeAspect="1"/>
            </p:cNvPicPr>
            <p:nvPr/>
          </p:nvPicPr>
          <p:blipFill>
            <a:blip r:embed="rId5"/>
            <a:stretch>
              <a:fillRect/>
            </a:stretch>
          </p:blipFill>
          <p:spPr>
            <a:xfrm>
              <a:off x="5813800" y="5903048"/>
              <a:ext cx="620251" cy="382075"/>
            </a:xfrm>
            <a:prstGeom prst="rect">
              <a:avLst/>
            </a:prstGeom>
          </p:spPr>
        </p:pic>
        <p:pic>
          <p:nvPicPr>
            <p:cNvPr id="16" name="그림 15"/>
            <p:cNvPicPr>
              <a:picLocks noChangeAspect="1"/>
            </p:cNvPicPr>
            <p:nvPr/>
          </p:nvPicPr>
          <p:blipFill>
            <a:blip r:embed="rId6"/>
            <a:stretch>
              <a:fillRect/>
            </a:stretch>
          </p:blipFill>
          <p:spPr>
            <a:xfrm>
              <a:off x="6493335" y="5911885"/>
              <a:ext cx="1055932" cy="361823"/>
            </a:xfrm>
            <a:prstGeom prst="rect">
              <a:avLst/>
            </a:prstGeom>
          </p:spPr>
        </p:pic>
        <p:pic>
          <p:nvPicPr>
            <p:cNvPr id="17" name="그림 16"/>
            <p:cNvPicPr>
              <a:picLocks noChangeAspect="1"/>
            </p:cNvPicPr>
            <p:nvPr/>
          </p:nvPicPr>
          <p:blipFill>
            <a:blip r:embed="rId7"/>
            <a:stretch>
              <a:fillRect/>
            </a:stretch>
          </p:blipFill>
          <p:spPr>
            <a:xfrm>
              <a:off x="7608551" y="5920655"/>
              <a:ext cx="1003434" cy="376288"/>
            </a:xfrm>
            <a:prstGeom prst="rect">
              <a:avLst/>
            </a:prstGeom>
          </p:spPr>
        </p:pic>
        <p:pic>
          <p:nvPicPr>
            <p:cNvPr id="18" name="그림 17"/>
            <p:cNvPicPr>
              <a:picLocks noChangeAspect="1"/>
            </p:cNvPicPr>
            <p:nvPr/>
          </p:nvPicPr>
          <p:blipFill>
            <a:blip r:embed="rId8"/>
            <a:stretch>
              <a:fillRect/>
            </a:stretch>
          </p:blipFill>
          <p:spPr>
            <a:xfrm>
              <a:off x="4940666" y="6330974"/>
              <a:ext cx="774426" cy="427830"/>
            </a:xfrm>
            <a:prstGeom prst="rect">
              <a:avLst/>
            </a:prstGeom>
          </p:spPr>
        </p:pic>
        <p:pic>
          <p:nvPicPr>
            <p:cNvPr id="19" name="그림 18"/>
            <p:cNvPicPr>
              <a:picLocks noChangeAspect="1"/>
            </p:cNvPicPr>
            <p:nvPr/>
          </p:nvPicPr>
          <p:blipFill>
            <a:blip r:embed="rId9"/>
            <a:stretch>
              <a:fillRect/>
            </a:stretch>
          </p:blipFill>
          <p:spPr>
            <a:xfrm>
              <a:off x="5873893" y="6318862"/>
              <a:ext cx="500063" cy="509588"/>
            </a:xfrm>
            <a:prstGeom prst="rect">
              <a:avLst/>
            </a:prstGeom>
          </p:spPr>
        </p:pic>
        <p:pic>
          <p:nvPicPr>
            <p:cNvPr id="20" name="그림 19"/>
            <p:cNvPicPr>
              <a:picLocks noChangeAspect="1"/>
            </p:cNvPicPr>
            <p:nvPr/>
          </p:nvPicPr>
          <p:blipFill>
            <a:blip r:embed="rId10"/>
            <a:stretch>
              <a:fillRect/>
            </a:stretch>
          </p:blipFill>
          <p:spPr>
            <a:xfrm>
              <a:off x="6483130" y="6308838"/>
              <a:ext cx="508123" cy="496831"/>
            </a:xfrm>
            <a:prstGeom prst="rect">
              <a:avLst/>
            </a:prstGeom>
          </p:spPr>
        </p:pic>
        <p:pic>
          <p:nvPicPr>
            <p:cNvPr id="21" name="그림 20"/>
            <p:cNvPicPr>
              <a:picLocks noChangeAspect="1"/>
            </p:cNvPicPr>
            <p:nvPr/>
          </p:nvPicPr>
          <p:blipFill>
            <a:blip r:embed="rId11"/>
            <a:stretch>
              <a:fillRect/>
            </a:stretch>
          </p:blipFill>
          <p:spPr>
            <a:xfrm>
              <a:off x="7059911" y="6338556"/>
              <a:ext cx="862023" cy="427819"/>
            </a:xfrm>
            <a:prstGeom prst="rect">
              <a:avLst/>
            </a:prstGeom>
          </p:spPr>
        </p:pic>
        <p:pic>
          <p:nvPicPr>
            <p:cNvPr id="22" name="그림 21"/>
            <p:cNvPicPr>
              <a:picLocks noChangeAspect="1"/>
            </p:cNvPicPr>
            <p:nvPr/>
          </p:nvPicPr>
          <p:blipFill>
            <a:blip r:embed="rId12"/>
            <a:stretch>
              <a:fillRect/>
            </a:stretch>
          </p:blipFill>
          <p:spPr>
            <a:xfrm>
              <a:off x="7990592" y="6330159"/>
              <a:ext cx="679583" cy="449571"/>
            </a:xfrm>
            <a:prstGeom prst="rect">
              <a:avLst/>
            </a:prstGeom>
          </p:spPr>
        </p:pic>
      </p:grpSp>
    </p:spTree>
    <p:extLst>
      <p:ext uri="{BB962C8B-B14F-4D97-AF65-F5344CB8AC3E}">
        <p14:creationId xmlns:p14="http://schemas.microsoft.com/office/powerpoint/2010/main" val="3398361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r>
              <a:rPr lang="en-US" altLang="ko-KR" dirty="0"/>
              <a:t> Internet History</a:t>
            </a:r>
          </a:p>
        </p:txBody>
      </p:sp>
      <p:pic>
        <p:nvPicPr>
          <p:cNvPr id="135" name="Picture 2" descr="http://www.computerhistory.org/internet_history/full_size_images/1969_4-node_map.gif"/>
          <p:cNvPicPr>
            <a:picLocks noChangeAspect="1" noChangeArrowheads="1"/>
          </p:cNvPicPr>
          <p:nvPr/>
        </p:nvPicPr>
        <p:blipFill>
          <a:blip r:embed="rId3" cstate="print"/>
          <a:srcRect/>
          <a:stretch>
            <a:fillRect/>
          </a:stretch>
        </p:blipFill>
        <p:spPr bwMode="auto">
          <a:xfrm>
            <a:off x="350496" y="1978116"/>
            <a:ext cx="3000396" cy="2729527"/>
          </a:xfrm>
          <a:prstGeom prst="rect">
            <a:avLst/>
          </a:prstGeom>
          <a:noFill/>
        </p:spPr>
      </p:pic>
      <p:pic>
        <p:nvPicPr>
          <p:cNvPr id="138" name="Picture 2" descr="Image result for internet map 20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1547" y="701749"/>
            <a:ext cx="7283875" cy="574158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그룹 1">
            <a:extLst>
              <a:ext uri="{FF2B5EF4-FFF2-40B4-BE49-F238E27FC236}">
                <a16:creationId xmlns:a16="http://schemas.microsoft.com/office/drawing/2014/main" id="{76732B5D-EAAA-4FCA-8D97-25F87C2FEBE1}"/>
              </a:ext>
            </a:extLst>
          </p:cNvPr>
          <p:cNvGrpSpPr/>
          <p:nvPr/>
        </p:nvGrpSpPr>
        <p:grpSpPr>
          <a:xfrm>
            <a:off x="3364766" y="3025140"/>
            <a:ext cx="1066559" cy="655320"/>
            <a:chOff x="3364766" y="3025140"/>
            <a:chExt cx="1066559" cy="655320"/>
          </a:xfrm>
        </p:grpSpPr>
        <p:sp>
          <p:nvSpPr>
            <p:cNvPr id="137" name="오른쪽 화살표 136"/>
            <p:cNvSpPr/>
            <p:nvPr/>
          </p:nvSpPr>
          <p:spPr>
            <a:xfrm>
              <a:off x="3467100" y="3238500"/>
              <a:ext cx="876300" cy="441960"/>
            </a:xfrm>
            <a:prstGeom prst="rightArrow">
              <a:avLst/>
            </a:prstGeom>
            <a:solidFill>
              <a:srgbClr val="00B050"/>
            </a:solidFill>
          </p:spPr>
          <p:txBody>
            <a:bodyPr rtlCol="0" anchor="ctr">
              <a:spAutoFit/>
            </a:bodyPr>
            <a:lstStyle/>
            <a:p>
              <a:pPr algn="l"/>
              <a:endParaRPr lang="ko-KR" altLang="en-US" dirty="0">
                <a:latin typeface="Arial" panose="020B0604020202020204" pitchFamily="34" charset="0"/>
                <a:cs typeface="Arial" panose="020B0604020202020204" pitchFamily="34" charset="0"/>
              </a:endParaRPr>
            </a:p>
          </p:txBody>
        </p:sp>
        <p:sp>
          <p:nvSpPr>
            <p:cNvPr id="139" name="TextBox 138"/>
            <p:cNvSpPr txBox="1"/>
            <p:nvPr/>
          </p:nvSpPr>
          <p:spPr>
            <a:xfrm>
              <a:off x="3364766" y="3025140"/>
              <a:ext cx="1066559" cy="253916"/>
            </a:xfrm>
            <a:prstGeom prst="rect">
              <a:avLst/>
            </a:prstGeom>
            <a:noFill/>
          </p:spPr>
          <p:txBody>
            <a:bodyPr wrap="square" rtlCol="0">
              <a:spAutoFit/>
            </a:bodyPr>
            <a:lstStyle/>
            <a:p>
              <a:pPr algn="ctr"/>
              <a:r>
                <a:rPr lang="en-US" altLang="ko-KR" sz="1050" b="1" dirty="0">
                  <a:latin typeface="Arial" panose="020B0604020202020204" pitchFamily="34" charset="0"/>
                  <a:cs typeface="Arial" panose="020B0604020202020204" pitchFamily="34" charset="0"/>
                </a:rPr>
                <a:t>54 years later</a:t>
              </a:r>
              <a:endParaRPr lang="ko-KR" altLang="en-US" sz="1050" b="1" dirty="0">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837EAFEC-C178-42D7-A32D-2A92C631B383}"/>
              </a:ext>
            </a:extLst>
          </p:cNvPr>
          <p:cNvSpPr txBox="1"/>
          <p:nvPr/>
        </p:nvSpPr>
        <p:spPr>
          <a:xfrm>
            <a:off x="1602395" y="4707643"/>
            <a:ext cx="992508" cy="253916"/>
          </a:xfrm>
          <a:prstGeom prst="rect">
            <a:avLst/>
          </a:prstGeom>
          <a:noFill/>
        </p:spPr>
        <p:txBody>
          <a:bodyPr wrap="square" rtlCol="0">
            <a:spAutoFit/>
          </a:bodyPr>
          <a:lstStyle/>
          <a:p>
            <a:pPr algn="ctr"/>
            <a:r>
              <a:rPr lang="en-US" altLang="ko-KR" sz="1050" b="1" dirty="0">
                <a:latin typeface="Arial" panose="020B0604020202020204" pitchFamily="34" charset="0"/>
                <a:cs typeface="Arial" panose="020B0604020202020204" pitchFamily="34" charset="0"/>
              </a:rPr>
              <a:t>1969</a:t>
            </a:r>
            <a:endParaRPr lang="ko-KR" altLang="en-US" sz="105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596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lvl="0"/>
            <a:r>
              <a:rPr lang="en-US" altLang="ko-KR"/>
              <a:t>Open Networking Ecosystem</a:t>
            </a:r>
            <a:endParaRPr kumimoji="0" lang="ko-KR" altLang="en-US" sz="36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9" name="내용 개체 틀 2"/>
          <p:cNvSpPr txBox="1">
            <a:spLocks/>
          </p:cNvSpPr>
          <p:nvPr/>
        </p:nvSpPr>
        <p:spPr>
          <a:xfrm>
            <a:off x="199505" y="706583"/>
            <a:ext cx="11829010"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a:t>Open Source vs. Commercial Solutions</a:t>
            </a:r>
            <a:endParaRPr lang="ko-KR" altLang="en-US"/>
          </a:p>
          <a:p>
            <a:endParaRPr lang="ko-KR" altLang="en-US" dirty="0"/>
          </a:p>
        </p:txBody>
      </p:sp>
      <p:pic>
        <p:nvPicPr>
          <p:cNvPr id="5" name="Picture 38" descr="http://www.mobileeurope.co.uk/images/Companies/Huawei-logo6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37292" y="4300534"/>
            <a:ext cx="511669" cy="3192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4" descr="https://assets.sdxcentral.com/nokia-networks-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29735" y="4289271"/>
            <a:ext cx="846988" cy="3619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descr="http://networkstatic.net/wp-content/uploads/2013/04/Cisco-ONE-Controller-Login.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11384" y="4694444"/>
            <a:ext cx="1175053" cy="426460"/>
          </a:xfrm>
          <a:prstGeom prst="rect">
            <a:avLst/>
          </a:prstGeom>
          <a:noFill/>
          <a:extLst>
            <a:ext uri="{909E8E84-426E-40DD-AFC4-6F175D3DCCD1}">
              <a14:hiddenFill xmlns:a14="http://schemas.microsoft.com/office/drawing/2010/main">
                <a:solidFill>
                  <a:srgbClr val="FFFFFF"/>
                </a:solidFill>
              </a14:hiddenFill>
            </a:ext>
          </a:extLst>
        </p:spPr>
      </p:pic>
      <p:pic>
        <p:nvPicPr>
          <p:cNvPr id="11" name="그림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834068" y="6032458"/>
            <a:ext cx="857336" cy="367740"/>
          </a:xfrm>
          <a:prstGeom prst="rect">
            <a:avLst/>
          </a:prstGeom>
        </p:spPr>
      </p:pic>
      <p:pic>
        <p:nvPicPr>
          <p:cNvPr id="12" name="그림 1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735886" y="6032458"/>
            <a:ext cx="875273" cy="360000"/>
          </a:xfrm>
          <a:prstGeom prst="rect">
            <a:avLst/>
          </a:prstGeom>
        </p:spPr>
      </p:pic>
      <p:pic>
        <p:nvPicPr>
          <p:cNvPr id="13" name="Picture 2" descr="DPDK: Data Plane Development Kit"/>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834068" y="5175348"/>
            <a:ext cx="1372501" cy="36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ome"/>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331576" y="5175348"/>
            <a:ext cx="6255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onosproject.org/images/onos-logo-lg.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834068" y="4708370"/>
            <a:ext cx="768569" cy="36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s://infinera.files.wordpress.com/2014/09/open-daylight.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797204" y="4703352"/>
            <a:ext cx="1235294" cy="36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ome"/>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835926" y="4343352"/>
            <a:ext cx="1495650" cy="35109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xen-logo"/>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771893" y="3964625"/>
            <a:ext cx="871998" cy="36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Tux the penguin"/>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918075" y="3518182"/>
            <a:ext cx="310345" cy="36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FreeBSD"/>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a:off x="5471051" y="3526630"/>
            <a:ext cx="1245058" cy="34270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http://blog.kollus.com/wp-content/uploads/2015/10/docker.png"/>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a:stretch/>
        </p:blipFill>
        <p:spPr bwMode="auto">
          <a:xfrm>
            <a:off x="4738075" y="3086994"/>
            <a:ext cx="14325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https://ilearnstack.files.wordpress.com/2013/04/openstack.jp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4821992" y="2729605"/>
            <a:ext cx="1044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s://plugins.cloudfoundry.org/ui/images/cloud-foundry-logo.png"/>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4834068" y="1849115"/>
            <a:ext cx="490345" cy="49034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theeye.pe.kr/wp-content/uploads/1/1033316693.png"/>
          <p:cNvPicPr>
            <a:picLocks noChangeAspect="1" noChangeArrowheads="1"/>
          </p:cNvPicPr>
          <p:nvPr/>
        </p:nvPicPr>
        <p:blipFill rotWithShape="1">
          <a:blip r:embed="rId18" cstate="email">
            <a:extLst>
              <a:ext uri="{28A0092B-C50C-407E-A947-70E740481C1C}">
                <a14:useLocalDpi xmlns:a14="http://schemas.microsoft.com/office/drawing/2010/main"/>
              </a:ext>
            </a:extLst>
          </a:blip>
          <a:srcRect/>
          <a:stretch/>
        </p:blipFill>
        <p:spPr bwMode="auto">
          <a:xfrm>
            <a:off x="4783741" y="1482011"/>
            <a:ext cx="1294383" cy="360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https://www.fullstackpython.com/img/django-logo-positive.png"/>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6156242" y="1514086"/>
            <a:ext cx="1033493" cy="36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Logo"/>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4830050" y="5553551"/>
            <a:ext cx="676407" cy="45093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그룹 26"/>
          <p:cNvGrpSpPr/>
          <p:nvPr/>
        </p:nvGrpSpPr>
        <p:grpSpPr>
          <a:xfrm>
            <a:off x="1327858" y="1529251"/>
            <a:ext cx="3300133" cy="4782376"/>
            <a:chOff x="461301" y="1870421"/>
            <a:chExt cx="5342822" cy="4782376"/>
          </a:xfrm>
        </p:grpSpPr>
        <p:sp>
          <p:nvSpPr>
            <p:cNvPr id="28" name="직사각형 27"/>
            <p:cNvSpPr/>
            <p:nvPr/>
          </p:nvSpPr>
          <p:spPr bwMode="auto">
            <a:xfrm>
              <a:off x="475200" y="6303095"/>
              <a:ext cx="5328592" cy="349702"/>
            </a:xfrm>
            <a:prstGeom prst="rect">
              <a:avLst/>
            </a:prstGeom>
            <a:solidFill>
              <a:sysClr val="window" lastClr="FFFFFF"/>
            </a:solidFill>
            <a:ln w="25400" cap="flat" cmpd="sng" algn="ctr">
              <a:solidFill>
                <a:srgbClr val="4F81BD"/>
              </a:solidFill>
              <a:prstDash val="solid"/>
              <a:headEnd type="none" w="med" len="med"/>
              <a:tailEnd type="none" w="med" len="med"/>
            </a:ln>
            <a:effectLst/>
          </p:spPr>
          <p:txBody>
            <a:bodyPr vert="horz" wrap="square" lIns="91440" tIns="36000" rIns="91440" bIns="36000" numCol="1" rtlCol="0" anchor="t" anchorCtr="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rPr>
                <a:t>Hardware</a:t>
              </a:r>
              <a:endParaRPr kumimoji="0" lang="ko-KR" altLang="en-US"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endParaRPr>
            </a:p>
          </p:txBody>
        </p:sp>
        <p:sp>
          <p:nvSpPr>
            <p:cNvPr id="29" name="직사각형 28"/>
            <p:cNvSpPr/>
            <p:nvPr/>
          </p:nvSpPr>
          <p:spPr bwMode="auto">
            <a:xfrm>
              <a:off x="475200" y="5494176"/>
              <a:ext cx="5328593" cy="349702"/>
            </a:xfrm>
            <a:prstGeom prst="rect">
              <a:avLst/>
            </a:prstGeom>
            <a:solidFill>
              <a:sysClr val="window" lastClr="FFFFFF"/>
            </a:solidFill>
            <a:ln w="25400" cap="flat" cmpd="sng" algn="ctr">
              <a:solidFill>
                <a:srgbClr val="4F81BD"/>
              </a:solidFill>
              <a:prstDash val="solid"/>
              <a:headEnd type="none" w="med" len="med"/>
              <a:tailEnd type="none" w="med" len="med"/>
            </a:ln>
            <a:effectLst/>
          </p:spPr>
          <p:txBody>
            <a:bodyPr vert="horz" wrap="square" lIns="91440" tIns="36000" rIns="91440" bIns="36000" numCol="1" rtlCol="0" anchor="t" anchorCtr="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rPr>
                <a:t>Programmable Data Plane</a:t>
              </a:r>
              <a:endParaRPr kumimoji="0" lang="ko-KR" altLang="en-US"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endParaRPr>
            </a:p>
          </p:txBody>
        </p:sp>
        <p:sp>
          <p:nvSpPr>
            <p:cNvPr id="30" name="직사각형 29"/>
            <p:cNvSpPr/>
            <p:nvPr/>
          </p:nvSpPr>
          <p:spPr bwMode="auto">
            <a:xfrm>
              <a:off x="475531" y="5088504"/>
              <a:ext cx="5328592" cy="349702"/>
            </a:xfrm>
            <a:prstGeom prst="rect">
              <a:avLst/>
            </a:prstGeom>
            <a:solidFill>
              <a:sysClr val="window" lastClr="FFFFFF"/>
            </a:solidFill>
            <a:ln w="25400" cap="flat" cmpd="sng" algn="ctr">
              <a:solidFill>
                <a:srgbClr val="4F81BD"/>
              </a:solidFill>
              <a:prstDash val="solid"/>
              <a:headEnd type="none" w="med" len="med"/>
              <a:tailEnd type="none" w="med" len="med"/>
            </a:ln>
            <a:effectLst/>
          </p:spPr>
          <p:txBody>
            <a:bodyPr vert="horz" wrap="square" lIns="91440" tIns="36000" rIns="91440" bIns="36000" numCol="1" rtlCol="0" anchor="t" anchorCtr="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rPr>
                <a:t>Network Controllers</a:t>
              </a:r>
              <a:endParaRPr kumimoji="0" lang="ko-KR" altLang="en-US"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endParaRPr>
            </a:p>
          </p:txBody>
        </p:sp>
        <p:sp>
          <p:nvSpPr>
            <p:cNvPr id="31" name="직사각형 30"/>
            <p:cNvSpPr/>
            <p:nvPr/>
          </p:nvSpPr>
          <p:spPr bwMode="auto">
            <a:xfrm>
              <a:off x="475532" y="4681678"/>
              <a:ext cx="5328591" cy="349702"/>
            </a:xfrm>
            <a:prstGeom prst="rect">
              <a:avLst/>
            </a:prstGeom>
            <a:solidFill>
              <a:sysClr val="window" lastClr="FFFFFF"/>
            </a:solidFill>
            <a:ln w="25400" cap="flat" cmpd="sng" algn="ctr">
              <a:solidFill>
                <a:srgbClr val="4F81BD"/>
              </a:solidFill>
              <a:prstDash val="solid"/>
              <a:headEnd type="none" w="med" len="med"/>
              <a:tailEnd type="none" w="med" len="med"/>
            </a:ln>
            <a:effectLst/>
          </p:spPr>
          <p:txBody>
            <a:bodyPr vert="horz" wrap="square" lIns="91440" tIns="36000" rIns="91440" bIns="36000" numCol="1" rtlCol="0" anchor="t" anchorCtr="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rPr>
                <a:t>Carrier Networking Functions</a:t>
              </a:r>
              <a:endParaRPr kumimoji="0" lang="ko-KR" altLang="en-US"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endParaRPr>
            </a:p>
          </p:txBody>
        </p:sp>
        <p:sp>
          <p:nvSpPr>
            <p:cNvPr id="32" name="직사각형 31"/>
            <p:cNvSpPr/>
            <p:nvPr/>
          </p:nvSpPr>
          <p:spPr bwMode="auto">
            <a:xfrm>
              <a:off x="461301" y="4265979"/>
              <a:ext cx="5328592" cy="349702"/>
            </a:xfrm>
            <a:prstGeom prst="rect">
              <a:avLst/>
            </a:prstGeom>
            <a:solidFill>
              <a:sysClr val="window" lastClr="FFFFFF"/>
            </a:solidFill>
            <a:ln w="25400" cap="flat" cmpd="sng" algn="ctr">
              <a:solidFill>
                <a:srgbClr val="4F81BD"/>
              </a:solidFill>
              <a:prstDash val="solid"/>
              <a:headEnd type="none" w="med" len="med"/>
              <a:tailEnd type="none" w="med" len="med"/>
            </a:ln>
            <a:effectLst/>
          </p:spPr>
          <p:txBody>
            <a:bodyPr vert="horz" wrap="square" lIns="91440" tIns="36000" rIns="91440" bIns="36000" numCol="1" rtlCol="0" anchor="t" anchorCtr="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rPr>
                <a:t>Virtual Machines</a:t>
              </a:r>
              <a:endParaRPr kumimoji="0" lang="ko-KR" altLang="en-US"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endParaRPr>
            </a:p>
          </p:txBody>
        </p:sp>
        <p:sp>
          <p:nvSpPr>
            <p:cNvPr id="33" name="직사각형 32"/>
            <p:cNvSpPr/>
            <p:nvPr/>
          </p:nvSpPr>
          <p:spPr bwMode="auto">
            <a:xfrm>
              <a:off x="461301" y="3864697"/>
              <a:ext cx="5328592" cy="349702"/>
            </a:xfrm>
            <a:prstGeom prst="rect">
              <a:avLst/>
            </a:prstGeom>
            <a:solidFill>
              <a:sysClr val="window" lastClr="FFFFFF"/>
            </a:solidFill>
            <a:ln w="25400" cap="flat" cmpd="sng" algn="ctr">
              <a:solidFill>
                <a:srgbClr val="4F81BD"/>
              </a:solidFill>
              <a:prstDash val="solid"/>
              <a:headEnd type="none" w="med" len="med"/>
              <a:tailEnd type="none" w="med" len="med"/>
            </a:ln>
            <a:effectLst/>
          </p:spPr>
          <p:txBody>
            <a:bodyPr vert="horz" wrap="square" lIns="91440" tIns="36000" rIns="91440" bIns="36000" numCol="1" rtlCol="0" anchor="t" anchorCtr="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rPr>
                <a:t>Operating Systems</a:t>
              </a:r>
              <a:endParaRPr kumimoji="0" lang="ko-KR" altLang="en-US"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endParaRPr>
            </a:p>
          </p:txBody>
        </p:sp>
        <p:sp>
          <p:nvSpPr>
            <p:cNvPr id="34" name="직사각형 33"/>
            <p:cNvSpPr/>
            <p:nvPr/>
          </p:nvSpPr>
          <p:spPr bwMode="auto">
            <a:xfrm>
              <a:off x="461301" y="3463415"/>
              <a:ext cx="5328592" cy="349702"/>
            </a:xfrm>
            <a:prstGeom prst="rect">
              <a:avLst/>
            </a:prstGeom>
            <a:solidFill>
              <a:sysClr val="window" lastClr="FFFFFF"/>
            </a:solidFill>
            <a:ln w="25400" cap="flat" cmpd="sng" algn="ctr">
              <a:solidFill>
                <a:srgbClr val="4F81BD"/>
              </a:solidFill>
              <a:prstDash val="solid"/>
              <a:headEnd type="none" w="med" len="med"/>
              <a:tailEnd type="none" w="med" len="med"/>
            </a:ln>
            <a:effectLst/>
          </p:spPr>
          <p:txBody>
            <a:bodyPr vert="horz" wrap="square" lIns="91440" tIns="36000" rIns="91440" bIns="36000" numCol="1" rtlCol="0" anchor="t" anchorCtr="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rPr>
                <a:t>Containers</a:t>
              </a:r>
              <a:endParaRPr kumimoji="0" lang="ko-KR" altLang="en-US"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endParaRPr>
            </a:p>
          </p:txBody>
        </p:sp>
        <p:sp>
          <p:nvSpPr>
            <p:cNvPr id="35" name="직사각형 34"/>
            <p:cNvSpPr/>
            <p:nvPr/>
          </p:nvSpPr>
          <p:spPr bwMode="auto">
            <a:xfrm>
              <a:off x="461632" y="3062133"/>
              <a:ext cx="5328592" cy="349702"/>
            </a:xfrm>
            <a:prstGeom prst="rect">
              <a:avLst/>
            </a:prstGeom>
            <a:solidFill>
              <a:sysClr val="window" lastClr="FFFFFF"/>
            </a:solidFill>
            <a:ln w="25400" cap="flat" cmpd="sng" algn="ctr">
              <a:solidFill>
                <a:srgbClr val="4F81BD"/>
              </a:solidFill>
              <a:prstDash val="solid"/>
              <a:headEnd type="none" w="med" len="med"/>
              <a:tailEnd type="none" w="med" len="med"/>
            </a:ln>
            <a:effectLst/>
          </p:spPr>
          <p:txBody>
            <a:bodyPr vert="horz" wrap="square" lIns="91440" tIns="36000" rIns="91440" bIns="36000" numCol="1" rtlCol="0" anchor="t" anchorCtr="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rPr>
                <a:t>VM/VI Managers</a:t>
              </a:r>
              <a:endParaRPr kumimoji="0" lang="ko-KR" altLang="en-US"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endParaRPr>
            </a:p>
          </p:txBody>
        </p:sp>
        <p:sp>
          <p:nvSpPr>
            <p:cNvPr id="36" name="직사각형 35"/>
            <p:cNvSpPr/>
            <p:nvPr/>
          </p:nvSpPr>
          <p:spPr bwMode="auto">
            <a:xfrm>
              <a:off x="475531" y="2272572"/>
              <a:ext cx="5328592" cy="349702"/>
            </a:xfrm>
            <a:prstGeom prst="rect">
              <a:avLst/>
            </a:prstGeom>
            <a:solidFill>
              <a:sysClr val="window" lastClr="FFFFFF"/>
            </a:solidFill>
            <a:ln w="25400" cap="flat" cmpd="sng" algn="ctr">
              <a:solidFill>
                <a:srgbClr val="4F81BD"/>
              </a:solidFill>
              <a:prstDash val="solid"/>
              <a:headEnd type="none" w="med" len="med"/>
              <a:tailEnd type="none" w="med" len="med"/>
            </a:ln>
            <a:effectLst/>
          </p:spPr>
          <p:txBody>
            <a:bodyPr vert="horz" wrap="square" lIns="91440" tIns="36000" rIns="91440" bIns="36000" numCol="1" rtlCol="0" anchor="t" anchorCtr="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rPr>
                <a:t>Application Platforms</a:t>
              </a:r>
              <a:endParaRPr kumimoji="0" lang="ko-KR" altLang="en-US"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endParaRPr>
            </a:p>
          </p:txBody>
        </p:sp>
        <p:sp>
          <p:nvSpPr>
            <p:cNvPr id="37" name="직사각형 36"/>
            <p:cNvSpPr/>
            <p:nvPr/>
          </p:nvSpPr>
          <p:spPr bwMode="auto">
            <a:xfrm>
              <a:off x="475531" y="1870421"/>
              <a:ext cx="5328592" cy="349702"/>
            </a:xfrm>
            <a:prstGeom prst="rect">
              <a:avLst/>
            </a:prstGeom>
            <a:solidFill>
              <a:sysClr val="window" lastClr="FFFFFF"/>
            </a:solidFill>
            <a:ln w="25400" cap="flat" cmpd="sng" algn="ctr">
              <a:solidFill>
                <a:srgbClr val="4F81BD"/>
              </a:solidFill>
              <a:prstDash val="solid"/>
              <a:headEnd type="none" w="med" len="med"/>
              <a:tailEnd type="none" w="med" len="med"/>
            </a:ln>
            <a:effectLst/>
          </p:spPr>
          <p:txBody>
            <a:bodyPr vert="horz" wrap="square" lIns="91440" tIns="36000" rIns="91440" bIns="36000" numCol="1" rtlCol="0" anchor="t" anchorCtr="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ko-KR"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rPr>
                <a:t>Programming Frameworks</a:t>
              </a:r>
              <a:endParaRPr kumimoji="1" lang="ko-KR" altLang="en-US"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endParaRPr>
            </a:p>
          </p:txBody>
        </p:sp>
        <p:sp>
          <p:nvSpPr>
            <p:cNvPr id="38" name="직사각형 37"/>
            <p:cNvSpPr/>
            <p:nvPr/>
          </p:nvSpPr>
          <p:spPr bwMode="auto">
            <a:xfrm>
              <a:off x="475200" y="5905223"/>
              <a:ext cx="5328593" cy="349702"/>
            </a:xfrm>
            <a:prstGeom prst="rect">
              <a:avLst/>
            </a:prstGeom>
            <a:solidFill>
              <a:sysClr val="window" lastClr="FFFFFF"/>
            </a:solidFill>
            <a:ln w="25400" cap="flat" cmpd="sng" algn="ctr">
              <a:solidFill>
                <a:srgbClr val="4F81BD"/>
              </a:solidFill>
              <a:prstDash val="solid"/>
              <a:headEnd type="none" w="med" len="med"/>
              <a:tailEnd type="none" w="med" len="med"/>
            </a:ln>
            <a:effectLst/>
          </p:spPr>
          <p:txBody>
            <a:bodyPr vert="horz" wrap="square" lIns="91440" tIns="36000" rIns="91440" bIns="36000" numCol="1" rtlCol="0" anchor="t" anchorCtr="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rPr>
                <a:t>Network Switch OS</a:t>
              </a:r>
              <a:endParaRPr kumimoji="0" lang="ko-KR" altLang="en-US"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endParaRPr>
            </a:p>
          </p:txBody>
        </p:sp>
        <p:sp>
          <p:nvSpPr>
            <p:cNvPr id="39" name="직사각형 38"/>
            <p:cNvSpPr/>
            <p:nvPr/>
          </p:nvSpPr>
          <p:spPr bwMode="auto">
            <a:xfrm>
              <a:off x="475200" y="2674466"/>
              <a:ext cx="5328591" cy="349702"/>
            </a:xfrm>
            <a:prstGeom prst="rect">
              <a:avLst/>
            </a:prstGeom>
            <a:solidFill>
              <a:sysClr val="window" lastClr="FFFFFF"/>
            </a:solidFill>
            <a:ln w="25400" cap="flat" cmpd="sng" algn="ctr">
              <a:solidFill>
                <a:srgbClr val="4F81BD"/>
              </a:solidFill>
              <a:prstDash val="solid"/>
              <a:headEnd type="none" w="med" len="med"/>
              <a:tailEnd type="none" w="med" len="med"/>
            </a:ln>
            <a:effectLst/>
          </p:spPr>
          <p:txBody>
            <a:bodyPr vert="horz" wrap="square" lIns="91440" tIns="36000" rIns="91440" bIns="36000" numCol="1" rtlCol="0" anchor="t" anchorCtr="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rPr>
                <a:t>Management &amp; Orchestration</a:t>
              </a:r>
              <a:endParaRPr kumimoji="0" lang="ko-KR" altLang="en-US"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endParaRPr>
            </a:p>
          </p:txBody>
        </p:sp>
      </p:grpSp>
      <p:pic>
        <p:nvPicPr>
          <p:cNvPr id="40" name="Picture 6" descr="Logo"/>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6106666" y="2274896"/>
            <a:ext cx="1080848" cy="39532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ttp://blog.arungupta.me/wp-content/uploads/2015/01/kubernetes-logo.png"/>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5916587" y="2656209"/>
            <a:ext cx="541346" cy="479478"/>
          </a:xfrm>
          <a:prstGeom prst="rect">
            <a:avLst/>
          </a:prstGeom>
          <a:noFill/>
          <a:extLst>
            <a:ext uri="{909E8E84-426E-40DD-AFC4-6F175D3DCCD1}">
              <a14:hiddenFill xmlns:a14="http://schemas.microsoft.com/office/drawing/2010/main">
                <a:solidFill>
                  <a:srgbClr val="FFFFFF"/>
                </a:solidFill>
              </a14:hiddenFill>
            </a:ext>
          </a:extLst>
        </p:spPr>
      </p:pic>
      <p:cxnSp>
        <p:nvCxnSpPr>
          <p:cNvPr id="42" name="직선 연결선 41"/>
          <p:cNvCxnSpPr/>
          <p:nvPr/>
        </p:nvCxnSpPr>
        <p:spPr>
          <a:xfrm flipH="1" flipV="1">
            <a:off x="7736830" y="1376527"/>
            <a:ext cx="8623" cy="5023671"/>
          </a:xfrm>
          <a:prstGeom prst="line">
            <a:avLst/>
          </a:prstGeom>
          <a:noFill/>
          <a:ln w="38100" cap="flat" cmpd="sng" algn="ctr">
            <a:solidFill>
              <a:srgbClr val="FF0000"/>
            </a:solidFill>
            <a:prstDash val="dash"/>
          </a:ln>
          <a:effectLst/>
        </p:spPr>
      </p:cxnSp>
      <p:pic>
        <p:nvPicPr>
          <p:cNvPr id="43" name="Picture 2" descr="https://review.openswitch.net/static/title.png?e=53c9edf33eff3f1aabe4260875de1eb7"/>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5555353" y="5580057"/>
            <a:ext cx="1081066" cy="30425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Open vSwitch"/>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7003833" y="5153006"/>
            <a:ext cx="633073" cy="41108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KVM"/>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5690767" y="3999748"/>
            <a:ext cx="980091" cy="30382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http://tctechcrunch2011.files.wordpress.com/2013/09/mesos_logo.png"/>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6548984" y="2729605"/>
            <a:ext cx="991039" cy="35990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http://rafabene.com/images/openshift_logo.png"/>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5324413" y="1950753"/>
            <a:ext cx="1558932" cy="239242"/>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5442117" y="1095101"/>
            <a:ext cx="1441228" cy="369332"/>
          </a:xfrm>
          <a:prstGeom prst="rect">
            <a:avLst/>
          </a:prstGeom>
          <a:noFill/>
        </p:spPr>
        <p:txBody>
          <a:bodyPr wrap="none" rtlCol="0">
            <a:spAutoFit/>
          </a:bodyPr>
          <a:lstStyle/>
          <a:p>
            <a:r>
              <a:rPr lang="en-US" altLang="ko-KR" b="1" dirty="0">
                <a:solidFill>
                  <a:srgbClr val="FF0000"/>
                </a:solidFill>
                <a:latin typeface="Calibri" panose="020F0502020204030204"/>
              </a:rPr>
              <a:t>Open Source</a:t>
            </a:r>
            <a:endParaRPr lang="ko-KR" altLang="en-US" b="1" dirty="0">
              <a:solidFill>
                <a:srgbClr val="FF0000"/>
              </a:solidFill>
              <a:latin typeface="Calibri" panose="020F0502020204030204"/>
            </a:endParaRPr>
          </a:p>
        </p:txBody>
      </p:sp>
      <p:sp>
        <p:nvSpPr>
          <p:cNvPr id="49" name="TextBox 48"/>
          <p:cNvSpPr txBox="1"/>
          <p:nvPr/>
        </p:nvSpPr>
        <p:spPr>
          <a:xfrm>
            <a:off x="8437572" y="1098381"/>
            <a:ext cx="1321131" cy="369332"/>
          </a:xfrm>
          <a:prstGeom prst="rect">
            <a:avLst/>
          </a:prstGeom>
          <a:noFill/>
        </p:spPr>
        <p:txBody>
          <a:bodyPr wrap="none" rtlCol="0">
            <a:spAutoFit/>
          </a:bodyPr>
          <a:lstStyle/>
          <a:p>
            <a:r>
              <a:rPr lang="en-US" altLang="ko-KR" b="1" dirty="0">
                <a:solidFill>
                  <a:srgbClr val="FF0000"/>
                </a:solidFill>
                <a:latin typeface="Calibri" panose="020F0502020204030204"/>
              </a:rPr>
              <a:t>Commercial</a:t>
            </a:r>
            <a:endParaRPr lang="ko-KR" altLang="en-US" b="1" dirty="0">
              <a:solidFill>
                <a:srgbClr val="FF0000"/>
              </a:solidFill>
              <a:latin typeface="Calibri" panose="020F0502020204030204"/>
            </a:endParaRPr>
          </a:p>
        </p:txBody>
      </p:sp>
      <p:pic>
        <p:nvPicPr>
          <p:cNvPr id="50" name="Picture 2" descr="https://upload.wikimedia.org/wikipedia/en/8/86/Junos_sw_logo.jp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8535426" y="5596310"/>
            <a:ext cx="503881" cy="31744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http://resources.intenseschool.com/wp-content/uploads/CiscoIOS.jp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965534" y="5572735"/>
            <a:ext cx="480388" cy="48038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http://ecx.images-amazon.com/images/I/8153f2e2aBL._SX522_.jp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7885253" y="6042749"/>
            <a:ext cx="691470" cy="34970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8" descr="http://www.10gbasetswitch.com/images/juniper.jp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9282660" y="6079076"/>
            <a:ext cx="1108146" cy="27703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http://smallbiztrends.com/wp-content/uploads/2016/02/cisco-router-660x370.png"/>
          <p:cNvPicPr>
            <a:picLocks noChangeAspect="1" noChangeArrowheads="1"/>
          </p:cNvPicPr>
          <p:nvPr/>
        </p:nvPicPr>
        <p:blipFill rotWithShape="1">
          <a:blip r:embed="rId32" cstate="print">
            <a:extLst>
              <a:ext uri="{28A0092B-C50C-407E-A947-70E740481C1C}">
                <a14:useLocalDpi xmlns:a14="http://schemas.microsoft.com/office/drawing/2010/main" val="0"/>
              </a:ext>
            </a:extLst>
          </a:blip>
          <a:srcRect l="711" t="2640" r="1963" b="2176"/>
          <a:stretch/>
        </p:blipFill>
        <p:spPr bwMode="auto">
          <a:xfrm>
            <a:off x="8636165" y="6046927"/>
            <a:ext cx="624878" cy="34260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4" descr="http://media.bestofmicro.com/B/U/330906/gallery/NEC-Logo-Cover_w_500.pn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8636165" y="4691688"/>
            <a:ext cx="469426" cy="352070"/>
          </a:xfrm>
          <a:prstGeom prst="rect">
            <a:avLst/>
          </a:prstGeom>
          <a:noFill/>
          <a:extLst>
            <a:ext uri="{909E8E84-426E-40DD-AFC4-6F175D3DCCD1}">
              <a14:hiddenFill xmlns:a14="http://schemas.microsoft.com/office/drawing/2010/main">
                <a:solidFill>
                  <a:srgbClr val="FFFFFF"/>
                </a:solidFill>
              </a14:hiddenFill>
            </a:ext>
          </a:extLst>
        </p:spPr>
      </p:pic>
      <p:pic>
        <p:nvPicPr>
          <p:cNvPr id="56" name="그림 55"/>
          <p:cNvPicPr>
            <a:picLocks noChangeAspect="1"/>
          </p:cNvPicPr>
          <p:nvPr/>
        </p:nvPicPr>
        <p:blipFill>
          <a:blip r:embed="rId34"/>
          <a:stretch>
            <a:fillRect/>
          </a:stretch>
        </p:blipFill>
        <p:spPr>
          <a:xfrm>
            <a:off x="9209347" y="4716050"/>
            <a:ext cx="322756" cy="282734"/>
          </a:xfrm>
          <a:prstGeom prst="rect">
            <a:avLst/>
          </a:prstGeom>
        </p:spPr>
      </p:pic>
      <p:pic>
        <p:nvPicPr>
          <p:cNvPr id="57" name="그림 56"/>
          <p:cNvPicPr>
            <a:picLocks noChangeAspect="1"/>
          </p:cNvPicPr>
          <p:nvPr/>
        </p:nvPicPr>
        <p:blipFill>
          <a:blip r:embed="rId35"/>
          <a:stretch>
            <a:fillRect/>
          </a:stretch>
        </p:blipFill>
        <p:spPr>
          <a:xfrm>
            <a:off x="8454665" y="4283638"/>
            <a:ext cx="702320" cy="351160"/>
          </a:xfrm>
          <a:prstGeom prst="rect">
            <a:avLst/>
          </a:prstGeom>
        </p:spPr>
      </p:pic>
      <p:pic>
        <p:nvPicPr>
          <p:cNvPr id="58" name="Picture 40" descr="http://photos1.meetupstatic.com/photos/event/8/a/5/5/600_444875413.jpeg"/>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9625807" y="4242997"/>
            <a:ext cx="709545" cy="473030"/>
          </a:xfrm>
          <a:prstGeom prst="rect">
            <a:avLst/>
          </a:prstGeom>
          <a:noFill/>
          <a:extLst>
            <a:ext uri="{909E8E84-426E-40DD-AFC4-6F175D3DCCD1}">
              <a14:hiddenFill xmlns:a14="http://schemas.microsoft.com/office/drawing/2010/main">
                <a:solidFill>
                  <a:srgbClr val="FFFFFF"/>
                </a:solidFill>
              </a14:hiddenFill>
            </a:ext>
          </a:extLst>
        </p:spPr>
      </p:pic>
      <p:pic>
        <p:nvPicPr>
          <p:cNvPr id="59" name="그림 58"/>
          <p:cNvPicPr>
            <a:picLocks noChangeAspect="1"/>
          </p:cNvPicPr>
          <p:nvPr/>
        </p:nvPicPr>
        <p:blipFill>
          <a:blip r:embed="rId37"/>
          <a:stretch>
            <a:fillRect/>
          </a:stretch>
        </p:blipFill>
        <p:spPr>
          <a:xfrm>
            <a:off x="7816818" y="3798590"/>
            <a:ext cx="879899" cy="520249"/>
          </a:xfrm>
          <a:prstGeom prst="rect">
            <a:avLst/>
          </a:prstGeom>
        </p:spPr>
      </p:pic>
      <p:pic>
        <p:nvPicPr>
          <p:cNvPr id="60" name="그림 59"/>
          <p:cNvPicPr>
            <a:picLocks noChangeAspect="1"/>
          </p:cNvPicPr>
          <p:nvPr/>
        </p:nvPicPr>
        <p:blipFill>
          <a:blip r:embed="rId38"/>
          <a:stretch>
            <a:fillRect/>
          </a:stretch>
        </p:blipFill>
        <p:spPr>
          <a:xfrm>
            <a:off x="8726587" y="3895244"/>
            <a:ext cx="727876" cy="310418"/>
          </a:xfrm>
          <a:prstGeom prst="rect">
            <a:avLst/>
          </a:prstGeom>
        </p:spPr>
      </p:pic>
      <p:pic>
        <p:nvPicPr>
          <p:cNvPr id="61" name="그림 60"/>
          <p:cNvPicPr>
            <a:picLocks noChangeAspect="1"/>
          </p:cNvPicPr>
          <p:nvPr/>
        </p:nvPicPr>
        <p:blipFill>
          <a:blip r:embed="rId39"/>
          <a:stretch>
            <a:fillRect/>
          </a:stretch>
        </p:blipFill>
        <p:spPr>
          <a:xfrm>
            <a:off x="9575964" y="3872181"/>
            <a:ext cx="688049" cy="385164"/>
          </a:xfrm>
          <a:prstGeom prst="rect">
            <a:avLst/>
          </a:prstGeom>
        </p:spPr>
      </p:pic>
      <p:pic>
        <p:nvPicPr>
          <p:cNvPr id="62" name="그림 61"/>
          <p:cNvPicPr>
            <a:picLocks noChangeAspect="1"/>
          </p:cNvPicPr>
          <p:nvPr/>
        </p:nvPicPr>
        <p:blipFill>
          <a:blip r:embed="rId40"/>
          <a:stretch>
            <a:fillRect/>
          </a:stretch>
        </p:blipFill>
        <p:spPr>
          <a:xfrm>
            <a:off x="8515653" y="3420128"/>
            <a:ext cx="453252" cy="453252"/>
          </a:xfrm>
          <a:prstGeom prst="rect">
            <a:avLst/>
          </a:prstGeom>
        </p:spPr>
      </p:pic>
      <p:pic>
        <p:nvPicPr>
          <p:cNvPr id="63" name="그림 62"/>
          <p:cNvPicPr>
            <a:picLocks noChangeAspect="1"/>
          </p:cNvPicPr>
          <p:nvPr/>
        </p:nvPicPr>
        <p:blipFill>
          <a:blip r:embed="rId41"/>
          <a:stretch>
            <a:fillRect/>
          </a:stretch>
        </p:blipFill>
        <p:spPr>
          <a:xfrm>
            <a:off x="7893063" y="3504544"/>
            <a:ext cx="557838" cy="360059"/>
          </a:xfrm>
          <a:prstGeom prst="rect">
            <a:avLst/>
          </a:prstGeom>
        </p:spPr>
      </p:pic>
      <p:pic>
        <p:nvPicPr>
          <p:cNvPr id="64" name="Picture 10" descr="http://blog.kollus.com/wp-content/uploads/2015/10/docker.png"/>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a:stretch/>
        </p:blipFill>
        <p:spPr bwMode="auto">
          <a:xfrm>
            <a:off x="7875208" y="3056366"/>
            <a:ext cx="1332993" cy="334993"/>
          </a:xfrm>
          <a:prstGeom prst="rect">
            <a:avLst/>
          </a:prstGeom>
          <a:noFill/>
          <a:extLst>
            <a:ext uri="{909E8E84-426E-40DD-AFC4-6F175D3DCCD1}">
              <a14:hiddenFill xmlns:a14="http://schemas.microsoft.com/office/drawing/2010/main">
                <a:solidFill>
                  <a:srgbClr val="FFFFFF"/>
                </a:solidFill>
              </a14:hiddenFill>
            </a:ext>
          </a:extLst>
        </p:spPr>
      </p:pic>
      <p:pic>
        <p:nvPicPr>
          <p:cNvPr id="65" name="그림 64"/>
          <p:cNvPicPr>
            <a:picLocks noChangeAspect="1"/>
          </p:cNvPicPr>
          <p:nvPr/>
        </p:nvPicPr>
        <p:blipFill>
          <a:blip r:embed="rId42"/>
          <a:stretch>
            <a:fillRect/>
          </a:stretch>
        </p:blipFill>
        <p:spPr>
          <a:xfrm>
            <a:off x="9091458" y="3524531"/>
            <a:ext cx="899883" cy="309090"/>
          </a:xfrm>
          <a:prstGeom prst="rect">
            <a:avLst/>
          </a:prstGeom>
        </p:spPr>
      </p:pic>
      <p:pic>
        <p:nvPicPr>
          <p:cNvPr id="66" name="그림 65"/>
          <p:cNvPicPr>
            <a:picLocks noChangeAspect="1"/>
          </p:cNvPicPr>
          <p:nvPr/>
        </p:nvPicPr>
        <p:blipFill>
          <a:blip r:embed="rId43"/>
          <a:stretch>
            <a:fillRect/>
          </a:stretch>
        </p:blipFill>
        <p:spPr>
          <a:xfrm>
            <a:off x="8692654" y="2648745"/>
            <a:ext cx="749546" cy="367277"/>
          </a:xfrm>
          <a:prstGeom prst="rect">
            <a:avLst/>
          </a:prstGeom>
        </p:spPr>
      </p:pic>
      <p:pic>
        <p:nvPicPr>
          <p:cNvPr id="67" name="그림 66"/>
          <p:cNvPicPr>
            <a:picLocks noChangeAspect="1"/>
          </p:cNvPicPr>
          <p:nvPr/>
        </p:nvPicPr>
        <p:blipFill>
          <a:blip r:embed="rId37"/>
          <a:stretch>
            <a:fillRect/>
          </a:stretch>
        </p:blipFill>
        <p:spPr>
          <a:xfrm>
            <a:off x="7812202" y="2565151"/>
            <a:ext cx="879899" cy="520249"/>
          </a:xfrm>
          <a:prstGeom prst="rect">
            <a:avLst/>
          </a:prstGeom>
        </p:spPr>
      </p:pic>
      <p:pic>
        <p:nvPicPr>
          <p:cNvPr id="68" name="그림 67"/>
          <p:cNvPicPr>
            <a:picLocks noChangeAspect="1"/>
          </p:cNvPicPr>
          <p:nvPr/>
        </p:nvPicPr>
        <p:blipFill>
          <a:blip r:embed="rId44"/>
          <a:stretch>
            <a:fillRect/>
          </a:stretch>
        </p:blipFill>
        <p:spPr>
          <a:xfrm>
            <a:off x="7862397" y="1952604"/>
            <a:ext cx="673029" cy="245156"/>
          </a:xfrm>
          <a:prstGeom prst="rect">
            <a:avLst/>
          </a:prstGeom>
        </p:spPr>
      </p:pic>
      <p:pic>
        <p:nvPicPr>
          <p:cNvPr id="69" name="그림 68"/>
          <p:cNvPicPr>
            <a:picLocks noChangeAspect="1"/>
          </p:cNvPicPr>
          <p:nvPr/>
        </p:nvPicPr>
        <p:blipFill>
          <a:blip r:embed="rId45"/>
          <a:stretch>
            <a:fillRect/>
          </a:stretch>
        </p:blipFill>
        <p:spPr>
          <a:xfrm>
            <a:off x="8636165" y="1861453"/>
            <a:ext cx="365995" cy="379850"/>
          </a:xfrm>
          <a:prstGeom prst="rect">
            <a:avLst/>
          </a:prstGeom>
        </p:spPr>
      </p:pic>
      <p:pic>
        <p:nvPicPr>
          <p:cNvPr id="70" name="그림 69"/>
          <p:cNvPicPr>
            <a:picLocks noChangeAspect="1"/>
          </p:cNvPicPr>
          <p:nvPr/>
        </p:nvPicPr>
        <p:blipFill>
          <a:blip r:embed="rId46"/>
          <a:stretch>
            <a:fillRect/>
          </a:stretch>
        </p:blipFill>
        <p:spPr>
          <a:xfrm>
            <a:off x="9086666" y="1856853"/>
            <a:ext cx="562295" cy="421721"/>
          </a:xfrm>
          <a:prstGeom prst="rect">
            <a:avLst/>
          </a:prstGeom>
        </p:spPr>
      </p:pic>
      <p:pic>
        <p:nvPicPr>
          <p:cNvPr id="71" name="그림 70"/>
          <p:cNvPicPr>
            <a:picLocks noChangeAspect="1"/>
          </p:cNvPicPr>
          <p:nvPr/>
        </p:nvPicPr>
        <p:blipFill>
          <a:blip r:embed="rId47"/>
          <a:stretch>
            <a:fillRect/>
          </a:stretch>
        </p:blipFill>
        <p:spPr>
          <a:xfrm>
            <a:off x="7797413" y="1507807"/>
            <a:ext cx="809131" cy="331612"/>
          </a:xfrm>
          <a:prstGeom prst="rect">
            <a:avLst/>
          </a:prstGeom>
        </p:spPr>
      </p:pic>
      <p:pic>
        <p:nvPicPr>
          <p:cNvPr id="72" name="Picture 2" descr="http://www.eratrainings.com/wp-content/uploads/2015/08/oracle-adf-online-trainng.png"/>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8621697" y="1509867"/>
            <a:ext cx="307406" cy="307406"/>
          </a:xfrm>
          <a:prstGeom prst="rect">
            <a:avLst/>
          </a:prstGeom>
          <a:noFill/>
          <a:extLst>
            <a:ext uri="{909E8E84-426E-40DD-AFC4-6F175D3DCCD1}">
              <a14:hiddenFill xmlns:a14="http://schemas.microsoft.com/office/drawing/2010/main">
                <a:solidFill>
                  <a:srgbClr val="FFFFFF"/>
                </a:solidFill>
              </a14:hiddenFill>
            </a:ext>
          </a:extLst>
        </p:spPr>
      </p:pic>
      <p:pic>
        <p:nvPicPr>
          <p:cNvPr id="73" name="그림 72"/>
          <p:cNvPicPr>
            <a:picLocks noChangeAspect="1"/>
          </p:cNvPicPr>
          <p:nvPr/>
        </p:nvPicPr>
        <p:blipFill>
          <a:blip r:embed="rId49"/>
          <a:stretch>
            <a:fillRect/>
          </a:stretch>
        </p:blipFill>
        <p:spPr>
          <a:xfrm>
            <a:off x="8993272" y="1493002"/>
            <a:ext cx="1053470" cy="323507"/>
          </a:xfrm>
          <a:prstGeom prst="rect">
            <a:avLst/>
          </a:prstGeom>
        </p:spPr>
      </p:pic>
      <p:pic>
        <p:nvPicPr>
          <p:cNvPr id="74" name="Picture 2" descr="https://developer.juniper.net/shared/jdn/image/icons/Junos_Space_SDK_rgb.png"/>
          <p:cNvPicPr>
            <a:picLocks noChangeAspect="1" noChangeArrowheads="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8781574" y="5222083"/>
            <a:ext cx="693577" cy="313265"/>
          </a:xfrm>
          <a:prstGeom prst="rect">
            <a:avLst/>
          </a:prstGeom>
          <a:noFill/>
          <a:extLst>
            <a:ext uri="{909E8E84-426E-40DD-AFC4-6F175D3DCCD1}">
              <a14:hiddenFill xmlns:a14="http://schemas.microsoft.com/office/drawing/2010/main">
                <a:solidFill>
                  <a:srgbClr val="FFFFFF"/>
                </a:solidFill>
              </a14:hiddenFill>
            </a:ext>
          </a:extLst>
        </p:spPr>
      </p:pic>
      <p:pic>
        <p:nvPicPr>
          <p:cNvPr id="75" name="그림 74"/>
          <p:cNvPicPr>
            <a:picLocks noChangeAspect="1"/>
          </p:cNvPicPr>
          <p:nvPr/>
        </p:nvPicPr>
        <p:blipFill>
          <a:blip r:embed="rId51"/>
          <a:stretch>
            <a:fillRect/>
          </a:stretch>
        </p:blipFill>
        <p:spPr>
          <a:xfrm>
            <a:off x="7839372" y="5292054"/>
            <a:ext cx="864627" cy="201859"/>
          </a:xfrm>
          <a:prstGeom prst="rect">
            <a:avLst/>
          </a:prstGeom>
        </p:spPr>
      </p:pic>
      <p:pic>
        <p:nvPicPr>
          <p:cNvPr id="76" name="그림 75"/>
          <p:cNvPicPr>
            <a:picLocks noChangeAspect="1"/>
          </p:cNvPicPr>
          <p:nvPr/>
        </p:nvPicPr>
        <p:blipFill rotWithShape="1">
          <a:blip r:embed="rId52"/>
          <a:srcRect t="18222" b="33748"/>
          <a:stretch/>
        </p:blipFill>
        <p:spPr>
          <a:xfrm>
            <a:off x="9545149" y="5205637"/>
            <a:ext cx="736870" cy="353918"/>
          </a:xfrm>
          <a:prstGeom prst="rect">
            <a:avLst/>
          </a:prstGeom>
        </p:spPr>
      </p:pic>
      <p:pic>
        <p:nvPicPr>
          <p:cNvPr id="77" name="Picture 40" descr="http://photos1.meetupstatic.com/photos/event/8/a/5/5/600_444875413.jpeg"/>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9616671" y="4645471"/>
            <a:ext cx="709545" cy="47303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38" descr="http://www.mobileeurope.co.uk/images/Companies/Huawei-logo6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00507" y="2245750"/>
            <a:ext cx="511669" cy="319275"/>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34" descr="https://assets.sdxcentral.com/nokia-networks-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2135" y="2234487"/>
            <a:ext cx="846988" cy="361940"/>
          </a:xfrm>
          <a:prstGeom prst="rect">
            <a:avLst/>
          </a:prstGeom>
          <a:noFill/>
          <a:extLst>
            <a:ext uri="{909E8E84-426E-40DD-AFC4-6F175D3DCCD1}">
              <a14:hiddenFill xmlns:a14="http://schemas.microsoft.com/office/drawing/2010/main">
                <a:solidFill>
                  <a:srgbClr val="FFFFFF"/>
                </a:solidFill>
              </a14:hiddenFill>
            </a:ext>
          </a:extLst>
        </p:spPr>
      </p:pic>
      <p:pic>
        <p:nvPicPr>
          <p:cNvPr id="80" name="그림 79"/>
          <p:cNvPicPr>
            <a:picLocks noChangeAspect="1"/>
          </p:cNvPicPr>
          <p:nvPr/>
        </p:nvPicPr>
        <p:blipFill>
          <a:blip r:embed="rId34"/>
          <a:stretch>
            <a:fillRect/>
          </a:stretch>
        </p:blipFill>
        <p:spPr>
          <a:xfrm>
            <a:off x="8746450" y="2291915"/>
            <a:ext cx="322756" cy="282734"/>
          </a:xfrm>
          <a:prstGeom prst="rect">
            <a:avLst/>
          </a:prstGeom>
        </p:spPr>
      </p:pic>
      <p:pic>
        <p:nvPicPr>
          <p:cNvPr id="81" name="Picture 40" descr="http://photos1.meetupstatic.com/photos/event/8/a/5/5/600_444875413.jpeg"/>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9589022" y="2188213"/>
            <a:ext cx="709545" cy="473030"/>
          </a:xfrm>
          <a:prstGeom prst="rect">
            <a:avLst/>
          </a:prstGeom>
          <a:noFill/>
          <a:extLst>
            <a:ext uri="{909E8E84-426E-40DD-AFC4-6F175D3DCCD1}">
              <a14:hiddenFill xmlns:a14="http://schemas.microsoft.com/office/drawing/2010/main">
                <a:solidFill>
                  <a:srgbClr val="FFFFFF"/>
                </a:solidFill>
              </a14:hiddenFill>
            </a:ext>
          </a:extLst>
        </p:spPr>
      </p:pic>
      <p:pic>
        <p:nvPicPr>
          <p:cNvPr id="82" name="그림 81"/>
          <p:cNvPicPr>
            <a:picLocks noChangeAspect="1"/>
          </p:cNvPicPr>
          <p:nvPr/>
        </p:nvPicPr>
        <p:blipFill>
          <a:blip r:embed="rId53"/>
          <a:stretch>
            <a:fillRect/>
          </a:stretch>
        </p:blipFill>
        <p:spPr>
          <a:xfrm>
            <a:off x="4717314" y="2273489"/>
            <a:ext cx="1315941" cy="374497"/>
          </a:xfrm>
          <a:prstGeom prst="rect">
            <a:avLst/>
          </a:prstGeom>
        </p:spPr>
      </p:pic>
    </p:spTree>
    <p:extLst>
      <p:ext uri="{BB962C8B-B14F-4D97-AF65-F5344CB8AC3E}">
        <p14:creationId xmlns:p14="http://schemas.microsoft.com/office/powerpoint/2010/main" val="39529349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lvl="0"/>
            <a:r>
              <a:rPr lang="en-US" altLang="ko-KR"/>
              <a:t>Open Networking Ecosystem</a:t>
            </a:r>
            <a:endParaRPr kumimoji="0" lang="ko-KR" altLang="en-US" sz="36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9" name="내용 개체 틀 2"/>
          <p:cNvSpPr txBox="1">
            <a:spLocks/>
          </p:cNvSpPr>
          <p:nvPr/>
        </p:nvSpPr>
        <p:spPr>
          <a:xfrm>
            <a:off x="199505" y="706583"/>
            <a:ext cx="11829010"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sz="2400"/>
              <a:t>A simple scenario for Open Networking Ecosystem</a:t>
            </a:r>
          </a:p>
          <a:p>
            <a:pPr lvl="1"/>
            <a:r>
              <a:rPr lang="en-US" altLang="ko-KR" sz="2000"/>
              <a:t>Phase 1 – Infrastructure building &amp; NFV Development</a:t>
            </a:r>
            <a:endParaRPr lang="ko-KR" altLang="en-US" sz="2000" dirty="0"/>
          </a:p>
        </p:txBody>
      </p:sp>
      <p:pic>
        <p:nvPicPr>
          <p:cNvPr id="40" name="그림 39"/>
          <p:cNvPicPr>
            <a:picLocks noChangeAspect="1"/>
          </p:cNvPicPr>
          <p:nvPr/>
        </p:nvPicPr>
        <p:blipFill>
          <a:blip r:embed="rId2"/>
          <a:stretch>
            <a:fillRect/>
          </a:stretch>
        </p:blipFill>
        <p:spPr>
          <a:xfrm>
            <a:off x="2995834" y="4819143"/>
            <a:ext cx="1687621" cy="1067568"/>
          </a:xfrm>
          <a:prstGeom prst="rect">
            <a:avLst/>
          </a:prstGeom>
        </p:spPr>
      </p:pic>
      <p:sp>
        <p:nvSpPr>
          <p:cNvPr id="41" name="TextBox 40"/>
          <p:cNvSpPr txBox="1"/>
          <p:nvPr/>
        </p:nvSpPr>
        <p:spPr>
          <a:xfrm>
            <a:off x="3006376" y="5521492"/>
            <a:ext cx="1662571" cy="369332"/>
          </a:xfrm>
          <a:prstGeom prst="rect">
            <a:avLst/>
          </a:prstGeom>
          <a:noFill/>
        </p:spPr>
        <p:txBody>
          <a:bodyPr wrap="none" rtlCol="0">
            <a:spAutoFit/>
          </a:bodyPr>
          <a:lstStyle/>
          <a:p>
            <a:r>
              <a:rPr lang="en-US" altLang="ko-KR" dirty="0">
                <a:solidFill>
                  <a:prstClr val="black"/>
                </a:solidFill>
                <a:latin typeface="Calibri" panose="020F0502020204030204"/>
              </a:rPr>
              <a:t>Network Switch</a:t>
            </a:r>
          </a:p>
        </p:txBody>
      </p:sp>
      <p:grpSp>
        <p:nvGrpSpPr>
          <p:cNvPr id="42" name="그룹 41"/>
          <p:cNvGrpSpPr/>
          <p:nvPr/>
        </p:nvGrpSpPr>
        <p:grpSpPr>
          <a:xfrm>
            <a:off x="2293603" y="1748966"/>
            <a:ext cx="3225533" cy="2324759"/>
            <a:chOff x="2533133" y="1340846"/>
            <a:chExt cx="3225533" cy="2324759"/>
          </a:xfrm>
        </p:grpSpPr>
        <p:pic>
          <p:nvPicPr>
            <p:cNvPr id="43" name="Picture 4" descr="http://www.save9.com/wp-content/uploads/2015/01/Cloud-Computing-from-Save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3133" y="1340846"/>
              <a:ext cx="3225533" cy="2140093"/>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3529640" y="3296273"/>
              <a:ext cx="1232517" cy="369332"/>
            </a:xfrm>
            <a:prstGeom prst="rect">
              <a:avLst/>
            </a:prstGeom>
            <a:noFill/>
          </p:spPr>
          <p:txBody>
            <a:bodyPr wrap="none" rtlCol="0">
              <a:spAutoFit/>
            </a:bodyPr>
            <a:lstStyle/>
            <a:p>
              <a:r>
                <a:rPr lang="en-US" altLang="ko-KR" dirty="0">
                  <a:solidFill>
                    <a:prstClr val="black"/>
                  </a:solidFill>
                  <a:latin typeface="Calibri" panose="020F0502020204030204"/>
                </a:rPr>
                <a:t>Edge Cloud</a:t>
              </a:r>
            </a:p>
          </p:txBody>
        </p:sp>
      </p:grpSp>
      <p:grpSp>
        <p:nvGrpSpPr>
          <p:cNvPr id="45" name="그룹 44"/>
          <p:cNvGrpSpPr/>
          <p:nvPr/>
        </p:nvGrpSpPr>
        <p:grpSpPr>
          <a:xfrm>
            <a:off x="6083315" y="2048108"/>
            <a:ext cx="3291344" cy="1761646"/>
            <a:chOff x="4620275" y="1926122"/>
            <a:chExt cx="3291344" cy="1761646"/>
          </a:xfrm>
        </p:grpSpPr>
        <p:grpSp>
          <p:nvGrpSpPr>
            <p:cNvPr id="46" name="그룹 45"/>
            <p:cNvGrpSpPr/>
            <p:nvPr/>
          </p:nvGrpSpPr>
          <p:grpSpPr>
            <a:xfrm>
              <a:off x="4620275" y="2275824"/>
              <a:ext cx="3291344" cy="1411944"/>
              <a:chOff x="109581" y="2175593"/>
              <a:chExt cx="3291344" cy="1411944"/>
            </a:xfrm>
          </p:grpSpPr>
          <p:sp>
            <p:nvSpPr>
              <p:cNvPr id="53" name="직사각형 52"/>
              <p:cNvSpPr/>
              <p:nvPr/>
            </p:nvSpPr>
            <p:spPr bwMode="auto">
              <a:xfrm>
                <a:off x="109581" y="3237835"/>
                <a:ext cx="3291344" cy="349702"/>
              </a:xfrm>
              <a:prstGeom prst="rect">
                <a:avLst/>
              </a:prstGeom>
              <a:solidFill>
                <a:sysClr val="window" lastClr="FFFFFF"/>
              </a:solidFill>
              <a:ln w="25400" cap="flat" cmpd="sng" algn="ctr">
                <a:solidFill>
                  <a:srgbClr val="4F81BD"/>
                </a:solidFill>
                <a:prstDash val="solid"/>
                <a:headEnd type="none" w="med" len="med"/>
                <a:tailEnd type="none" w="med" len="med"/>
              </a:ln>
              <a:effectLst/>
            </p:spPr>
            <p:txBody>
              <a:bodyPr vert="horz" wrap="square" lIns="91440" tIns="36000" rIns="91440" bIns="36000" numCol="1" rtlCol="0" anchor="t"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rPr>
                  <a:t>Virtual Machines</a:t>
                </a:r>
                <a:endParaRPr kumimoji="0" lang="ko-KR" altLang="en-US"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endParaRPr>
              </a:p>
            </p:txBody>
          </p:sp>
          <p:sp>
            <p:nvSpPr>
              <p:cNvPr id="54" name="직사각형 53"/>
              <p:cNvSpPr/>
              <p:nvPr/>
            </p:nvSpPr>
            <p:spPr bwMode="auto">
              <a:xfrm>
                <a:off x="109581" y="2880553"/>
                <a:ext cx="3291344" cy="349702"/>
              </a:xfrm>
              <a:prstGeom prst="rect">
                <a:avLst/>
              </a:prstGeom>
              <a:solidFill>
                <a:sysClr val="window" lastClr="FFFFFF"/>
              </a:solidFill>
              <a:ln w="25400" cap="flat" cmpd="sng" algn="ctr">
                <a:solidFill>
                  <a:srgbClr val="4F81BD"/>
                </a:solidFill>
                <a:prstDash val="solid"/>
                <a:headEnd type="none" w="med" len="med"/>
                <a:tailEnd type="none" w="med" len="med"/>
              </a:ln>
              <a:effectLst/>
            </p:spPr>
            <p:txBody>
              <a:bodyPr vert="horz" wrap="square" lIns="91440" tIns="36000" rIns="91440" bIns="36000" numCol="1" rtlCol="0" anchor="t"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rPr>
                  <a:t>OS</a:t>
                </a:r>
                <a:endParaRPr kumimoji="0" lang="ko-KR" altLang="en-US"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endParaRPr>
              </a:p>
            </p:txBody>
          </p:sp>
          <p:sp>
            <p:nvSpPr>
              <p:cNvPr id="55" name="직사각형 54"/>
              <p:cNvSpPr/>
              <p:nvPr/>
            </p:nvSpPr>
            <p:spPr bwMode="auto">
              <a:xfrm>
                <a:off x="109581" y="2525295"/>
                <a:ext cx="3291344" cy="349702"/>
              </a:xfrm>
              <a:prstGeom prst="rect">
                <a:avLst/>
              </a:prstGeom>
              <a:solidFill>
                <a:sysClr val="window" lastClr="FFFFFF"/>
              </a:solidFill>
              <a:ln w="25400" cap="flat" cmpd="sng" algn="ctr">
                <a:solidFill>
                  <a:srgbClr val="4F81BD"/>
                </a:solidFill>
                <a:prstDash val="solid"/>
                <a:headEnd type="none" w="med" len="med"/>
                <a:tailEnd type="none" w="med" len="med"/>
              </a:ln>
              <a:effectLst/>
            </p:spPr>
            <p:txBody>
              <a:bodyPr vert="horz" wrap="square" lIns="91440" tIns="36000" rIns="91440" bIns="36000" numCol="1" rtlCol="0" anchor="t"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rPr>
                  <a:t>VM/VI Managers</a:t>
                </a:r>
                <a:endParaRPr kumimoji="0" lang="ko-KR" altLang="en-US"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endParaRPr>
              </a:p>
            </p:txBody>
          </p:sp>
          <p:sp>
            <p:nvSpPr>
              <p:cNvPr id="56" name="직사각형 55"/>
              <p:cNvSpPr/>
              <p:nvPr/>
            </p:nvSpPr>
            <p:spPr bwMode="auto">
              <a:xfrm>
                <a:off x="109581" y="2175593"/>
                <a:ext cx="3291344" cy="349702"/>
              </a:xfrm>
              <a:prstGeom prst="rect">
                <a:avLst/>
              </a:prstGeom>
              <a:solidFill>
                <a:sysClr val="window" lastClr="FFFFFF"/>
              </a:solidFill>
              <a:ln w="25400" cap="flat" cmpd="sng" algn="ctr">
                <a:solidFill>
                  <a:srgbClr val="4F81BD"/>
                </a:solidFill>
                <a:prstDash val="solid"/>
                <a:headEnd type="none" w="med" len="med"/>
                <a:tailEnd type="none" w="med" len="med"/>
              </a:ln>
              <a:effectLst/>
            </p:spPr>
            <p:txBody>
              <a:bodyPr vert="horz" wrap="square" lIns="91440" tIns="36000" rIns="91440" bIns="36000" numCol="1" rtlCol="0" anchor="t"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rPr>
                  <a:t>Application Platforms</a:t>
                </a:r>
                <a:endParaRPr kumimoji="0" lang="ko-KR" altLang="en-US"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endParaRPr>
              </a:p>
            </p:txBody>
          </p:sp>
        </p:grpSp>
        <p:sp>
          <p:nvSpPr>
            <p:cNvPr id="47" name="직사각형 46"/>
            <p:cNvSpPr/>
            <p:nvPr/>
          </p:nvSpPr>
          <p:spPr bwMode="auto">
            <a:xfrm>
              <a:off x="4620275" y="1926122"/>
              <a:ext cx="3291344" cy="349702"/>
            </a:xfrm>
            <a:prstGeom prst="rect">
              <a:avLst/>
            </a:prstGeom>
            <a:solidFill>
              <a:sysClr val="window" lastClr="FFFFFF"/>
            </a:solidFill>
            <a:ln w="25400" cap="flat" cmpd="sng" algn="ctr">
              <a:solidFill>
                <a:srgbClr val="4F81BD"/>
              </a:solidFill>
              <a:prstDash val="solid"/>
              <a:headEnd type="none" w="med" len="med"/>
              <a:tailEnd type="none" w="med" len="med"/>
            </a:ln>
            <a:effectLst/>
          </p:spPr>
          <p:txBody>
            <a:bodyPr vert="horz" wrap="square" lIns="91440" tIns="36000" rIns="91440" bIns="36000" numCol="1" rtlCol="0" anchor="t"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rPr>
                <a:t>Frameworks</a:t>
              </a:r>
              <a:endParaRPr kumimoji="0" lang="ko-KR" altLang="en-US"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endParaRPr>
            </a:p>
          </p:txBody>
        </p:sp>
        <p:pic>
          <p:nvPicPr>
            <p:cNvPr id="48" name="Picture 8" descr="https://ilearnstack.files.wordpress.com/2013/04/openstack.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50633" y="2654516"/>
              <a:ext cx="801836" cy="27649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KVM"/>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61421" y="3421982"/>
              <a:ext cx="641430" cy="19884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Tux the penguin"/>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368040" y="3022202"/>
              <a:ext cx="248627" cy="28840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https://plugins.cloudfoundry.org/ui/images/cloud-foundry-logo.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341932" y="2288400"/>
              <a:ext cx="346535" cy="34653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http://theeye.pe.kr/wp-content/uploads/1/1033316693.png"/>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7050632" y="1967433"/>
              <a:ext cx="786521" cy="218751"/>
            </a:xfrm>
            <a:prstGeom prst="rect">
              <a:avLst/>
            </a:prstGeom>
            <a:noFill/>
            <a:extLst>
              <a:ext uri="{909E8E84-426E-40DD-AFC4-6F175D3DCCD1}">
                <a14:hiddenFill xmlns:a14="http://schemas.microsoft.com/office/drawing/2010/main">
                  <a:solidFill>
                    <a:srgbClr val="FFFFFF"/>
                  </a:solidFill>
                </a14:hiddenFill>
              </a:ext>
            </a:extLst>
          </p:spPr>
        </p:pic>
      </p:grpSp>
      <p:sp>
        <p:nvSpPr>
          <p:cNvPr id="57" name="모서리가 둥근 직사각형 56"/>
          <p:cNvSpPr/>
          <p:nvPr/>
        </p:nvSpPr>
        <p:spPr>
          <a:xfrm>
            <a:off x="2678230" y="3109831"/>
            <a:ext cx="737754" cy="275359"/>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200" b="1" i="0" u="none" strike="noStrike" kern="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rPr>
              <a:t>Firewall</a:t>
            </a:r>
            <a:endParaRPr kumimoji="0" lang="ko-KR" altLang="en-US" sz="1200" b="1" i="0" u="none" strike="noStrike" kern="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endParaRPr>
          </a:p>
        </p:txBody>
      </p:sp>
      <p:sp>
        <p:nvSpPr>
          <p:cNvPr id="58" name="모서리가 둥근 직사각형 57"/>
          <p:cNvSpPr/>
          <p:nvPr/>
        </p:nvSpPr>
        <p:spPr>
          <a:xfrm>
            <a:off x="3537491" y="3095271"/>
            <a:ext cx="737754" cy="275359"/>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200" b="1" i="0" u="none" strike="noStrike" kern="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rPr>
              <a:t>DPI</a:t>
            </a:r>
            <a:endParaRPr kumimoji="0" lang="ko-KR" altLang="en-US" sz="1200" b="1" i="0" u="none" strike="noStrike" kern="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endParaRPr>
          </a:p>
        </p:txBody>
      </p:sp>
      <p:sp>
        <p:nvSpPr>
          <p:cNvPr id="59" name="모서리가 둥근 직사각형 58"/>
          <p:cNvSpPr/>
          <p:nvPr/>
        </p:nvSpPr>
        <p:spPr>
          <a:xfrm>
            <a:off x="4422407" y="3095270"/>
            <a:ext cx="737754" cy="275359"/>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200" b="1" i="0" u="none" strike="noStrike" kern="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rPr>
              <a:t>Billing</a:t>
            </a:r>
            <a:endParaRPr kumimoji="0" lang="ko-KR" altLang="en-US" sz="1200" b="1" i="0" u="none" strike="noStrike" kern="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endParaRPr>
          </a:p>
        </p:txBody>
      </p:sp>
      <p:sp>
        <p:nvSpPr>
          <p:cNvPr id="60" name="모서리가 둥근 직사각형 59"/>
          <p:cNvSpPr/>
          <p:nvPr/>
        </p:nvSpPr>
        <p:spPr>
          <a:xfrm>
            <a:off x="3023522" y="2667590"/>
            <a:ext cx="737754" cy="275359"/>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200" b="1" i="0" u="none" strike="noStrike" kern="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rPr>
              <a:t>IDS</a:t>
            </a:r>
            <a:endParaRPr kumimoji="0" lang="ko-KR" altLang="en-US" sz="1200" b="1" i="0" u="none" strike="noStrike" kern="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endParaRPr>
          </a:p>
        </p:txBody>
      </p:sp>
      <p:sp>
        <p:nvSpPr>
          <p:cNvPr id="61" name="모서리가 둥근 직사각형 60"/>
          <p:cNvSpPr/>
          <p:nvPr/>
        </p:nvSpPr>
        <p:spPr>
          <a:xfrm>
            <a:off x="3886253" y="2660309"/>
            <a:ext cx="737754" cy="275359"/>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200" b="1" i="0" u="none" strike="noStrike" kern="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rPr>
              <a:t>Cache</a:t>
            </a:r>
            <a:endParaRPr kumimoji="0" lang="ko-KR" altLang="en-US" sz="1200" b="1" i="0" u="none" strike="noStrike" kern="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endParaRPr>
          </a:p>
        </p:txBody>
      </p:sp>
      <p:grpSp>
        <p:nvGrpSpPr>
          <p:cNvPr id="62" name="그룹 61"/>
          <p:cNvGrpSpPr/>
          <p:nvPr/>
        </p:nvGrpSpPr>
        <p:grpSpPr>
          <a:xfrm>
            <a:off x="6083315" y="4660608"/>
            <a:ext cx="3297449" cy="1384637"/>
            <a:chOff x="4738861" y="4880287"/>
            <a:chExt cx="3297449" cy="1384637"/>
          </a:xfrm>
        </p:grpSpPr>
        <p:sp>
          <p:nvSpPr>
            <p:cNvPr id="63" name="직사각형 62"/>
            <p:cNvSpPr/>
            <p:nvPr/>
          </p:nvSpPr>
          <p:spPr bwMode="auto">
            <a:xfrm>
              <a:off x="4739460" y="5915222"/>
              <a:ext cx="3291344" cy="349702"/>
            </a:xfrm>
            <a:prstGeom prst="rect">
              <a:avLst/>
            </a:prstGeom>
            <a:solidFill>
              <a:sysClr val="window" lastClr="FFFFFF"/>
            </a:solidFill>
            <a:ln w="25400" cap="flat" cmpd="sng" algn="ctr">
              <a:solidFill>
                <a:srgbClr val="4F81BD"/>
              </a:solidFill>
              <a:prstDash val="solid"/>
              <a:headEnd type="none" w="med" len="med"/>
              <a:tailEnd type="none" w="med" len="med"/>
            </a:ln>
            <a:effectLst/>
          </p:spPr>
          <p:txBody>
            <a:bodyPr vert="horz" wrap="square" lIns="91440" tIns="36000" rIns="91440" bIns="36000" numCol="1" rtlCol="0" anchor="t"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rPr>
                <a:t>OCP Switch H/W</a:t>
              </a:r>
              <a:endParaRPr kumimoji="0" lang="ko-KR" altLang="en-US"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endParaRPr>
            </a:p>
          </p:txBody>
        </p:sp>
        <p:pic>
          <p:nvPicPr>
            <p:cNvPr id="64" name="그림 63"/>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250850" y="5935379"/>
              <a:ext cx="752219" cy="309387"/>
            </a:xfrm>
            <a:prstGeom prst="rect">
              <a:avLst/>
            </a:prstGeom>
          </p:spPr>
        </p:pic>
        <p:sp>
          <p:nvSpPr>
            <p:cNvPr id="65" name="직사각형 64"/>
            <p:cNvSpPr/>
            <p:nvPr/>
          </p:nvSpPr>
          <p:spPr bwMode="auto">
            <a:xfrm>
              <a:off x="4739460" y="5553792"/>
              <a:ext cx="3291344" cy="349702"/>
            </a:xfrm>
            <a:prstGeom prst="rect">
              <a:avLst/>
            </a:prstGeom>
            <a:solidFill>
              <a:sysClr val="window" lastClr="FFFFFF"/>
            </a:solidFill>
            <a:ln w="25400" cap="flat" cmpd="sng" algn="ctr">
              <a:solidFill>
                <a:srgbClr val="4F81BD"/>
              </a:solidFill>
              <a:prstDash val="solid"/>
              <a:headEnd type="none" w="med" len="med"/>
              <a:tailEnd type="none" w="med" len="med"/>
            </a:ln>
            <a:effectLst/>
          </p:spPr>
          <p:txBody>
            <a:bodyPr vert="horz" wrap="square" lIns="91440" tIns="36000" rIns="91440" bIns="36000" numCol="1" rtlCol="0" anchor="t"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rPr>
                <a:t>P4 ASIC</a:t>
              </a:r>
              <a:endParaRPr kumimoji="0" lang="ko-KR" altLang="en-US"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endParaRPr>
            </a:p>
          </p:txBody>
        </p:sp>
        <p:pic>
          <p:nvPicPr>
            <p:cNvPr id="66" name="그림 65"/>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7283156" y="5582892"/>
              <a:ext cx="682525" cy="292758"/>
            </a:xfrm>
            <a:prstGeom prst="rect">
              <a:avLst/>
            </a:prstGeom>
          </p:spPr>
        </p:pic>
        <p:sp>
          <p:nvSpPr>
            <p:cNvPr id="67" name="직사각형 66"/>
            <p:cNvSpPr/>
            <p:nvPr/>
          </p:nvSpPr>
          <p:spPr bwMode="auto">
            <a:xfrm>
              <a:off x="4744966" y="4880287"/>
              <a:ext cx="3291344" cy="349702"/>
            </a:xfrm>
            <a:prstGeom prst="rect">
              <a:avLst/>
            </a:prstGeom>
            <a:solidFill>
              <a:sysClr val="window" lastClr="FFFFFF"/>
            </a:solidFill>
            <a:ln w="25400" cap="flat" cmpd="sng" algn="ctr">
              <a:solidFill>
                <a:srgbClr val="4F81BD"/>
              </a:solidFill>
              <a:prstDash val="solid"/>
              <a:headEnd type="none" w="med" len="med"/>
              <a:tailEnd type="none" w="med" len="med"/>
            </a:ln>
            <a:effectLst/>
          </p:spPr>
          <p:txBody>
            <a:bodyPr vert="horz" wrap="square" lIns="91440" tIns="36000" rIns="91440" bIns="36000" numCol="1" rtlCol="0" anchor="t"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rPr>
                <a:t>Data Plane</a:t>
              </a:r>
              <a:endParaRPr kumimoji="0" lang="ko-KR" altLang="en-US"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endParaRPr>
            </a:p>
          </p:txBody>
        </p:sp>
        <p:pic>
          <p:nvPicPr>
            <p:cNvPr id="68" name="Picture 2" descr="DPDK: Data Plane Development Kit"/>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580653" y="4956072"/>
              <a:ext cx="885970" cy="23238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descr="Home"/>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542357" y="4901921"/>
              <a:ext cx="484428" cy="278807"/>
            </a:xfrm>
            <a:prstGeom prst="rect">
              <a:avLst/>
            </a:prstGeom>
            <a:noFill/>
            <a:extLst>
              <a:ext uri="{909E8E84-426E-40DD-AFC4-6F175D3DCCD1}">
                <a14:hiddenFill xmlns:a14="http://schemas.microsoft.com/office/drawing/2010/main">
                  <a:solidFill>
                    <a:srgbClr val="FFFFFF"/>
                  </a:solidFill>
                </a14:hiddenFill>
              </a:ext>
            </a:extLst>
          </p:spPr>
        </p:pic>
        <p:sp>
          <p:nvSpPr>
            <p:cNvPr id="70" name="직사각형 69"/>
            <p:cNvSpPr/>
            <p:nvPr/>
          </p:nvSpPr>
          <p:spPr bwMode="auto">
            <a:xfrm>
              <a:off x="4738861" y="5220580"/>
              <a:ext cx="3291344" cy="349702"/>
            </a:xfrm>
            <a:prstGeom prst="rect">
              <a:avLst/>
            </a:prstGeom>
            <a:solidFill>
              <a:sysClr val="window" lastClr="FFFFFF"/>
            </a:solidFill>
            <a:ln w="25400" cap="flat" cmpd="sng" algn="ctr">
              <a:solidFill>
                <a:srgbClr val="4F81BD"/>
              </a:solidFill>
              <a:prstDash val="solid"/>
              <a:headEnd type="none" w="med" len="med"/>
              <a:tailEnd type="none" w="med" len="med"/>
            </a:ln>
            <a:effectLst/>
          </p:spPr>
          <p:txBody>
            <a:bodyPr vert="horz" wrap="square" lIns="91440" tIns="36000" rIns="91440" bIns="36000" numCol="1" rtlCol="0" anchor="t"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rPr>
                <a:t>Switch OS</a:t>
              </a:r>
              <a:endParaRPr kumimoji="0" lang="ko-KR" altLang="en-US" sz="18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endParaRPr>
            </a:p>
          </p:txBody>
        </p:sp>
        <p:pic>
          <p:nvPicPr>
            <p:cNvPr id="71" name="Picture 4" descr="Logo"/>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7490643" y="5266116"/>
              <a:ext cx="475337" cy="31689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719527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lvl="0"/>
            <a:r>
              <a:rPr lang="en-US" altLang="ko-KR"/>
              <a:t>Open Networking Ecosystem</a:t>
            </a:r>
            <a:endParaRPr kumimoji="0" lang="ko-KR" altLang="en-US" sz="36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9" name="내용 개체 틀 2"/>
          <p:cNvSpPr txBox="1">
            <a:spLocks/>
          </p:cNvSpPr>
          <p:nvPr/>
        </p:nvSpPr>
        <p:spPr>
          <a:xfrm>
            <a:off x="199505" y="706583"/>
            <a:ext cx="11829010"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sz="2400"/>
              <a:t>A simple scenario for Open Networking Ecosystem</a:t>
            </a:r>
          </a:p>
          <a:p>
            <a:pPr lvl="1"/>
            <a:r>
              <a:rPr lang="en-US" altLang="ko-KR" sz="2000"/>
              <a:t>Phase 2 – Network &amp; Service Configuration</a:t>
            </a:r>
            <a:endParaRPr lang="ko-KR" altLang="en-US" sz="2000" dirty="0"/>
          </a:p>
        </p:txBody>
      </p:sp>
      <p:pic>
        <p:nvPicPr>
          <p:cNvPr id="5" name="그림 4"/>
          <p:cNvPicPr>
            <a:picLocks noChangeAspect="1"/>
          </p:cNvPicPr>
          <p:nvPr/>
        </p:nvPicPr>
        <p:blipFill>
          <a:blip r:embed="rId2"/>
          <a:stretch>
            <a:fillRect/>
          </a:stretch>
        </p:blipFill>
        <p:spPr>
          <a:xfrm>
            <a:off x="3393759" y="4669440"/>
            <a:ext cx="950633" cy="601359"/>
          </a:xfrm>
          <a:prstGeom prst="rect">
            <a:avLst/>
          </a:prstGeom>
        </p:spPr>
      </p:pic>
      <p:pic>
        <p:nvPicPr>
          <p:cNvPr id="8" name="Picture 4" descr="http://www.save9.com/wp-content/uploads/2015/01/Cloud-Computing-from-Save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0452" y="1648632"/>
            <a:ext cx="3466915" cy="2023174"/>
          </a:xfrm>
          <a:prstGeom prst="rect">
            <a:avLst/>
          </a:prstGeom>
          <a:noFill/>
          <a:extLst>
            <a:ext uri="{909E8E84-426E-40DD-AFC4-6F175D3DCCD1}">
              <a14:hiddenFill xmlns:a14="http://schemas.microsoft.com/office/drawing/2010/main">
                <a:solidFill>
                  <a:srgbClr val="FFFFFF"/>
                </a:solidFill>
              </a14:hiddenFill>
            </a:ext>
          </a:extLst>
        </p:spPr>
      </p:pic>
      <p:pic>
        <p:nvPicPr>
          <p:cNvPr id="10" name="그림 9"/>
          <p:cNvPicPr>
            <a:picLocks noChangeAspect="1"/>
          </p:cNvPicPr>
          <p:nvPr/>
        </p:nvPicPr>
        <p:blipFill>
          <a:blip r:embed="rId2"/>
          <a:stretch>
            <a:fillRect/>
          </a:stretch>
        </p:blipFill>
        <p:spPr>
          <a:xfrm>
            <a:off x="5008594" y="4068081"/>
            <a:ext cx="950633" cy="601359"/>
          </a:xfrm>
          <a:prstGeom prst="rect">
            <a:avLst/>
          </a:prstGeom>
        </p:spPr>
      </p:pic>
      <p:pic>
        <p:nvPicPr>
          <p:cNvPr id="11" name="그림 10"/>
          <p:cNvPicPr>
            <a:picLocks noChangeAspect="1"/>
          </p:cNvPicPr>
          <p:nvPr/>
        </p:nvPicPr>
        <p:blipFill>
          <a:blip r:embed="rId2"/>
          <a:stretch>
            <a:fillRect/>
          </a:stretch>
        </p:blipFill>
        <p:spPr>
          <a:xfrm>
            <a:off x="4994244" y="5207618"/>
            <a:ext cx="950633" cy="601359"/>
          </a:xfrm>
          <a:prstGeom prst="rect">
            <a:avLst/>
          </a:prstGeom>
        </p:spPr>
      </p:pic>
      <p:pic>
        <p:nvPicPr>
          <p:cNvPr id="12" name="그림 11"/>
          <p:cNvPicPr>
            <a:picLocks noChangeAspect="1"/>
          </p:cNvPicPr>
          <p:nvPr/>
        </p:nvPicPr>
        <p:blipFill>
          <a:blip r:embed="rId2"/>
          <a:stretch>
            <a:fillRect/>
          </a:stretch>
        </p:blipFill>
        <p:spPr>
          <a:xfrm>
            <a:off x="6741648" y="4669439"/>
            <a:ext cx="950633" cy="601359"/>
          </a:xfrm>
          <a:prstGeom prst="rect">
            <a:avLst/>
          </a:prstGeom>
        </p:spPr>
      </p:pic>
      <p:cxnSp>
        <p:nvCxnSpPr>
          <p:cNvPr id="13" name="직선 연결선 12"/>
          <p:cNvCxnSpPr>
            <a:endCxn id="10" idx="1"/>
          </p:cNvCxnSpPr>
          <p:nvPr/>
        </p:nvCxnSpPr>
        <p:spPr>
          <a:xfrm flipV="1">
            <a:off x="3913851" y="4368761"/>
            <a:ext cx="1094743" cy="442930"/>
          </a:xfrm>
          <a:prstGeom prst="line">
            <a:avLst/>
          </a:prstGeom>
          <a:noFill/>
          <a:ln w="9525" cap="flat" cmpd="sng" algn="ctr">
            <a:solidFill>
              <a:srgbClr val="4F81BD">
                <a:shade val="95000"/>
                <a:satMod val="105000"/>
              </a:srgbClr>
            </a:solidFill>
            <a:prstDash val="solid"/>
          </a:ln>
          <a:effectLst/>
        </p:spPr>
      </p:cxnSp>
      <p:cxnSp>
        <p:nvCxnSpPr>
          <p:cNvPr id="14" name="직선 연결선 13"/>
          <p:cNvCxnSpPr>
            <a:endCxn id="10" idx="3"/>
          </p:cNvCxnSpPr>
          <p:nvPr/>
        </p:nvCxnSpPr>
        <p:spPr>
          <a:xfrm flipH="1" flipV="1">
            <a:off x="5959227" y="4368761"/>
            <a:ext cx="1238152" cy="442930"/>
          </a:xfrm>
          <a:prstGeom prst="line">
            <a:avLst/>
          </a:prstGeom>
          <a:noFill/>
          <a:ln w="9525" cap="flat" cmpd="sng" algn="ctr">
            <a:solidFill>
              <a:srgbClr val="4F81BD">
                <a:shade val="95000"/>
                <a:satMod val="105000"/>
              </a:srgbClr>
            </a:solidFill>
            <a:prstDash val="solid"/>
          </a:ln>
          <a:effectLst/>
        </p:spPr>
      </p:cxnSp>
      <p:cxnSp>
        <p:nvCxnSpPr>
          <p:cNvPr id="15" name="직선 연결선 14"/>
          <p:cNvCxnSpPr>
            <a:stCxn id="11" idx="1"/>
          </p:cNvCxnSpPr>
          <p:nvPr/>
        </p:nvCxnSpPr>
        <p:spPr>
          <a:xfrm flipH="1" flipV="1">
            <a:off x="3913851" y="5061072"/>
            <a:ext cx="1080393" cy="447226"/>
          </a:xfrm>
          <a:prstGeom prst="line">
            <a:avLst/>
          </a:prstGeom>
          <a:noFill/>
          <a:ln w="9525" cap="flat" cmpd="sng" algn="ctr">
            <a:solidFill>
              <a:srgbClr val="4F81BD">
                <a:shade val="95000"/>
                <a:satMod val="105000"/>
              </a:srgbClr>
            </a:solidFill>
            <a:prstDash val="solid"/>
          </a:ln>
          <a:effectLst/>
        </p:spPr>
      </p:cxnSp>
      <p:cxnSp>
        <p:nvCxnSpPr>
          <p:cNvPr id="16" name="직선 연결선 15"/>
          <p:cNvCxnSpPr/>
          <p:nvPr/>
        </p:nvCxnSpPr>
        <p:spPr>
          <a:xfrm flipH="1">
            <a:off x="6028401" y="5061072"/>
            <a:ext cx="1168979" cy="410441"/>
          </a:xfrm>
          <a:prstGeom prst="line">
            <a:avLst/>
          </a:prstGeom>
          <a:noFill/>
          <a:ln w="9525" cap="flat" cmpd="sng" algn="ctr">
            <a:solidFill>
              <a:srgbClr val="4F81BD">
                <a:shade val="95000"/>
                <a:satMod val="105000"/>
              </a:srgbClr>
            </a:solidFill>
            <a:prstDash val="solid"/>
          </a:ln>
          <a:effectLst/>
        </p:spPr>
      </p:cxnSp>
      <p:pic>
        <p:nvPicPr>
          <p:cNvPr id="17" name="Picture 4" descr="http://captherm.com/wp-content/uploads/2011/08/index-datacenter-FINA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05528" y="4368761"/>
            <a:ext cx="1540756" cy="115607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cdni.wired.co.uk/455x303/s_v/samsung%20laptop.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2678" y="4203658"/>
            <a:ext cx="961448" cy="64026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676349" y="5711969"/>
            <a:ext cx="725968" cy="369332"/>
          </a:xfrm>
          <a:prstGeom prst="rect">
            <a:avLst/>
          </a:prstGeom>
          <a:noFill/>
        </p:spPr>
        <p:txBody>
          <a:bodyPr wrap="none" rtlCol="0">
            <a:spAutoFit/>
          </a:bodyPr>
          <a:lstStyle/>
          <a:p>
            <a:r>
              <a:rPr lang="en-US" altLang="ko-KR" dirty="0">
                <a:solidFill>
                  <a:prstClr val="black"/>
                </a:solidFill>
                <a:latin typeface="Calibri" panose="020F0502020204030204"/>
              </a:rPr>
              <a:t>Client</a:t>
            </a:r>
          </a:p>
        </p:txBody>
      </p:sp>
      <p:sp>
        <p:nvSpPr>
          <p:cNvPr id="20" name="TextBox 19"/>
          <p:cNvSpPr txBox="1"/>
          <p:nvPr/>
        </p:nvSpPr>
        <p:spPr>
          <a:xfrm>
            <a:off x="8643589" y="5441839"/>
            <a:ext cx="1223476" cy="369332"/>
          </a:xfrm>
          <a:prstGeom prst="rect">
            <a:avLst/>
          </a:prstGeom>
          <a:noFill/>
        </p:spPr>
        <p:txBody>
          <a:bodyPr wrap="none" rtlCol="0">
            <a:spAutoFit/>
          </a:bodyPr>
          <a:lstStyle/>
          <a:p>
            <a:r>
              <a:rPr lang="en-US" altLang="ko-KR" dirty="0">
                <a:solidFill>
                  <a:prstClr val="black"/>
                </a:solidFill>
                <a:latin typeface="Calibri" panose="020F0502020204030204"/>
              </a:rPr>
              <a:t>Datacenter</a:t>
            </a:r>
          </a:p>
        </p:txBody>
      </p:sp>
      <p:sp>
        <p:nvSpPr>
          <p:cNvPr id="21" name="모서리가 둥근 직사각형 20"/>
          <p:cNvSpPr/>
          <p:nvPr/>
        </p:nvSpPr>
        <p:spPr>
          <a:xfrm>
            <a:off x="4451661" y="2994029"/>
            <a:ext cx="737754" cy="275359"/>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200" b="1" i="0" u="none" strike="noStrike" kern="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rPr>
              <a:t>Firewall</a:t>
            </a:r>
            <a:endParaRPr kumimoji="0" lang="ko-KR" altLang="en-US" sz="1200" b="1" i="0" u="none" strike="noStrike" kern="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endParaRPr>
          </a:p>
        </p:txBody>
      </p:sp>
      <p:sp>
        <p:nvSpPr>
          <p:cNvPr id="22" name="모서리가 둥근 직사각형 21"/>
          <p:cNvSpPr/>
          <p:nvPr/>
        </p:nvSpPr>
        <p:spPr>
          <a:xfrm>
            <a:off x="5647135" y="2994029"/>
            <a:ext cx="737754" cy="275359"/>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200" b="1" i="0" u="none" strike="noStrike" kern="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rPr>
              <a:t>DPI</a:t>
            </a:r>
            <a:endParaRPr kumimoji="0" lang="ko-KR" altLang="en-US" sz="1200" b="1" i="0" u="none" strike="noStrike" kern="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endParaRPr>
          </a:p>
        </p:txBody>
      </p:sp>
      <p:pic>
        <p:nvPicPr>
          <p:cNvPr id="23" name="Picture 4" descr="Home"/>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897692" y="2716692"/>
            <a:ext cx="892105" cy="20941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onosproject.org/images/onos-logo-lg.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588174" y="2236365"/>
            <a:ext cx="713405" cy="37158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Logo"/>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544401" y="2333176"/>
            <a:ext cx="706582" cy="258435"/>
          </a:xfrm>
          <a:prstGeom prst="rect">
            <a:avLst/>
          </a:prstGeom>
          <a:noFill/>
          <a:extLst>
            <a:ext uri="{909E8E84-426E-40DD-AFC4-6F175D3DCCD1}">
              <a14:hiddenFill xmlns:a14="http://schemas.microsoft.com/office/drawing/2010/main">
                <a:solidFill>
                  <a:srgbClr val="FFFFFF"/>
                </a:solidFill>
              </a14:hiddenFill>
            </a:ext>
          </a:extLst>
        </p:spPr>
      </p:pic>
      <p:sp>
        <p:nvSpPr>
          <p:cNvPr id="26" name="자유형 25"/>
          <p:cNvSpPr/>
          <p:nvPr/>
        </p:nvSpPr>
        <p:spPr>
          <a:xfrm>
            <a:off x="2540994" y="3182141"/>
            <a:ext cx="5918042" cy="1789347"/>
          </a:xfrm>
          <a:custGeom>
            <a:avLst/>
            <a:gdLst>
              <a:gd name="connsiteX0" fmla="*/ 0 w 5821491"/>
              <a:gd name="connsiteY0" fmla="*/ 1782080 h 1942765"/>
              <a:gd name="connsiteX1" fmla="*/ 1192695 w 5821491"/>
              <a:gd name="connsiteY1" fmla="*/ 1776401 h 1942765"/>
              <a:gd name="connsiteX2" fmla="*/ 2135493 w 5821491"/>
              <a:gd name="connsiteY2" fmla="*/ 66870 h 1942765"/>
              <a:gd name="connsiteX3" fmla="*/ 2879508 w 5821491"/>
              <a:gd name="connsiteY3" fmla="*/ 1163014 h 1942765"/>
              <a:gd name="connsiteX4" fmla="*/ 3492894 w 5821491"/>
              <a:gd name="connsiteY4" fmla="*/ 4396 h 1942765"/>
              <a:gd name="connsiteX5" fmla="*/ 4606077 w 5821491"/>
              <a:gd name="connsiteY5" fmla="*/ 1685529 h 1942765"/>
              <a:gd name="connsiteX6" fmla="*/ 5821491 w 5821491"/>
              <a:gd name="connsiteY6" fmla="*/ 1833196 h 1942765"/>
              <a:gd name="connsiteX0" fmla="*/ 0 w 5821491"/>
              <a:gd name="connsiteY0" fmla="*/ 1779053 h 1939738"/>
              <a:gd name="connsiteX1" fmla="*/ 1192695 w 5821491"/>
              <a:gd name="connsiteY1" fmla="*/ 1773374 h 1939738"/>
              <a:gd name="connsiteX2" fmla="*/ 2135493 w 5821491"/>
              <a:gd name="connsiteY2" fmla="*/ 63843 h 1939738"/>
              <a:gd name="connsiteX3" fmla="*/ 2879508 w 5821491"/>
              <a:gd name="connsiteY3" fmla="*/ 1159987 h 1939738"/>
              <a:gd name="connsiteX4" fmla="*/ 3492894 w 5821491"/>
              <a:gd name="connsiteY4" fmla="*/ 1369 h 1939738"/>
              <a:gd name="connsiteX5" fmla="*/ 4412974 w 5821491"/>
              <a:gd name="connsiteY5" fmla="*/ 1443963 h 1939738"/>
              <a:gd name="connsiteX6" fmla="*/ 5821491 w 5821491"/>
              <a:gd name="connsiteY6" fmla="*/ 1830169 h 1939738"/>
              <a:gd name="connsiteX0" fmla="*/ 0 w 5821491"/>
              <a:gd name="connsiteY0" fmla="*/ 1779053 h 1850016"/>
              <a:gd name="connsiteX1" fmla="*/ 1357401 w 5821491"/>
              <a:gd name="connsiteY1" fmla="*/ 1495078 h 1850016"/>
              <a:gd name="connsiteX2" fmla="*/ 2135493 w 5821491"/>
              <a:gd name="connsiteY2" fmla="*/ 63843 h 1850016"/>
              <a:gd name="connsiteX3" fmla="*/ 2879508 w 5821491"/>
              <a:gd name="connsiteY3" fmla="*/ 1159987 h 1850016"/>
              <a:gd name="connsiteX4" fmla="*/ 3492894 w 5821491"/>
              <a:gd name="connsiteY4" fmla="*/ 1369 h 1850016"/>
              <a:gd name="connsiteX5" fmla="*/ 4412974 w 5821491"/>
              <a:gd name="connsiteY5" fmla="*/ 1443963 h 1850016"/>
              <a:gd name="connsiteX6" fmla="*/ 5821491 w 5821491"/>
              <a:gd name="connsiteY6" fmla="*/ 1830169 h 1850016"/>
              <a:gd name="connsiteX0" fmla="*/ 0 w 5821491"/>
              <a:gd name="connsiteY0" fmla="*/ 1779053 h 1850016"/>
              <a:gd name="connsiteX1" fmla="*/ 1357401 w 5821491"/>
              <a:gd name="connsiteY1" fmla="*/ 1495078 h 1850016"/>
              <a:gd name="connsiteX2" fmla="*/ 2135493 w 5821491"/>
              <a:gd name="connsiteY2" fmla="*/ 63843 h 1850016"/>
              <a:gd name="connsiteX3" fmla="*/ 2879508 w 5821491"/>
              <a:gd name="connsiteY3" fmla="*/ 1159987 h 1850016"/>
              <a:gd name="connsiteX4" fmla="*/ 3492894 w 5821491"/>
              <a:gd name="connsiteY4" fmla="*/ 1369 h 1850016"/>
              <a:gd name="connsiteX5" fmla="*/ 4412974 w 5821491"/>
              <a:gd name="connsiteY5" fmla="*/ 1443963 h 1850016"/>
              <a:gd name="connsiteX6" fmla="*/ 5821491 w 5821491"/>
              <a:gd name="connsiteY6" fmla="*/ 1830169 h 1850016"/>
              <a:gd name="connsiteX0" fmla="*/ 0 w 5895324"/>
              <a:gd name="connsiteY0" fmla="*/ 1602988 h 1850016"/>
              <a:gd name="connsiteX1" fmla="*/ 1431234 w 5895324"/>
              <a:gd name="connsiteY1" fmla="*/ 1495078 h 1850016"/>
              <a:gd name="connsiteX2" fmla="*/ 2209326 w 5895324"/>
              <a:gd name="connsiteY2" fmla="*/ 63843 h 1850016"/>
              <a:gd name="connsiteX3" fmla="*/ 2953341 w 5895324"/>
              <a:gd name="connsiteY3" fmla="*/ 1159987 h 1850016"/>
              <a:gd name="connsiteX4" fmla="*/ 3566727 w 5895324"/>
              <a:gd name="connsiteY4" fmla="*/ 1369 h 1850016"/>
              <a:gd name="connsiteX5" fmla="*/ 4486807 w 5895324"/>
              <a:gd name="connsiteY5" fmla="*/ 1443963 h 1850016"/>
              <a:gd name="connsiteX6" fmla="*/ 5895324 w 5895324"/>
              <a:gd name="connsiteY6" fmla="*/ 1830169 h 1850016"/>
              <a:gd name="connsiteX0" fmla="*/ 0 w 5918042"/>
              <a:gd name="connsiteY0" fmla="*/ 1602988 h 1792520"/>
              <a:gd name="connsiteX1" fmla="*/ 1431234 w 5918042"/>
              <a:gd name="connsiteY1" fmla="*/ 1495078 h 1792520"/>
              <a:gd name="connsiteX2" fmla="*/ 2209326 w 5918042"/>
              <a:gd name="connsiteY2" fmla="*/ 63843 h 1792520"/>
              <a:gd name="connsiteX3" fmla="*/ 2953341 w 5918042"/>
              <a:gd name="connsiteY3" fmla="*/ 1159987 h 1792520"/>
              <a:gd name="connsiteX4" fmla="*/ 3566727 w 5918042"/>
              <a:gd name="connsiteY4" fmla="*/ 1369 h 1792520"/>
              <a:gd name="connsiteX5" fmla="*/ 4486807 w 5918042"/>
              <a:gd name="connsiteY5" fmla="*/ 1443963 h 1792520"/>
              <a:gd name="connsiteX6" fmla="*/ 5918042 w 5918042"/>
              <a:gd name="connsiteY6" fmla="*/ 1767694 h 1792520"/>
              <a:gd name="connsiteX0" fmla="*/ 0 w 5918042"/>
              <a:gd name="connsiteY0" fmla="*/ 1602736 h 1789347"/>
              <a:gd name="connsiteX1" fmla="*/ 1431234 w 5918042"/>
              <a:gd name="connsiteY1" fmla="*/ 1494826 h 1789347"/>
              <a:gd name="connsiteX2" fmla="*/ 2209326 w 5918042"/>
              <a:gd name="connsiteY2" fmla="*/ 63591 h 1789347"/>
              <a:gd name="connsiteX3" fmla="*/ 2953341 w 5918042"/>
              <a:gd name="connsiteY3" fmla="*/ 1159735 h 1789347"/>
              <a:gd name="connsiteX4" fmla="*/ 3566727 w 5918042"/>
              <a:gd name="connsiteY4" fmla="*/ 1117 h 1789347"/>
              <a:gd name="connsiteX5" fmla="*/ 4486807 w 5918042"/>
              <a:gd name="connsiteY5" fmla="*/ 1415314 h 1789347"/>
              <a:gd name="connsiteX6" fmla="*/ 5918042 w 5918042"/>
              <a:gd name="connsiteY6" fmla="*/ 1767442 h 1789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8042" h="1789347">
                <a:moveTo>
                  <a:pt x="0" y="1602736"/>
                </a:moveTo>
                <a:cubicBezTo>
                  <a:pt x="418390" y="1742830"/>
                  <a:pt x="1063013" y="1751350"/>
                  <a:pt x="1431234" y="1494826"/>
                </a:cubicBezTo>
                <a:cubicBezTo>
                  <a:pt x="1799455" y="1238302"/>
                  <a:pt x="1955642" y="119440"/>
                  <a:pt x="2209326" y="63591"/>
                </a:cubicBezTo>
                <a:cubicBezTo>
                  <a:pt x="2463011" y="7743"/>
                  <a:pt x="2727108" y="1170147"/>
                  <a:pt x="2953341" y="1159735"/>
                </a:cubicBezTo>
                <a:cubicBezTo>
                  <a:pt x="3179574" y="1149323"/>
                  <a:pt x="3311149" y="-41479"/>
                  <a:pt x="3566727" y="1117"/>
                </a:cubicBezTo>
                <a:cubicBezTo>
                  <a:pt x="3822305" y="43713"/>
                  <a:pt x="4094921" y="1120927"/>
                  <a:pt x="4486807" y="1415314"/>
                </a:cubicBezTo>
                <a:cubicBezTo>
                  <a:pt x="4878693" y="1709701"/>
                  <a:pt x="5504385" y="1846008"/>
                  <a:pt x="5918042" y="1767442"/>
                </a:cubicBezTo>
              </a:path>
            </a:pathLst>
          </a:custGeom>
          <a:noFill/>
          <a:ln w="63500" cap="flat" cmpd="sng" algn="ctr">
            <a:solidFill>
              <a:srgbClr val="FF0000"/>
            </a:solidFill>
            <a:prstDash val="solid"/>
            <a:headEnd type="none"/>
            <a:tail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Calibri" panose="020F0502020204030204"/>
              <a:ea typeface="맑은 고딕" panose="020B0503020000020004" pitchFamily="50" charset="-127"/>
              <a:cs typeface="+mn-cs"/>
            </a:endParaRPr>
          </a:p>
        </p:txBody>
      </p:sp>
      <p:grpSp>
        <p:nvGrpSpPr>
          <p:cNvPr id="27" name="그룹 26"/>
          <p:cNvGrpSpPr/>
          <p:nvPr/>
        </p:nvGrpSpPr>
        <p:grpSpPr>
          <a:xfrm>
            <a:off x="7211687" y="3119486"/>
            <a:ext cx="2985291" cy="318924"/>
            <a:chOff x="5937207" y="3258730"/>
            <a:chExt cx="2985291" cy="318924"/>
          </a:xfrm>
        </p:grpSpPr>
        <p:sp>
          <p:nvSpPr>
            <p:cNvPr id="28" name="직사각형 27"/>
            <p:cNvSpPr/>
            <p:nvPr/>
          </p:nvSpPr>
          <p:spPr bwMode="auto">
            <a:xfrm>
              <a:off x="5937207" y="3258730"/>
              <a:ext cx="2985291" cy="318924"/>
            </a:xfrm>
            <a:prstGeom prst="rect">
              <a:avLst/>
            </a:prstGeom>
            <a:solidFill>
              <a:sysClr val="window" lastClr="FFFFFF"/>
            </a:solidFill>
            <a:ln w="25400" cap="flat" cmpd="sng" algn="ctr">
              <a:solidFill>
                <a:srgbClr val="4F81BD"/>
              </a:solidFill>
              <a:prstDash val="solid"/>
              <a:headEnd type="none" w="med" len="med"/>
              <a:tailEnd type="none" w="med" len="med"/>
            </a:ln>
            <a:effectLst/>
          </p:spPr>
          <p:txBody>
            <a:bodyPr vert="horz" wrap="square" lIns="91440" tIns="36000" rIns="91440" bIns="36000" numCol="1" rtlCol="0" anchor="t"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6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rPr>
                <a:t>Network Controller</a:t>
              </a:r>
              <a:endParaRPr kumimoji="0" lang="ko-KR" altLang="en-US" sz="16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endParaRPr>
            </a:p>
          </p:txBody>
        </p:sp>
        <p:pic>
          <p:nvPicPr>
            <p:cNvPr id="29" name="Picture 2" descr="http://onosproject.org/images/onos-logo-lg.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251809" y="3265939"/>
              <a:ext cx="563120" cy="2933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그룹 29"/>
          <p:cNvGrpSpPr/>
          <p:nvPr/>
        </p:nvGrpSpPr>
        <p:grpSpPr>
          <a:xfrm>
            <a:off x="7211284" y="2741856"/>
            <a:ext cx="2985290" cy="318924"/>
            <a:chOff x="5936804" y="2881100"/>
            <a:chExt cx="2985290" cy="318924"/>
          </a:xfrm>
        </p:grpSpPr>
        <p:sp>
          <p:nvSpPr>
            <p:cNvPr id="31" name="직사각형 30"/>
            <p:cNvSpPr/>
            <p:nvPr/>
          </p:nvSpPr>
          <p:spPr bwMode="auto">
            <a:xfrm>
              <a:off x="5936804" y="2881100"/>
              <a:ext cx="2985290" cy="318924"/>
            </a:xfrm>
            <a:prstGeom prst="rect">
              <a:avLst/>
            </a:prstGeom>
            <a:solidFill>
              <a:sysClr val="window" lastClr="FFFFFF"/>
            </a:solidFill>
            <a:ln w="25400" cap="flat" cmpd="sng" algn="ctr">
              <a:solidFill>
                <a:srgbClr val="4F81BD"/>
              </a:solidFill>
              <a:prstDash val="solid"/>
              <a:headEnd type="none" w="med" len="med"/>
              <a:tailEnd type="none" w="med" len="med"/>
            </a:ln>
            <a:effectLst/>
          </p:spPr>
          <p:txBody>
            <a:bodyPr vert="horz" wrap="square" lIns="91440" tIns="36000" rIns="91440" bIns="36000" numCol="1" rtlCol="0" anchor="t"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6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rPr>
                <a:t>Network Functions</a:t>
              </a:r>
              <a:endParaRPr kumimoji="0" lang="ko-KR" altLang="en-US" sz="16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endParaRPr>
            </a:p>
          </p:txBody>
        </p:sp>
        <p:pic>
          <p:nvPicPr>
            <p:cNvPr id="32" name="Picture 4" descr="Home"/>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974435" y="2931904"/>
              <a:ext cx="892105" cy="2094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그룹 32"/>
          <p:cNvGrpSpPr/>
          <p:nvPr/>
        </p:nvGrpSpPr>
        <p:grpSpPr>
          <a:xfrm>
            <a:off x="7197379" y="2364226"/>
            <a:ext cx="2985290" cy="318924"/>
            <a:chOff x="5936804" y="2472692"/>
            <a:chExt cx="2985290" cy="318924"/>
          </a:xfrm>
        </p:grpSpPr>
        <p:sp>
          <p:nvSpPr>
            <p:cNvPr id="34" name="직사각형 33"/>
            <p:cNvSpPr/>
            <p:nvPr/>
          </p:nvSpPr>
          <p:spPr bwMode="auto">
            <a:xfrm>
              <a:off x="5936804" y="2472692"/>
              <a:ext cx="2985290" cy="318924"/>
            </a:xfrm>
            <a:prstGeom prst="rect">
              <a:avLst/>
            </a:prstGeom>
            <a:solidFill>
              <a:sysClr val="window" lastClr="FFFFFF"/>
            </a:solidFill>
            <a:ln w="25400" cap="flat" cmpd="sng" algn="ctr">
              <a:solidFill>
                <a:srgbClr val="4F81BD"/>
              </a:solidFill>
              <a:prstDash val="solid"/>
              <a:headEnd type="none" w="med" len="med"/>
              <a:tailEnd type="none" w="med" len="med"/>
            </a:ln>
            <a:effectLst/>
          </p:spPr>
          <p:txBody>
            <a:bodyPr vert="horz" wrap="square" lIns="91440" tIns="36000" rIns="91440" bIns="36000" numCol="1" rtlCol="0" anchor="t"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6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rPr>
                <a:t>Orchestration</a:t>
              </a:r>
              <a:endParaRPr kumimoji="0" lang="ko-KR" altLang="en-US" sz="1600" i="0" u="none" strike="noStrike" kern="0" cap="none" spc="0" normalizeH="0" baseline="0" noProof="0" dirty="0">
                <a:ln>
                  <a:noFill/>
                </a:ln>
                <a:solidFill>
                  <a:prstClr val="black"/>
                </a:solidFill>
                <a:effectLst/>
                <a:uLnTx/>
                <a:uFillTx/>
                <a:latin typeface="Arial" panose="020B0604020202020204" pitchFamily="34" charset="0"/>
                <a:ea typeface="굴림" pitchFamily="50" charset="-127"/>
                <a:cs typeface="Arial" panose="020B0604020202020204" pitchFamily="34" charset="0"/>
              </a:endParaRPr>
            </a:p>
          </p:txBody>
        </p:sp>
        <p:pic>
          <p:nvPicPr>
            <p:cNvPr id="35" name="Picture 6" descr="Logo"/>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108347" y="2511524"/>
              <a:ext cx="706582" cy="258435"/>
            </a:xfrm>
            <a:prstGeom prst="rect">
              <a:avLst/>
            </a:prstGeom>
            <a:noFill/>
            <a:extLst>
              <a:ext uri="{909E8E84-426E-40DD-AFC4-6F175D3DCCD1}">
                <a14:hiddenFill xmlns:a14="http://schemas.microsoft.com/office/drawing/2010/main">
                  <a:solidFill>
                    <a:srgbClr val="FFFFFF"/>
                  </a:solidFill>
                </a14:hiddenFill>
              </a:ext>
            </a:extLst>
          </p:spPr>
        </p:pic>
      </p:grpSp>
      <p:pic>
        <p:nvPicPr>
          <p:cNvPr id="36" name="Picture 12" descr="http://images.clipartpanda.com/smartphone-clipart-smartphon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19647" y="5266292"/>
            <a:ext cx="625478" cy="447217"/>
          </a:xfrm>
          <a:prstGeom prst="rect">
            <a:avLst/>
          </a:prstGeom>
          <a:noFill/>
          <a:extLst>
            <a:ext uri="{909E8E84-426E-40DD-AFC4-6F175D3DCCD1}">
              <a14:hiddenFill xmlns:a14="http://schemas.microsoft.com/office/drawing/2010/main">
                <a:solidFill>
                  <a:srgbClr val="FFFFFF"/>
                </a:solidFill>
              </a14:hiddenFill>
            </a:ext>
          </a:extLst>
        </p:spPr>
      </p:pic>
      <p:sp>
        <p:nvSpPr>
          <p:cNvPr id="37" name="자유형 36"/>
          <p:cNvSpPr/>
          <p:nvPr/>
        </p:nvSpPr>
        <p:spPr>
          <a:xfrm>
            <a:off x="2512616" y="4985429"/>
            <a:ext cx="5969157" cy="617369"/>
          </a:xfrm>
          <a:custGeom>
            <a:avLst/>
            <a:gdLst>
              <a:gd name="connsiteX0" fmla="*/ 0 w 6008914"/>
              <a:gd name="connsiteY0" fmla="*/ 305625 h 544180"/>
              <a:gd name="connsiteX1" fmla="*/ 1499389 w 6008914"/>
              <a:gd name="connsiteY1" fmla="*/ 61407 h 544180"/>
              <a:gd name="connsiteX2" fmla="*/ 3021496 w 6008914"/>
              <a:gd name="connsiteY2" fmla="*/ 544165 h 544180"/>
              <a:gd name="connsiteX3" fmla="*/ 4946847 w 6008914"/>
              <a:gd name="connsiteY3" fmla="*/ 78445 h 544180"/>
              <a:gd name="connsiteX4" fmla="*/ 6008914 w 6008914"/>
              <a:gd name="connsiteY4" fmla="*/ 4612 h 544180"/>
              <a:gd name="connsiteX0" fmla="*/ 0 w 5861247"/>
              <a:gd name="connsiteY0" fmla="*/ 277228 h 544180"/>
              <a:gd name="connsiteX1" fmla="*/ 1351722 w 5861247"/>
              <a:gd name="connsiteY1" fmla="*/ 61407 h 544180"/>
              <a:gd name="connsiteX2" fmla="*/ 2873829 w 5861247"/>
              <a:gd name="connsiteY2" fmla="*/ 544165 h 544180"/>
              <a:gd name="connsiteX3" fmla="*/ 4799180 w 5861247"/>
              <a:gd name="connsiteY3" fmla="*/ 78445 h 544180"/>
              <a:gd name="connsiteX4" fmla="*/ 5861247 w 5861247"/>
              <a:gd name="connsiteY4" fmla="*/ 4612 h 544180"/>
              <a:gd name="connsiteX0" fmla="*/ 0 w 5861247"/>
              <a:gd name="connsiteY0" fmla="*/ 379622 h 648075"/>
              <a:gd name="connsiteX1" fmla="*/ 1363081 w 5861247"/>
              <a:gd name="connsiteY1" fmla="*/ 4775 h 648075"/>
              <a:gd name="connsiteX2" fmla="*/ 2873829 w 5861247"/>
              <a:gd name="connsiteY2" fmla="*/ 646559 h 648075"/>
              <a:gd name="connsiteX3" fmla="*/ 4799180 w 5861247"/>
              <a:gd name="connsiteY3" fmla="*/ 180839 h 648075"/>
              <a:gd name="connsiteX4" fmla="*/ 5861247 w 5861247"/>
              <a:gd name="connsiteY4" fmla="*/ 107006 h 648075"/>
              <a:gd name="connsiteX0" fmla="*/ 0 w 5861247"/>
              <a:gd name="connsiteY0" fmla="*/ 378765 h 618910"/>
              <a:gd name="connsiteX1" fmla="*/ 1363081 w 5861247"/>
              <a:gd name="connsiteY1" fmla="*/ 3918 h 618910"/>
              <a:gd name="connsiteX2" fmla="*/ 2913586 w 5861247"/>
              <a:gd name="connsiteY2" fmla="*/ 617305 h 618910"/>
              <a:gd name="connsiteX3" fmla="*/ 4799180 w 5861247"/>
              <a:gd name="connsiteY3" fmla="*/ 179982 h 618910"/>
              <a:gd name="connsiteX4" fmla="*/ 5861247 w 5861247"/>
              <a:gd name="connsiteY4" fmla="*/ 106149 h 618910"/>
              <a:gd name="connsiteX0" fmla="*/ 0 w 5861247"/>
              <a:gd name="connsiteY0" fmla="*/ 378765 h 617370"/>
              <a:gd name="connsiteX1" fmla="*/ 1363081 w 5861247"/>
              <a:gd name="connsiteY1" fmla="*/ 3918 h 617370"/>
              <a:gd name="connsiteX2" fmla="*/ 2913586 w 5861247"/>
              <a:gd name="connsiteY2" fmla="*/ 617305 h 617370"/>
              <a:gd name="connsiteX3" fmla="*/ 4799180 w 5861247"/>
              <a:gd name="connsiteY3" fmla="*/ 43674 h 617370"/>
              <a:gd name="connsiteX4" fmla="*/ 5861247 w 5861247"/>
              <a:gd name="connsiteY4" fmla="*/ 106149 h 617370"/>
              <a:gd name="connsiteX0" fmla="*/ 0 w 5974837"/>
              <a:gd name="connsiteY0" fmla="*/ 378765 h 617368"/>
              <a:gd name="connsiteX1" fmla="*/ 1363081 w 5974837"/>
              <a:gd name="connsiteY1" fmla="*/ 3918 h 617368"/>
              <a:gd name="connsiteX2" fmla="*/ 2913586 w 5974837"/>
              <a:gd name="connsiteY2" fmla="*/ 617305 h 617368"/>
              <a:gd name="connsiteX3" fmla="*/ 4799180 w 5974837"/>
              <a:gd name="connsiteY3" fmla="*/ 43674 h 617368"/>
              <a:gd name="connsiteX4" fmla="*/ 5974837 w 5974837"/>
              <a:gd name="connsiteY4" fmla="*/ 202700 h 617368"/>
              <a:gd name="connsiteX0" fmla="*/ 0 w 5969157"/>
              <a:gd name="connsiteY0" fmla="*/ 378765 h 617369"/>
              <a:gd name="connsiteX1" fmla="*/ 1363081 w 5969157"/>
              <a:gd name="connsiteY1" fmla="*/ 3918 h 617369"/>
              <a:gd name="connsiteX2" fmla="*/ 2913586 w 5969157"/>
              <a:gd name="connsiteY2" fmla="*/ 617305 h 617369"/>
              <a:gd name="connsiteX3" fmla="*/ 4799180 w 5969157"/>
              <a:gd name="connsiteY3" fmla="*/ 43674 h 617369"/>
              <a:gd name="connsiteX4" fmla="*/ 5969157 w 5969157"/>
              <a:gd name="connsiteY4" fmla="*/ 174303 h 617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9157" h="617369">
                <a:moveTo>
                  <a:pt x="0" y="378765"/>
                </a:moveTo>
                <a:cubicBezTo>
                  <a:pt x="497903" y="236777"/>
                  <a:pt x="877483" y="-35839"/>
                  <a:pt x="1363081" y="3918"/>
                </a:cubicBezTo>
                <a:cubicBezTo>
                  <a:pt x="1848679" y="43675"/>
                  <a:pt x="2340903" y="610679"/>
                  <a:pt x="2913586" y="617305"/>
                </a:cubicBezTo>
                <a:cubicBezTo>
                  <a:pt x="3486269" y="623931"/>
                  <a:pt x="4289918" y="117508"/>
                  <a:pt x="4799180" y="43674"/>
                </a:cubicBezTo>
                <a:cubicBezTo>
                  <a:pt x="5308442" y="-30160"/>
                  <a:pt x="5687075" y="166256"/>
                  <a:pt x="5969157" y="174303"/>
                </a:cubicBezTo>
              </a:path>
            </a:pathLst>
          </a:custGeom>
          <a:noFill/>
          <a:ln w="63500" cap="flat" cmpd="sng" algn="ctr">
            <a:solidFill>
              <a:srgbClr val="00B0F0"/>
            </a:solidFill>
            <a:prstDash val="solid"/>
            <a:headEnd type="none"/>
            <a:tail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Calibri"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151759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10"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par>
                                <p:cTn id="36" presetID="10" presetClass="entr" presetSubtype="0"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6" grpId="0" animBg="1"/>
      <p:bldP spid="3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1" hangingPunct="1">
              <a:lnSpc>
                <a:spcPct val="90000"/>
              </a:lnSpc>
              <a:spcBef>
                <a:spcPct val="0"/>
              </a:spcBef>
              <a:spcAft>
                <a:spcPts val="0"/>
              </a:spcAft>
              <a:buClrTx/>
              <a:buSzTx/>
              <a:buFontTx/>
              <a:buNone/>
              <a:tabLst/>
              <a:defRPr/>
            </a:pPr>
            <a:endParaRPr kumimoji="0" lang="ko-KR" altLang="en-US" sz="36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9" name="내용 개체 틀 2"/>
          <p:cNvSpPr txBox="1">
            <a:spLocks/>
          </p:cNvSpPr>
          <p:nvPr/>
        </p:nvSpPr>
        <p:spPr>
          <a:xfrm>
            <a:off x="199505" y="839586"/>
            <a:ext cx="11829010"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9263" marR="0" lvl="0" indent="-449263" algn="l" defTabSz="914400" rtl="0" eaLnBrk="1" fontAlgn="auto" latinLnBrk="1" hangingPunct="1">
              <a:lnSpc>
                <a:spcPct val="90000"/>
              </a:lnSpc>
              <a:spcBef>
                <a:spcPts val="1000"/>
              </a:spcBef>
              <a:spcAft>
                <a:spcPts val="0"/>
              </a:spcAft>
              <a:buClrTx/>
              <a:buSzTx/>
              <a:buFont typeface="Wingdings" panose="05000000000000000000" pitchFamily="2" charset="2"/>
              <a:buChar char="v"/>
              <a:tabLst/>
              <a:defRPr/>
            </a:pPr>
            <a:endParaRPr kumimoji="0" lang="en-US" altLang="ko-KR" sz="24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5" name="직사각형 4"/>
          <p:cNvSpPr/>
          <p:nvPr/>
        </p:nvSpPr>
        <p:spPr>
          <a:xfrm>
            <a:off x="1745672" y="3040810"/>
            <a:ext cx="8736676" cy="646331"/>
          </a:xfrm>
          <a:prstGeom prst="rect">
            <a:avLst/>
          </a:prstGeom>
        </p:spPr>
        <p:txBody>
          <a:bodyPr wrap="square">
            <a:spAutoFit/>
          </a:bodyPr>
          <a:lstStyle/>
          <a:p>
            <a:pPr algn="ctr">
              <a:lnSpc>
                <a:spcPct val="90000"/>
              </a:lnSpc>
              <a:spcBef>
                <a:spcPct val="0"/>
              </a:spcBef>
            </a:pPr>
            <a:r>
              <a:rPr lang="en-US" altLang="ko-KR" sz="4000" b="1">
                <a:solidFill>
                  <a:srgbClr val="0070C0"/>
                </a:solidFill>
                <a:latin typeface="Arial" panose="020B0604020202020204" pitchFamily="34" charset="0"/>
                <a:cs typeface="Arial" panose="020B0604020202020204" pitchFamily="34" charset="0"/>
              </a:rPr>
              <a:t>SDN/NFV Use Cases</a:t>
            </a:r>
            <a:endParaRPr lang="en-US" altLang="ko-KR" sz="40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47264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lvl="0"/>
            <a:r>
              <a:rPr lang="en-US" altLang="ko-KR"/>
              <a:t>SDN/NFV Use Cases</a:t>
            </a:r>
            <a:endParaRPr kumimoji="0" lang="ko-KR" altLang="en-US" sz="36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9" name="내용 개체 틀 2"/>
          <p:cNvSpPr txBox="1">
            <a:spLocks/>
          </p:cNvSpPr>
          <p:nvPr/>
        </p:nvSpPr>
        <p:spPr>
          <a:xfrm>
            <a:off x="199505" y="706583"/>
            <a:ext cx="11829010"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sz="2400" dirty="0"/>
              <a:t>ONOS CORD </a:t>
            </a:r>
            <a:r>
              <a:rPr lang="en-US" altLang="ko-KR" sz="1800" dirty="0"/>
              <a:t>(</a:t>
            </a:r>
            <a:r>
              <a:rPr lang="en-US" altLang="ko-KR" sz="1800" dirty="0">
                <a:solidFill>
                  <a:srgbClr val="FF0000"/>
                </a:solidFill>
              </a:rPr>
              <a:t>Central Office Re-architected as a Datacenter</a:t>
            </a:r>
            <a:r>
              <a:rPr lang="en-US" altLang="ko-KR" sz="1800" dirty="0"/>
              <a:t>)</a:t>
            </a:r>
          </a:p>
          <a:p>
            <a:pPr lvl="1"/>
            <a:r>
              <a:rPr lang="en-US" altLang="ko-KR" sz="2000" dirty="0"/>
              <a:t>Key idea</a:t>
            </a:r>
          </a:p>
          <a:p>
            <a:pPr lvl="2"/>
            <a:r>
              <a:rPr lang="en-US" altLang="ko-KR" sz="1800" dirty="0"/>
              <a:t>To concentrate distributed central offices to a re-architected datacenter</a:t>
            </a:r>
          </a:p>
          <a:p>
            <a:pPr lvl="1"/>
            <a:r>
              <a:rPr lang="en-US" altLang="ko-KR" sz="2000" dirty="0"/>
              <a:t>Goal</a:t>
            </a:r>
          </a:p>
          <a:p>
            <a:pPr lvl="2"/>
            <a:r>
              <a:rPr lang="en-US" altLang="ko-KR" sz="1800" dirty="0"/>
              <a:t>To construct cost-effective network by reducing CAPEX/OPEX</a:t>
            </a:r>
          </a:p>
          <a:p>
            <a:pPr lvl="2"/>
            <a:r>
              <a:rPr lang="en-US" altLang="ko-KR" sz="1800" dirty="0"/>
              <a:t>Fast &amp; flexible service provisioning</a:t>
            </a:r>
          </a:p>
          <a:p>
            <a:pPr lvl="1"/>
            <a:r>
              <a:rPr lang="en-US" altLang="ko-KR" sz="2000" dirty="0"/>
              <a:t>Building blocks</a:t>
            </a:r>
          </a:p>
          <a:p>
            <a:pPr lvl="2"/>
            <a:r>
              <a:rPr lang="en-US" altLang="ko-KR" sz="1800" dirty="0"/>
              <a:t>Commodity hardware</a:t>
            </a:r>
          </a:p>
          <a:p>
            <a:pPr lvl="2"/>
            <a:r>
              <a:rPr lang="en-US" altLang="ko-KR" sz="1800" dirty="0"/>
              <a:t>ONOS, OpenStack/Kubernetes, XOS, </a:t>
            </a:r>
            <a:r>
              <a:rPr lang="en-US" altLang="ko-KR" sz="1800" dirty="0" err="1"/>
              <a:t>vOLT</a:t>
            </a:r>
            <a:r>
              <a:rPr lang="en-US" altLang="ko-KR" sz="1800" dirty="0"/>
              <a:t>, </a:t>
            </a:r>
            <a:r>
              <a:rPr lang="en-US" altLang="ko-KR" sz="1800" dirty="0" err="1"/>
              <a:t>vSG</a:t>
            </a:r>
            <a:r>
              <a:rPr lang="en-US" altLang="ko-KR" sz="1800" dirty="0"/>
              <a:t>, </a:t>
            </a:r>
            <a:r>
              <a:rPr lang="en-US" altLang="ko-KR" sz="1800" dirty="0" err="1"/>
              <a:t>vRouter</a:t>
            </a:r>
            <a:r>
              <a:rPr lang="en-US" altLang="ko-KR" sz="1800" dirty="0"/>
              <a:t>, </a:t>
            </a:r>
            <a:r>
              <a:rPr lang="en-US" altLang="ko-KR" sz="1800" dirty="0" err="1"/>
              <a:t>vG.Fast</a:t>
            </a:r>
            <a:r>
              <a:rPr lang="en-US" altLang="ko-KR" sz="1800" dirty="0"/>
              <a:t>, … </a:t>
            </a:r>
          </a:p>
          <a:p>
            <a:pPr lvl="2"/>
            <a:endParaRPr lang="ko-KR" altLang="en-US" sz="1800" dirty="0"/>
          </a:p>
          <a:p>
            <a:endParaRPr lang="ko-KR" altLang="en-US" sz="3200" dirty="0"/>
          </a:p>
        </p:txBody>
      </p:sp>
      <p:grpSp>
        <p:nvGrpSpPr>
          <p:cNvPr id="11" name="그룹 10"/>
          <p:cNvGrpSpPr/>
          <p:nvPr/>
        </p:nvGrpSpPr>
        <p:grpSpPr>
          <a:xfrm>
            <a:off x="2679235" y="3741177"/>
            <a:ext cx="6489704" cy="2422431"/>
            <a:chOff x="1410179" y="3959061"/>
            <a:chExt cx="6603543" cy="2568184"/>
          </a:xfrm>
        </p:grpSpPr>
        <p:pic>
          <p:nvPicPr>
            <p:cNvPr id="12" name="그림 1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10179" y="3959061"/>
              <a:ext cx="6264696" cy="2465074"/>
            </a:xfrm>
            <a:prstGeom prst="rect">
              <a:avLst/>
            </a:prstGeom>
            <a:solidFill>
              <a:sysClr val="window" lastClr="FFFFFF"/>
            </a:solidFill>
            <a:ln w="25400" cap="flat" cmpd="sng" algn="ctr">
              <a:solidFill>
                <a:srgbClr val="4BACC6"/>
              </a:solidFill>
              <a:prstDash val="solid"/>
            </a:ln>
            <a:effectLst/>
          </p:spPr>
        </p:pic>
        <p:sp>
          <p:nvSpPr>
            <p:cNvPr id="13" name="직사각형 12"/>
            <p:cNvSpPr/>
            <p:nvPr/>
          </p:nvSpPr>
          <p:spPr>
            <a:xfrm>
              <a:off x="4077644" y="5942470"/>
              <a:ext cx="3936078" cy="584775"/>
            </a:xfrm>
            <a:prstGeom prst="rect">
              <a:avLst/>
            </a:prstGeom>
            <a:solidFill>
              <a:sysClr val="window" lastClr="FFFFFF"/>
            </a:solidFill>
            <a:ln w="25400" cap="flat" cmpd="sng" algn="ctr">
              <a:solidFill>
                <a:srgbClr val="4BACC6"/>
              </a:solidFill>
              <a:prstDash val="soli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rPr>
                <a:t>Commodity Hardware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rPr>
                <a:t>(White-Box Servers and Switches, I/O Blades)</a:t>
              </a:r>
              <a:endParaRPr kumimoji="0" lang="ko-KR" altLang="en-US" sz="1600" b="0" i="0" u="none" strike="noStrike" kern="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endParaRPr>
            </a:p>
          </p:txBody>
        </p:sp>
      </p:grpSp>
      <p:pic>
        <p:nvPicPr>
          <p:cNvPr id="14" name="그림 13"/>
          <p:cNvPicPr>
            <a:picLocks noChangeAspect="1"/>
          </p:cNvPicPr>
          <p:nvPr/>
        </p:nvPicPr>
        <p:blipFill>
          <a:blip r:embed="rId3" cstate="email">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a:off x="5041574" y="6121400"/>
            <a:ext cx="4386505" cy="473180"/>
          </a:xfrm>
          <a:prstGeom prst="rect">
            <a:avLst/>
          </a:prstGeom>
        </p:spPr>
      </p:pic>
    </p:spTree>
    <p:extLst>
      <p:ext uri="{BB962C8B-B14F-4D97-AF65-F5344CB8AC3E}">
        <p14:creationId xmlns:p14="http://schemas.microsoft.com/office/powerpoint/2010/main" val="4055692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lvl="0"/>
            <a:r>
              <a:rPr lang="en-US" altLang="ko-KR"/>
              <a:t>SDN/NFV Use Cases</a:t>
            </a:r>
            <a:endParaRPr kumimoji="0" lang="ko-KR" altLang="en-US" sz="36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9" name="내용 개체 틀 2"/>
          <p:cNvSpPr txBox="1">
            <a:spLocks/>
          </p:cNvSpPr>
          <p:nvPr/>
        </p:nvSpPr>
        <p:spPr>
          <a:xfrm>
            <a:off x="199505" y="706583"/>
            <a:ext cx="11829010"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sz="2400" dirty="0"/>
              <a:t>Aether</a:t>
            </a:r>
            <a:endParaRPr lang="en-US" altLang="ko-KR" sz="1800" dirty="0"/>
          </a:p>
          <a:p>
            <a:pPr lvl="1"/>
            <a:r>
              <a:rPr lang="en-US" altLang="ko-KR" sz="2000" dirty="0"/>
              <a:t>Key idea</a:t>
            </a:r>
          </a:p>
          <a:p>
            <a:pPr lvl="2"/>
            <a:r>
              <a:rPr lang="en-US" altLang="ko-KR" sz="1800" dirty="0"/>
              <a:t>To construct open source 5G connected edge platform for distributed enterprise networks</a:t>
            </a:r>
          </a:p>
          <a:p>
            <a:pPr lvl="1"/>
            <a:r>
              <a:rPr lang="en-US" altLang="ko-KR" sz="2000" dirty="0"/>
              <a:t>Goal</a:t>
            </a:r>
          </a:p>
          <a:p>
            <a:pPr lvl="2"/>
            <a:r>
              <a:rPr lang="en-US" altLang="ko-KR" sz="1800" dirty="0"/>
              <a:t>To provide mobile connectivity and edge cloud services</a:t>
            </a:r>
          </a:p>
          <a:p>
            <a:pPr lvl="2"/>
            <a:r>
              <a:rPr lang="en-US" altLang="ko-KR" sz="1800" dirty="0"/>
              <a:t>E2E network slicing</a:t>
            </a:r>
          </a:p>
          <a:p>
            <a:pPr lvl="1"/>
            <a:r>
              <a:rPr lang="en-US" altLang="ko-KR" sz="2000" dirty="0"/>
              <a:t>Building blocks</a:t>
            </a:r>
          </a:p>
          <a:p>
            <a:pPr lvl="2"/>
            <a:r>
              <a:rPr lang="en-US" altLang="ko-KR" sz="1800" dirty="0"/>
              <a:t>Commodity hardware</a:t>
            </a:r>
          </a:p>
          <a:p>
            <a:pPr lvl="2"/>
            <a:r>
              <a:rPr lang="en-US" altLang="ko-KR" sz="1800" dirty="0"/>
              <a:t>SD-Fabric/RAN (ONOS, P4/INT, Stratum, …), SD-CORE (4G/5G components)</a:t>
            </a:r>
          </a:p>
          <a:p>
            <a:pPr lvl="2"/>
            <a:endParaRPr lang="ko-KR" altLang="en-US" sz="1800" dirty="0"/>
          </a:p>
          <a:p>
            <a:endParaRPr lang="ko-KR" altLang="en-US" sz="3200" dirty="0"/>
          </a:p>
        </p:txBody>
      </p:sp>
      <p:pic>
        <p:nvPicPr>
          <p:cNvPr id="2" name="그림 1"/>
          <p:cNvPicPr>
            <a:picLocks noChangeAspect="1"/>
          </p:cNvPicPr>
          <p:nvPr/>
        </p:nvPicPr>
        <p:blipFill rotWithShape="1">
          <a:blip r:embed="rId2">
            <a:extLst>
              <a:ext uri="{28A0092B-C50C-407E-A947-70E740481C1C}">
                <a14:useLocalDpi xmlns:a14="http://schemas.microsoft.com/office/drawing/2010/main" val="0"/>
              </a:ext>
            </a:extLst>
          </a:blip>
          <a:srcRect t="19251"/>
          <a:stretch/>
        </p:blipFill>
        <p:spPr>
          <a:xfrm>
            <a:off x="2485051" y="3638939"/>
            <a:ext cx="6588309" cy="2937393"/>
          </a:xfrm>
          <a:prstGeom prst="rect">
            <a:avLst/>
          </a:prstGeom>
        </p:spPr>
      </p:pic>
    </p:spTree>
    <p:extLst>
      <p:ext uri="{BB962C8B-B14F-4D97-AF65-F5344CB8AC3E}">
        <p14:creationId xmlns:p14="http://schemas.microsoft.com/office/powerpoint/2010/main" val="951181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lvl="0"/>
            <a:r>
              <a:rPr lang="en-US" altLang="ko-KR"/>
              <a:t>SDN/NFV Use Cases</a:t>
            </a:r>
            <a:endParaRPr kumimoji="0" lang="ko-KR" altLang="en-US" sz="36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9" name="내용 개체 틀 2"/>
          <p:cNvSpPr txBox="1">
            <a:spLocks/>
          </p:cNvSpPr>
          <p:nvPr/>
        </p:nvSpPr>
        <p:spPr>
          <a:xfrm>
            <a:off x="199505" y="706583"/>
            <a:ext cx="11829010"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ko-KR" sz="2400" dirty="0"/>
              <a:t>Pronto</a:t>
            </a:r>
            <a:endParaRPr lang="en-US" altLang="ko-KR" sz="1800" dirty="0"/>
          </a:p>
          <a:p>
            <a:pPr lvl="1">
              <a:lnSpc>
                <a:spcPct val="100000"/>
              </a:lnSpc>
            </a:pPr>
            <a:r>
              <a:rPr lang="en-US" altLang="ko-KR" sz="2000" dirty="0"/>
              <a:t>Key idea</a:t>
            </a:r>
          </a:p>
          <a:p>
            <a:pPr lvl="2">
              <a:lnSpc>
                <a:spcPct val="100000"/>
              </a:lnSpc>
            </a:pPr>
            <a:r>
              <a:rPr lang="en-US" altLang="ko-KR" sz="1800" dirty="0"/>
              <a:t>To build and develop a connected edge cloud by leveraging network programmability </a:t>
            </a:r>
          </a:p>
          <a:p>
            <a:pPr lvl="1">
              <a:lnSpc>
                <a:spcPct val="100000"/>
              </a:lnSpc>
            </a:pPr>
            <a:r>
              <a:rPr lang="en-US" altLang="ko-KR" sz="2000" dirty="0"/>
              <a:t>Goal</a:t>
            </a:r>
          </a:p>
          <a:p>
            <a:pPr lvl="2">
              <a:lnSpc>
                <a:spcPct val="100000"/>
              </a:lnSpc>
            </a:pPr>
            <a:r>
              <a:rPr lang="en-US" altLang="ko-KR" sz="1800" dirty="0"/>
              <a:t>To provide secure &amp; reliable network functionality </a:t>
            </a:r>
          </a:p>
          <a:p>
            <a:pPr lvl="2">
              <a:lnSpc>
                <a:spcPct val="100000"/>
              </a:lnSpc>
            </a:pPr>
            <a:r>
              <a:rPr lang="en-US" altLang="ko-KR" sz="1800" dirty="0"/>
              <a:t>Deep and wide network visibility, verification, and closed-loop control</a:t>
            </a:r>
          </a:p>
          <a:p>
            <a:pPr lvl="1">
              <a:lnSpc>
                <a:spcPct val="100000"/>
              </a:lnSpc>
            </a:pPr>
            <a:r>
              <a:rPr lang="en-US" altLang="ko-KR" sz="2000" dirty="0"/>
              <a:t>Building blocks</a:t>
            </a:r>
          </a:p>
          <a:p>
            <a:pPr lvl="2"/>
            <a:r>
              <a:rPr lang="en-US" altLang="ko-KR" sz="1800" dirty="0"/>
              <a:t>Commodity hardware</a:t>
            </a:r>
          </a:p>
          <a:p>
            <a:pPr lvl="2">
              <a:lnSpc>
                <a:spcPct val="100000"/>
              </a:lnSpc>
            </a:pPr>
            <a:r>
              <a:rPr lang="en-US" altLang="ko-KR" sz="1800" dirty="0"/>
              <a:t>Based on Aether platform </a:t>
            </a:r>
          </a:p>
          <a:p>
            <a:endParaRPr lang="ko-KR" altLang="en-US" sz="3200" dirty="0"/>
          </a:p>
        </p:txBody>
      </p:sp>
      <p:grpSp>
        <p:nvGrpSpPr>
          <p:cNvPr id="26" name="그룹 25"/>
          <p:cNvGrpSpPr/>
          <p:nvPr/>
        </p:nvGrpSpPr>
        <p:grpSpPr>
          <a:xfrm>
            <a:off x="4648540" y="3237393"/>
            <a:ext cx="7258677" cy="3162805"/>
            <a:chOff x="4725331" y="3237393"/>
            <a:chExt cx="7258677" cy="3162805"/>
          </a:xfrm>
        </p:grpSpPr>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6246" y="3294523"/>
              <a:ext cx="5193985" cy="2645196"/>
            </a:xfrm>
            <a:prstGeom prst="rect">
              <a:avLst/>
            </a:prstGeom>
          </p:spPr>
        </p:pic>
        <p:pic>
          <p:nvPicPr>
            <p:cNvPr id="3" name="그림 2"/>
            <p:cNvPicPr>
              <a:picLocks noChangeAspect="1"/>
            </p:cNvPicPr>
            <p:nvPr/>
          </p:nvPicPr>
          <p:blipFill rotWithShape="1">
            <a:blip r:embed="rId3">
              <a:extLst>
                <a:ext uri="{28A0092B-C50C-407E-A947-70E740481C1C}">
                  <a14:useLocalDpi xmlns:a14="http://schemas.microsoft.com/office/drawing/2010/main" val="0"/>
                </a:ext>
              </a:extLst>
            </a:blip>
            <a:srcRect l="92323" t="23196" r="1802" b="45501"/>
            <a:stretch/>
          </p:blipFill>
          <p:spPr>
            <a:xfrm>
              <a:off x="11657435" y="3853020"/>
              <a:ext cx="326573" cy="858417"/>
            </a:xfrm>
            <a:prstGeom prst="rect">
              <a:avLst/>
            </a:prstGeom>
          </p:spPr>
        </p:pic>
        <p:sp>
          <p:nvSpPr>
            <p:cNvPr id="4" name="모서리가 둥근 직사각형 3"/>
            <p:cNvSpPr/>
            <p:nvPr/>
          </p:nvSpPr>
          <p:spPr>
            <a:xfrm>
              <a:off x="4725331" y="6054965"/>
              <a:ext cx="5215813" cy="345233"/>
            </a:xfrm>
            <a:prstGeom prst="roundRect">
              <a:avLst/>
            </a:prstGeom>
            <a:solidFill>
              <a:srgbClr val="6738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a:latin typeface="Calibri" panose="020F0502020204030204" pitchFamily="34" charset="0"/>
                  <a:cs typeface="Calibri" panose="020F0502020204030204" pitchFamily="34" charset="0"/>
                </a:rPr>
                <a:t>Fine-Grained Network Telemetry</a:t>
              </a:r>
              <a:endParaRPr lang="ko-KR" altLang="en-US" sz="1600" dirty="0">
                <a:latin typeface="Calibri" panose="020F0502020204030204" pitchFamily="34" charset="0"/>
                <a:cs typeface="Calibri" panose="020F0502020204030204" pitchFamily="34" charset="0"/>
              </a:endParaRPr>
            </a:p>
          </p:txBody>
        </p:sp>
        <p:sp>
          <p:nvSpPr>
            <p:cNvPr id="15" name="모서리가 둥근 직사각형 14"/>
            <p:cNvSpPr/>
            <p:nvPr/>
          </p:nvSpPr>
          <p:spPr>
            <a:xfrm>
              <a:off x="9941144" y="4142455"/>
              <a:ext cx="1192140" cy="345233"/>
            </a:xfrm>
            <a:prstGeom prst="roundRect">
              <a:avLst/>
            </a:prstGeom>
            <a:solidFill>
              <a:srgbClr val="6738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a:latin typeface="Calibri" panose="020F0502020204030204" pitchFamily="34" charset="0"/>
                  <a:cs typeface="Calibri" panose="020F0502020204030204" pitchFamily="34" charset="0"/>
                </a:rPr>
                <a:t>Verifier</a:t>
              </a:r>
              <a:endParaRPr lang="ko-KR" altLang="en-US" sz="1600" dirty="0">
                <a:latin typeface="Calibri" panose="020F0502020204030204" pitchFamily="34" charset="0"/>
                <a:cs typeface="Calibri" panose="020F0502020204030204" pitchFamily="34" charset="0"/>
              </a:endParaRPr>
            </a:p>
          </p:txBody>
        </p:sp>
        <p:sp>
          <p:nvSpPr>
            <p:cNvPr id="5" name="모서리가 접힌 도형 4"/>
            <p:cNvSpPr/>
            <p:nvPr/>
          </p:nvSpPr>
          <p:spPr>
            <a:xfrm>
              <a:off x="9804760" y="3237393"/>
              <a:ext cx="1464907" cy="487324"/>
            </a:xfrm>
            <a:prstGeom prst="foldedCorner">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a:solidFill>
                    <a:schemeClr val="tx1"/>
                  </a:solidFill>
                </a:rPr>
                <a:t>High-level</a:t>
              </a:r>
            </a:p>
            <a:p>
              <a:pPr algn="ctr"/>
              <a:r>
                <a:rPr lang="en-US" altLang="ko-KR" sz="1400" dirty="0">
                  <a:solidFill>
                    <a:schemeClr val="tx1"/>
                  </a:solidFill>
                </a:rPr>
                <a:t>specification</a:t>
              </a:r>
              <a:endParaRPr lang="ko-KR" altLang="en-US" sz="1400" dirty="0">
                <a:solidFill>
                  <a:schemeClr val="tx1"/>
                </a:solidFill>
              </a:endParaRPr>
            </a:p>
          </p:txBody>
        </p:sp>
        <p:sp>
          <p:nvSpPr>
            <p:cNvPr id="7" name="오른쪽 화살표 6"/>
            <p:cNvSpPr/>
            <p:nvPr/>
          </p:nvSpPr>
          <p:spPr>
            <a:xfrm rot="-900000">
              <a:off x="11152012" y="4117620"/>
              <a:ext cx="533557" cy="130628"/>
            </a:xfrm>
            <a:prstGeom prst="rightArrow">
              <a:avLst/>
            </a:prstGeom>
            <a:solidFill>
              <a:srgbClr val="6738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오른쪽 화살표 15"/>
            <p:cNvSpPr/>
            <p:nvPr/>
          </p:nvSpPr>
          <p:spPr>
            <a:xfrm rot="900000">
              <a:off x="11152012" y="4393689"/>
              <a:ext cx="533557" cy="130628"/>
            </a:xfrm>
            <a:prstGeom prst="rightArrow">
              <a:avLst/>
            </a:prstGeom>
            <a:solidFill>
              <a:srgbClr val="6738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위로 구부러진 화살표 19"/>
            <p:cNvSpPr/>
            <p:nvPr/>
          </p:nvSpPr>
          <p:spPr>
            <a:xfrm flipH="1" flipV="1">
              <a:off x="7837531" y="3853020"/>
              <a:ext cx="2103613" cy="436890"/>
            </a:xfrm>
            <a:prstGeom prst="curvedUpArrow">
              <a:avLst>
                <a:gd name="adj1" fmla="val 25000"/>
                <a:gd name="adj2" fmla="val 43407"/>
                <a:gd name="adj3" fmla="val 25000"/>
              </a:avLst>
            </a:prstGeom>
            <a:solidFill>
              <a:srgbClr val="6738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cxnSp>
          <p:nvCxnSpPr>
            <p:cNvPr id="22" name="꺾인 연결선 21"/>
            <p:cNvCxnSpPr>
              <a:stCxn id="4" idx="3"/>
              <a:endCxn id="15" idx="2"/>
            </p:cNvCxnSpPr>
            <p:nvPr/>
          </p:nvCxnSpPr>
          <p:spPr>
            <a:xfrm flipV="1">
              <a:off x="9941144" y="4487688"/>
              <a:ext cx="596070" cy="1739894"/>
            </a:xfrm>
            <a:prstGeom prst="bentConnector2">
              <a:avLst/>
            </a:prstGeom>
            <a:ln w="38100">
              <a:solidFill>
                <a:srgbClr val="67389A"/>
              </a:solidFill>
              <a:tailEnd type="triangle"/>
            </a:ln>
          </p:spPr>
          <p:style>
            <a:lnRef idx="1">
              <a:schemeClr val="accent1"/>
            </a:lnRef>
            <a:fillRef idx="0">
              <a:schemeClr val="accent1"/>
            </a:fillRef>
            <a:effectRef idx="0">
              <a:schemeClr val="accent1"/>
            </a:effectRef>
            <a:fontRef idx="minor">
              <a:schemeClr val="tx1"/>
            </a:fontRef>
          </p:style>
        </p:cxnSp>
        <p:cxnSp>
          <p:nvCxnSpPr>
            <p:cNvPr id="24" name="직선 화살표 연결선 23"/>
            <p:cNvCxnSpPr>
              <a:stCxn id="5" idx="2"/>
              <a:endCxn id="15" idx="0"/>
            </p:cNvCxnSpPr>
            <p:nvPr/>
          </p:nvCxnSpPr>
          <p:spPr>
            <a:xfrm>
              <a:off x="10537214" y="3724717"/>
              <a:ext cx="0" cy="417738"/>
            </a:xfrm>
            <a:prstGeom prst="straightConnector1">
              <a:avLst/>
            </a:prstGeom>
            <a:ln w="38100">
              <a:solidFill>
                <a:srgbClr val="67389A"/>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8449071" y="3891550"/>
              <a:ext cx="1051890" cy="523220"/>
            </a:xfrm>
            <a:prstGeom prst="rect">
              <a:avLst/>
            </a:prstGeom>
            <a:noFill/>
          </p:spPr>
          <p:txBody>
            <a:bodyPr wrap="none" rtlCol="0">
              <a:spAutoFit/>
            </a:bodyPr>
            <a:lstStyle/>
            <a:p>
              <a:pPr algn="ctr"/>
              <a:r>
                <a:rPr lang="en-US" altLang="ko-KR" sz="1400" dirty="0">
                  <a:latin typeface="Calibri" panose="020F0502020204030204" pitchFamily="34" charset="0"/>
                  <a:cs typeface="Calibri" panose="020F0502020204030204" pitchFamily="34" charset="0"/>
                </a:rPr>
                <a:t>Closed-loop</a:t>
              </a:r>
            </a:p>
            <a:p>
              <a:pPr algn="ctr"/>
              <a:r>
                <a:rPr lang="en-US" altLang="ko-KR" sz="1400" dirty="0">
                  <a:latin typeface="Calibri" panose="020F0502020204030204" pitchFamily="34" charset="0"/>
                  <a:cs typeface="Calibri" panose="020F0502020204030204" pitchFamily="34" charset="0"/>
                </a:rPr>
                <a:t>control</a:t>
              </a:r>
              <a:endParaRPr lang="ko-KR" altLang="en-US" sz="14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3763300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1" hangingPunct="1">
              <a:lnSpc>
                <a:spcPct val="90000"/>
              </a:lnSpc>
              <a:spcBef>
                <a:spcPct val="0"/>
              </a:spcBef>
              <a:spcAft>
                <a:spcPts val="0"/>
              </a:spcAft>
              <a:buClrTx/>
              <a:buSzTx/>
              <a:buFontTx/>
              <a:buNone/>
              <a:tabLst/>
              <a:defRPr/>
            </a:pPr>
            <a:endParaRPr kumimoji="0" lang="ko-KR" altLang="en-US" sz="36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9" name="내용 개체 틀 2"/>
          <p:cNvSpPr txBox="1">
            <a:spLocks/>
          </p:cNvSpPr>
          <p:nvPr/>
        </p:nvSpPr>
        <p:spPr>
          <a:xfrm>
            <a:off x="199505" y="839586"/>
            <a:ext cx="11829010"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9263" marR="0" lvl="0" indent="-449263" algn="l" defTabSz="914400" rtl="0" eaLnBrk="1" fontAlgn="auto" latinLnBrk="1" hangingPunct="1">
              <a:lnSpc>
                <a:spcPct val="90000"/>
              </a:lnSpc>
              <a:spcBef>
                <a:spcPts val="1000"/>
              </a:spcBef>
              <a:spcAft>
                <a:spcPts val="0"/>
              </a:spcAft>
              <a:buClrTx/>
              <a:buSzTx/>
              <a:buFont typeface="Wingdings" panose="05000000000000000000" pitchFamily="2" charset="2"/>
              <a:buChar char="v"/>
              <a:tabLst/>
              <a:defRPr/>
            </a:pPr>
            <a:endParaRPr kumimoji="0" lang="en-US" altLang="ko-KR" sz="24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5" name="직사각형 4"/>
          <p:cNvSpPr/>
          <p:nvPr/>
        </p:nvSpPr>
        <p:spPr>
          <a:xfrm>
            <a:off x="1745672" y="3040810"/>
            <a:ext cx="8736676" cy="1200329"/>
          </a:xfrm>
          <a:prstGeom prst="rect">
            <a:avLst/>
          </a:prstGeom>
        </p:spPr>
        <p:txBody>
          <a:bodyPr wrap="square">
            <a:spAutoFit/>
          </a:bodyPr>
          <a:lstStyle/>
          <a:p>
            <a:pPr algn="ctr">
              <a:lnSpc>
                <a:spcPct val="90000"/>
              </a:lnSpc>
              <a:spcBef>
                <a:spcPct val="0"/>
              </a:spcBef>
            </a:pPr>
            <a:r>
              <a:rPr lang="en-US" altLang="ko-KR" sz="4000" b="1">
                <a:solidFill>
                  <a:srgbClr val="0070C0"/>
                </a:solidFill>
                <a:latin typeface="Arial" panose="020B0604020202020204" pitchFamily="34" charset="0"/>
                <a:cs typeface="Arial" panose="020B0604020202020204" pitchFamily="34" charset="0"/>
              </a:rPr>
              <a:t>SDN/NFV Forum, Conferences &amp; Journals</a:t>
            </a:r>
            <a:endParaRPr lang="en-US" altLang="ko-KR" sz="40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63958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lvl="0"/>
            <a:r>
              <a:rPr lang="en-US" altLang="ko-KR"/>
              <a:t>ONF (Open Networking Foundation)</a:t>
            </a:r>
            <a:endParaRPr lang="ko-KR" altLang="en-US" sz="6000" dirty="0"/>
          </a:p>
        </p:txBody>
      </p:sp>
      <p:sp>
        <p:nvSpPr>
          <p:cNvPr id="9" name="내용 개체 틀 2"/>
          <p:cNvSpPr txBox="1">
            <a:spLocks/>
          </p:cNvSpPr>
          <p:nvPr/>
        </p:nvSpPr>
        <p:spPr>
          <a:xfrm>
            <a:off x="199505" y="706583"/>
            <a:ext cx="11829010"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sz="2400" b="0">
                <a:solidFill>
                  <a:schemeClr val="tx1"/>
                </a:solidFill>
              </a:rPr>
              <a:t>Non-profit organization promoting SDN, founded in 2011</a:t>
            </a:r>
          </a:p>
          <a:p>
            <a:r>
              <a:rPr lang="en-US" altLang="ko-KR" sz="2400" b="0">
                <a:solidFill>
                  <a:schemeClr val="tx1"/>
                </a:solidFill>
              </a:rPr>
              <a:t>Funded by </a:t>
            </a:r>
            <a:r>
              <a:rPr lang="en-US" altLang="ko-KR" sz="2400" b="0">
                <a:solidFill>
                  <a:srgbClr val="0000FF"/>
                </a:solidFill>
              </a:rPr>
              <a:t>service providers </a:t>
            </a:r>
            <a:r>
              <a:rPr lang="en-US" altLang="ko-KR" sz="2400" b="0">
                <a:solidFill>
                  <a:schemeClr val="tx1"/>
                </a:solidFill>
              </a:rPr>
              <a:t>such as </a:t>
            </a:r>
            <a:r>
              <a:rPr lang="en-US" altLang="ko-KR" sz="2400" b="0">
                <a:solidFill>
                  <a:srgbClr val="0000FF"/>
                </a:solidFill>
              </a:rPr>
              <a:t>AT&amp;T, China Unicom, Comcast, Deutsche Telekom, Google, NTT Communications, SK Telecom, Verizon</a:t>
            </a:r>
            <a:r>
              <a:rPr lang="en-US" altLang="ko-KR" sz="2400" b="0">
                <a:solidFill>
                  <a:schemeClr val="tx1"/>
                </a:solidFill>
              </a:rPr>
              <a:t>, and </a:t>
            </a:r>
            <a:r>
              <a:rPr lang="en-US" altLang="ko-KR" sz="2400" b="0">
                <a:solidFill>
                  <a:srgbClr val="FF0000"/>
                </a:solidFill>
              </a:rPr>
              <a:t>vendors</a:t>
            </a:r>
            <a:r>
              <a:rPr lang="en-US" altLang="ko-KR" sz="2400" b="0">
                <a:solidFill>
                  <a:schemeClr val="tx1"/>
                </a:solidFill>
              </a:rPr>
              <a:t> such as </a:t>
            </a:r>
            <a:r>
              <a:rPr lang="en-US" altLang="ko-KR" sz="2400" b="0">
                <a:solidFill>
                  <a:srgbClr val="FF0000"/>
                </a:solidFill>
              </a:rPr>
              <a:t>Cisco, Ericsson, Huawei, Nokia, Samsung, Intel</a:t>
            </a:r>
            <a:r>
              <a:rPr lang="en-US" altLang="ko-KR" sz="2400" b="0">
                <a:solidFill>
                  <a:schemeClr val="tx1"/>
                </a:solidFill>
              </a:rPr>
              <a:t>, etc. (currently over 150 members companies)</a:t>
            </a:r>
            <a:endParaRPr lang="en-US" altLang="ko-KR" sz="2400" b="0">
              <a:solidFill>
                <a:srgbClr val="0000FF"/>
              </a:solidFill>
            </a:endParaRPr>
          </a:p>
          <a:p>
            <a:r>
              <a:rPr lang="en-US" altLang="ko-KR" sz="2400" b="0"/>
              <a:t>Standardized the </a:t>
            </a:r>
            <a:r>
              <a:rPr lang="en-US" altLang="ko-KR" sz="2400" b="0" u="sng"/>
              <a:t>OpenFlow</a:t>
            </a:r>
            <a:r>
              <a:rPr lang="en-US" altLang="ko-KR" sz="2400" b="0"/>
              <a:t> protocol</a:t>
            </a:r>
          </a:p>
          <a:p>
            <a:r>
              <a:rPr lang="en-US" altLang="ko-KR" sz="2400" b="0"/>
              <a:t>Offers product and skills certifications</a:t>
            </a:r>
          </a:p>
          <a:p>
            <a:pPr lvl="1"/>
            <a:r>
              <a:rPr lang="en-US" altLang="ko-KR" sz="2000"/>
              <a:t>OpenFlow® Conformance Testing Program</a:t>
            </a:r>
          </a:p>
          <a:p>
            <a:pPr lvl="1"/>
            <a:r>
              <a:rPr lang="en-US" altLang="ko-KR" sz="2000"/>
              <a:t>ONF-Certified SDN Professional Program (OCSP)</a:t>
            </a:r>
          </a:p>
          <a:p>
            <a:r>
              <a:rPr lang="en-US" altLang="ko-KR" sz="2400" b="0"/>
              <a:t>Recently merged with Open Networking Lab (ON.Lab)</a:t>
            </a:r>
          </a:p>
          <a:p>
            <a:r>
              <a:rPr lang="en-US" altLang="ko-KR" sz="2400" b="0"/>
              <a:t>Led by </a:t>
            </a:r>
            <a:r>
              <a:rPr lang="en-US" altLang="ko-KR" sz="2400" b="0" u="sng"/>
              <a:t>Guru Parulkar</a:t>
            </a:r>
            <a:r>
              <a:rPr lang="en-US" altLang="ko-KR" sz="2400" b="0"/>
              <a:t>, Executive Director</a:t>
            </a:r>
            <a:endParaRPr lang="ko-KR" altLang="en-US" sz="2000" b="0"/>
          </a:p>
          <a:p>
            <a:endParaRPr lang="ko-KR" altLang="en-US" sz="3200" dirty="0"/>
          </a:p>
        </p:txBody>
      </p:sp>
      <p:pic>
        <p:nvPicPr>
          <p:cNvPr id="5" name="Picture 4" descr="Image result for open networking for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2278" y="5308212"/>
            <a:ext cx="5187445" cy="919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1389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lvl="0"/>
            <a:r>
              <a:rPr lang="en-US" altLang="ko-KR" dirty="0"/>
              <a:t>SDN/NFV Forum (http://www.sdnnfv.org)</a:t>
            </a:r>
            <a:endParaRPr lang="ko-KR" altLang="en-US" sz="6000" dirty="0"/>
          </a:p>
        </p:txBody>
      </p:sp>
      <p:sp>
        <p:nvSpPr>
          <p:cNvPr id="9" name="내용 개체 틀 2"/>
          <p:cNvSpPr txBox="1">
            <a:spLocks/>
          </p:cNvSpPr>
          <p:nvPr/>
        </p:nvSpPr>
        <p:spPr>
          <a:xfrm>
            <a:off x="199505" y="706583"/>
            <a:ext cx="11829010"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endParaRPr lang="en-US" altLang="ko-KR" dirty="0"/>
          </a:p>
          <a:p>
            <a:pPr lvl="0"/>
            <a:endParaRPr lang="en-US" altLang="ko-KR" dirty="0"/>
          </a:p>
          <a:p>
            <a:pPr lvl="0"/>
            <a:endParaRPr lang="en-US" altLang="ko-KR" dirty="0"/>
          </a:p>
          <a:p>
            <a:pPr lvl="0"/>
            <a:endParaRPr lang="en-US" altLang="ko-KR" dirty="0"/>
          </a:p>
          <a:p>
            <a:pPr lvl="0"/>
            <a:endParaRPr lang="en-US" altLang="ko-KR" dirty="0"/>
          </a:p>
          <a:p>
            <a:pPr lvl="0"/>
            <a:endParaRPr lang="en-US" altLang="ko-KR" dirty="0"/>
          </a:p>
          <a:p>
            <a:pPr lvl="0"/>
            <a:endParaRPr lang="en-US" altLang="ko-KR" dirty="0"/>
          </a:p>
          <a:p>
            <a:pPr lvl="0"/>
            <a:endParaRPr lang="en-US" altLang="ko-KR" dirty="0"/>
          </a:p>
          <a:p>
            <a:pPr lvl="0"/>
            <a:endParaRPr lang="en-US" altLang="ko-KR" dirty="0"/>
          </a:p>
          <a:p>
            <a:r>
              <a:rPr lang="en-US" altLang="ko-KR" dirty="0"/>
              <a:t>Founded on Oct. 1, 2014 in Korea</a:t>
            </a:r>
          </a:p>
          <a:p>
            <a:endParaRPr lang="ko-KR" altLang="en-US" dirty="0"/>
          </a:p>
        </p:txBody>
      </p:sp>
      <p:pic>
        <p:nvPicPr>
          <p:cNvPr id="5" name="그림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500" y="855643"/>
            <a:ext cx="8819090" cy="4106599"/>
          </a:xfrm>
          <a:prstGeom prst="rect">
            <a:avLst/>
          </a:prstGeom>
        </p:spPr>
      </p:pic>
    </p:spTree>
    <p:extLst>
      <p:ext uri="{BB962C8B-B14F-4D97-AF65-F5344CB8AC3E}">
        <p14:creationId xmlns:p14="http://schemas.microsoft.com/office/powerpoint/2010/main" val="2507632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r>
              <a:rPr lang="en-US" altLang="ko-KR" dirty="0"/>
              <a:t> Evolution of Mobile Networks</a:t>
            </a:r>
          </a:p>
        </p:txBody>
      </p:sp>
      <p:pic>
        <p:nvPicPr>
          <p:cNvPr id="3" name="그림 2">
            <a:extLst>
              <a:ext uri="{FF2B5EF4-FFF2-40B4-BE49-F238E27FC236}">
                <a16:creationId xmlns:a16="http://schemas.microsoft.com/office/drawing/2014/main" id="{E990E815-C57D-4887-9980-6EFC5DD0020D}"/>
              </a:ext>
            </a:extLst>
          </p:cNvPr>
          <p:cNvPicPr>
            <a:picLocks noChangeAspect="1"/>
          </p:cNvPicPr>
          <p:nvPr/>
        </p:nvPicPr>
        <p:blipFill>
          <a:blip r:embed="rId3"/>
          <a:stretch>
            <a:fillRect/>
          </a:stretch>
        </p:blipFill>
        <p:spPr>
          <a:xfrm>
            <a:off x="1594339" y="726831"/>
            <a:ext cx="8753230" cy="5509846"/>
          </a:xfrm>
          <a:prstGeom prst="rect">
            <a:avLst/>
          </a:prstGeom>
        </p:spPr>
      </p:pic>
      <p:sp>
        <p:nvSpPr>
          <p:cNvPr id="7" name="직사각형 6">
            <a:extLst>
              <a:ext uri="{FF2B5EF4-FFF2-40B4-BE49-F238E27FC236}">
                <a16:creationId xmlns:a16="http://schemas.microsoft.com/office/drawing/2014/main" id="{FF120943-AEE6-4539-9152-7C171644DEEA}"/>
              </a:ext>
            </a:extLst>
          </p:cNvPr>
          <p:cNvSpPr/>
          <p:nvPr/>
        </p:nvSpPr>
        <p:spPr>
          <a:xfrm>
            <a:off x="4767385" y="6352708"/>
            <a:ext cx="7424615" cy="215444"/>
          </a:xfrm>
          <a:prstGeom prst="rect">
            <a:avLst/>
          </a:prstGeom>
        </p:spPr>
        <p:txBody>
          <a:bodyPr wrap="square">
            <a:spAutoFit/>
          </a:bodyPr>
          <a:lstStyle/>
          <a:p>
            <a:r>
              <a:rPr lang="en-US" altLang="ko-KR" sz="800" dirty="0">
                <a:latin typeface="Arial" panose="020B0604020202020204" pitchFamily="34" charset="0"/>
                <a:cs typeface="Arial" panose="020B0604020202020204" pitchFamily="34" charset="0"/>
              </a:rPr>
              <a:t>Source: https://www.researchgate.net/publication/350889195_5G_and_Beyond_Past_Present_and_Future_of_the_Mobile_Communications_English_Version</a:t>
            </a:r>
          </a:p>
        </p:txBody>
      </p:sp>
    </p:spTree>
    <p:extLst>
      <p:ext uri="{BB962C8B-B14F-4D97-AF65-F5344CB8AC3E}">
        <p14:creationId xmlns:p14="http://schemas.microsoft.com/office/powerpoint/2010/main" val="19375011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lvl="0"/>
            <a:r>
              <a:rPr lang="en-US" altLang="ko-KR" dirty="0" err="1"/>
              <a:t>NetSoft</a:t>
            </a:r>
            <a:r>
              <a:rPr lang="en-US" altLang="ko-KR" dirty="0"/>
              <a:t> (https://site.ieee.org/netsoft-2016/)</a:t>
            </a:r>
            <a:endParaRPr lang="ko-KR" altLang="en-US" sz="6000" dirty="0"/>
          </a:p>
        </p:txBody>
      </p:sp>
      <p:sp>
        <p:nvSpPr>
          <p:cNvPr id="9" name="내용 개체 틀 2"/>
          <p:cNvSpPr txBox="1">
            <a:spLocks/>
          </p:cNvSpPr>
          <p:nvPr/>
        </p:nvSpPr>
        <p:spPr>
          <a:xfrm>
            <a:off x="199505" y="706583"/>
            <a:ext cx="11829010" cy="5872448"/>
          </a:xfrm>
          <a:prstGeom prst="rect">
            <a:avLst/>
          </a:prstGeom>
        </p:spPr>
        <p:txBody>
          <a:bodyPr vert="horz" lIns="91440" tIns="45720" rIns="91440" bIns="45720" rtlCol="0">
            <a:no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sz="1400" dirty="0"/>
              <a:t>New IEEE conference focusing on </a:t>
            </a:r>
            <a:r>
              <a:rPr lang="en-US" altLang="ko-KR" sz="1400" i="1" dirty="0"/>
              <a:t>“</a:t>
            </a:r>
            <a:r>
              <a:rPr lang="en-US" altLang="ko-KR" sz="1400" i="1" dirty="0">
                <a:solidFill>
                  <a:srgbClr val="FF0000"/>
                </a:solidFill>
              </a:rPr>
              <a:t>Network </a:t>
            </a:r>
            <a:r>
              <a:rPr lang="en-US" altLang="ko-KR" sz="1400" i="1" dirty="0" err="1">
                <a:solidFill>
                  <a:srgbClr val="FF0000"/>
                </a:solidFill>
              </a:rPr>
              <a:t>Softwarization</a:t>
            </a:r>
            <a:r>
              <a:rPr lang="en-US" altLang="ko-KR" sz="1400" i="1" dirty="0"/>
              <a:t>”</a:t>
            </a:r>
          </a:p>
          <a:p>
            <a:r>
              <a:rPr lang="en-US" altLang="ko-KR" sz="1400" dirty="0" err="1"/>
              <a:t>NetSoft</a:t>
            </a:r>
            <a:r>
              <a:rPr lang="en-US" altLang="ko-KR" sz="1400" dirty="0"/>
              <a:t> 2016 (June 6-10, 2016)</a:t>
            </a:r>
          </a:p>
          <a:p>
            <a:pPr lvl="1"/>
            <a:r>
              <a:rPr lang="en-US" altLang="ko-KR" sz="1200" dirty="0"/>
              <a:t>7 keynote speakers, 57 technical papers</a:t>
            </a:r>
          </a:p>
          <a:p>
            <a:pPr lvl="1"/>
            <a:r>
              <a:rPr lang="en-US" altLang="ko-KR" sz="1200" dirty="0"/>
              <a:t>250 attendees </a:t>
            </a:r>
            <a:r>
              <a:rPr lang="en-US" altLang="ko-KR" sz="1000" dirty="0"/>
              <a:t>(</a:t>
            </a:r>
            <a:r>
              <a:rPr lang="en-US" altLang="ko-KR" sz="1000" dirty="0">
                <a:hlinkClick r:id="rId2"/>
              </a:rPr>
              <a:t>http://sites.ieee.org/netsoft-2016/</a:t>
            </a:r>
            <a:r>
              <a:rPr lang="en-US" altLang="ko-KR" sz="1000" dirty="0"/>
              <a:t>) </a:t>
            </a:r>
            <a:endParaRPr lang="en-US" altLang="ko-KR" sz="1200" dirty="0"/>
          </a:p>
          <a:p>
            <a:r>
              <a:rPr lang="en-US" altLang="ko-KR" sz="1400" dirty="0"/>
              <a:t>General Chair</a:t>
            </a:r>
          </a:p>
          <a:p>
            <a:pPr lvl="1"/>
            <a:r>
              <a:rPr lang="en-US" altLang="ko-KR" sz="1200" b="1" u="sng" dirty="0">
                <a:solidFill>
                  <a:srgbClr val="0000FF"/>
                </a:solidFill>
              </a:rPr>
              <a:t>Prof. James Won-Ki Hong </a:t>
            </a:r>
          </a:p>
          <a:p>
            <a:r>
              <a:rPr lang="en-US" altLang="ko-KR" sz="1400" dirty="0"/>
              <a:t>Workshops</a:t>
            </a:r>
          </a:p>
          <a:p>
            <a:pPr lvl="1"/>
            <a:r>
              <a:rPr lang="en-US" altLang="ko-KR" sz="1200" dirty="0"/>
              <a:t>SDN and </a:t>
            </a:r>
            <a:r>
              <a:rPr lang="en-US" altLang="ko-KR" sz="1200" dirty="0" err="1"/>
              <a:t>IoT</a:t>
            </a:r>
            <a:endParaRPr lang="en-US" altLang="ko-KR" sz="1200" dirty="0"/>
          </a:p>
          <a:p>
            <a:pPr lvl="1"/>
            <a:r>
              <a:rPr lang="en-US" altLang="ko-KR" sz="1200" dirty="0"/>
              <a:t>Open-Source Software Networking (OSSN)</a:t>
            </a:r>
          </a:p>
          <a:p>
            <a:pPr lvl="1"/>
            <a:r>
              <a:rPr lang="en-US" altLang="ko-KR" sz="1200" dirty="0"/>
              <a:t>Software Defined 5G Networks (Soft5G)</a:t>
            </a:r>
          </a:p>
          <a:p>
            <a:pPr lvl="1"/>
            <a:r>
              <a:rPr lang="en-US" altLang="ko-KR" sz="1200" dirty="0"/>
              <a:t>Security in Virtualized Networks (Sec-</a:t>
            </a:r>
            <a:r>
              <a:rPr lang="en-US" altLang="ko-KR" sz="1200" dirty="0" err="1"/>
              <a:t>VirtNet</a:t>
            </a:r>
            <a:r>
              <a:rPr lang="en-US" altLang="ko-KR" sz="1200" dirty="0"/>
              <a:t>)</a:t>
            </a:r>
          </a:p>
          <a:p>
            <a:r>
              <a:rPr lang="en-US" altLang="ko-KR" sz="1400" dirty="0"/>
              <a:t>Tutorials</a:t>
            </a:r>
          </a:p>
          <a:p>
            <a:pPr lvl="1"/>
            <a:r>
              <a:rPr lang="en-US" altLang="ko-KR" sz="1200" dirty="0"/>
              <a:t>Smart Applications on Virtual Infrastructure (SAVI)</a:t>
            </a:r>
          </a:p>
          <a:p>
            <a:pPr lvl="1"/>
            <a:r>
              <a:rPr lang="en-US" altLang="ko-KR" sz="1200" dirty="0"/>
              <a:t>NFV Management and Orchestration in the Age of 5G</a:t>
            </a:r>
          </a:p>
          <a:p>
            <a:pPr lvl="1"/>
            <a:r>
              <a:rPr lang="en-US" altLang="ko-KR" sz="1200" dirty="0"/>
              <a:t>P4</a:t>
            </a:r>
          </a:p>
          <a:p>
            <a:pPr lvl="1"/>
            <a:r>
              <a:rPr lang="en-US" altLang="ko-KR" sz="1200" dirty="0"/>
              <a:t>Central Office Re-architected as a Data Center (CORD)</a:t>
            </a:r>
          </a:p>
          <a:p>
            <a:pPr lvl="1"/>
            <a:r>
              <a:rPr lang="en-US" altLang="ko-KR" sz="1200" dirty="0"/>
              <a:t>Powering Internet of Things with Cloud and NFV</a:t>
            </a:r>
          </a:p>
          <a:p>
            <a:pPr lvl="1"/>
            <a:r>
              <a:rPr lang="en-US" altLang="ko-KR" sz="1200" dirty="0"/>
              <a:t>Software Defined Network Security – In Practice</a:t>
            </a:r>
          </a:p>
          <a:p>
            <a:pPr lvl="1"/>
            <a:endParaRPr lang="en-US" altLang="ko-KR" sz="1200" dirty="0"/>
          </a:p>
          <a:p>
            <a:r>
              <a:rPr lang="en-US" altLang="ko-KR" sz="1000" b="0" dirty="0" err="1"/>
              <a:t>NetSoft</a:t>
            </a:r>
            <a:r>
              <a:rPr lang="en-US" altLang="ko-KR" sz="1000" b="0" dirty="0"/>
              <a:t> 2015 (London, UK, Apr. 13-17, 2015) </a:t>
            </a:r>
            <a:r>
              <a:rPr lang="en-US" altLang="ko-KR" sz="1000" b="0" dirty="0">
                <a:solidFill>
                  <a:schemeClr val="tx1"/>
                </a:solidFill>
              </a:rPr>
              <a:t>(</a:t>
            </a:r>
            <a:r>
              <a:rPr lang="en-US" altLang="ko-KR" sz="1000" b="0" dirty="0">
                <a:solidFill>
                  <a:schemeClr val="tx1"/>
                </a:solidFill>
                <a:hlinkClick r:id="rId3"/>
              </a:rPr>
              <a:t>http://sites.ieee.org/netsoft-2015/</a:t>
            </a:r>
            <a:r>
              <a:rPr lang="en-US" altLang="ko-KR" sz="1000" b="0" dirty="0">
                <a:solidFill>
                  <a:schemeClr val="tx1"/>
                </a:solidFill>
              </a:rPr>
              <a:t>) , 		</a:t>
            </a:r>
            <a:r>
              <a:rPr lang="en-US" altLang="ko-KR" sz="1000" b="0" dirty="0" err="1"/>
              <a:t>NetSoft</a:t>
            </a:r>
            <a:r>
              <a:rPr lang="en-US" altLang="ko-KR" sz="1000" b="0" dirty="0"/>
              <a:t> 2017 (Bologna, Italy, July 3-7, 2017) </a:t>
            </a:r>
            <a:r>
              <a:rPr lang="en-US" altLang="ko-KR" sz="1000" b="0" dirty="0">
                <a:solidFill>
                  <a:schemeClr val="tx1"/>
                </a:solidFill>
              </a:rPr>
              <a:t>(</a:t>
            </a:r>
            <a:r>
              <a:rPr lang="en-US" altLang="ko-KR" sz="1000" b="0" dirty="0">
                <a:solidFill>
                  <a:schemeClr val="tx1"/>
                </a:solidFill>
                <a:hlinkClick r:id="rId4"/>
              </a:rPr>
              <a:t>http://sites.ieee.org/netsoft-2017/</a:t>
            </a:r>
            <a:r>
              <a:rPr lang="en-US" altLang="ko-KR" sz="1000" b="0" dirty="0">
                <a:solidFill>
                  <a:schemeClr val="tx1"/>
                </a:solidFill>
              </a:rPr>
              <a:t>) </a:t>
            </a:r>
          </a:p>
          <a:p>
            <a:r>
              <a:rPr lang="en-US" altLang="ko-KR" sz="1000" b="0" dirty="0" err="1"/>
              <a:t>NetSoft</a:t>
            </a:r>
            <a:r>
              <a:rPr lang="en-US" altLang="ko-KR" sz="1000" b="0" dirty="0"/>
              <a:t> 2018 (Montreal, Canada, June 25-29, 2018) (</a:t>
            </a:r>
            <a:r>
              <a:rPr lang="en-US" altLang="ko-KR" sz="1000" b="0" dirty="0">
                <a:hlinkClick r:id="rId5"/>
              </a:rPr>
              <a:t>http://netsoft2018.ieee-netsoft.org/</a:t>
            </a:r>
            <a:r>
              <a:rPr lang="en-US" altLang="ko-KR" sz="1000" b="0" dirty="0"/>
              <a:t>),	 	</a:t>
            </a:r>
            <a:r>
              <a:rPr lang="en-US" altLang="ko-KR" sz="1000" b="0" dirty="0" err="1"/>
              <a:t>NetSoft</a:t>
            </a:r>
            <a:r>
              <a:rPr lang="en-US" altLang="ko-KR" sz="1000" b="0" dirty="0"/>
              <a:t> 2019 (Paris, France, June 24-28, 2019) (</a:t>
            </a:r>
            <a:r>
              <a:rPr lang="en-US" altLang="ko-KR" sz="1000" b="0" dirty="0">
                <a:hlinkClick r:id="rId6"/>
              </a:rPr>
              <a:t>https://netsoft2019.ieee-netsoft.org/</a:t>
            </a:r>
            <a:r>
              <a:rPr lang="en-US" altLang="ko-KR" sz="1000" b="0" dirty="0"/>
              <a:t>)</a:t>
            </a:r>
          </a:p>
          <a:p>
            <a:r>
              <a:rPr lang="en-US" altLang="ko-KR" sz="1000" b="0" dirty="0" err="1"/>
              <a:t>NetSoft</a:t>
            </a:r>
            <a:r>
              <a:rPr lang="en-US" altLang="ko-KR" sz="1000" b="0" dirty="0"/>
              <a:t> 2020 (29 June-3 July 2020 // Virtual) (</a:t>
            </a:r>
            <a:r>
              <a:rPr lang="en-US" altLang="ko-KR" sz="1000" b="0" dirty="0">
                <a:hlinkClick r:id="rId7"/>
              </a:rPr>
              <a:t>https://netsoft2020.ieee-netsoft.org/</a:t>
            </a:r>
            <a:r>
              <a:rPr lang="en-US" altLang="ko-KR" sz="1000" b="0" dirty="0"/>
              <a:t>), 		</a:t>
            </a:r>
            <a:r>
              <a:rPr lang="en-US" altLang="ko-KR" sz="1000" b="0" dirty="0" err="1"/>
              <a:t>NetSoft</a:t>
            </a:r>
            <a:r>
              <a:rPr lang="en-US" altLang="ko-KR" sz="1000" b="0" dirty="0"/>
              <a:t> 2021 (28 June–2 July 2021 // Virtual) (</a:t>
            </a:r>
            <a:r>
              <a:rPr lang="en-US" altLang="ko-KR" sz="1000" b="0" dirty="0">
                <a:hlinkClick r:id="rId6"/>
              </a:rPr>
              <a:t>https://netsoft2021.ieee-netsoft.org/</a:t>
            </a:r>
            <a:r>
              <a:rPr lang="en-US" altLang="ko-KR" sz="1000" b="0" dirty="0"/>
              <a:t>)</a:t>
            </a:r>
          </a:p>
          <a:p>
            <a:r>
              <a:rPr lang="en-US" altLang="ko-KR" sz="1000" b="0" dirty="0" err="1"/>
              <a:t>NetSoft</a:t>
            </a:r>
            <a:r>
              <a:rPr lang="en-US" altLang="ko-KR" sz="1000" b="0" dirty="0"/>
              <a:t> 2022 (27 June–1 July 2022 // Milan, Italy) (</a:t>
            </a:r>
            <a:r>
              <a:rPr lang="en-US" altLang="ko-KR" sz="1000" b="0" dirty="0">
                <a:hlinkClick r:id="rId8"/>
              </a:rPr>
              <a:t>https://netsoft2022.ieee-netsoft.org/</a:t>
            </a:r>
            <a:r>
              <a:rPr lang="en-US" altLang="ko-KR" sz="1000" b="0" dirty="0"/>
              <a:t>)		</a:t>
            </a:r>
            <a:r>
              <a:rPr lang="en-US" altLang="ko-KR" sz="1000" b="0" dirty="0" err="1"/>
              <a:t>NetSoft</a:t>
            </a:r>
            <a:r>
              <a:rPr lang="en-US" altLang="ko-KR" sz="1000" b="0" dirty="0"/>
              <a:t> 2023 (</a:t>
            </a:r>
            <a:r>
              <a:rPr lang="es-ES" altLang="ko-KR" sz="1000" b="0" dirty="0"/>
              <a:t>19-23 June 2023 // Madrid, Spain</a:t>
            </a:r>
            <a:r>
              <a:rPr lang="en-US" altLang="ko-KR" sz="1000" b="0" dirty="0"/>
              <a:t>) (</a:t>
            </a:r>
            <a:r>
              <a:rPr lang="en-US" altLang="ko-KR" sz="1000" b="0" dirty="0">
                <a:hlinkClick r:id="rId6"/>
              </a:rPr>
              <a:t>https://netsoft2023.ieee-netsoft.org/</a:t>
            </a:r>
            <a:r>
              <a:rPr lang="en-US" altLang="ko-KR" sz="1000" b="0" dirty="0"/>
              <a:t>)</a:t>
            </a:r>
            <a:endParaRPr lang="en-US" altLang="ko-KR" sz="1000" dirty="0"/>
          </a:p>
          <a:p>
            <a:endParaRPr lang="en-US" altLang="ko-KR" sz="1000" dirty="0"/>
          </a:p>
        </p:txBody>
      </p:sp>
      <p:pic>
        <p:nvPicPr>
          <p:cNvPr id="2" name="그림 1"/>
          <p:cNvPicPr>
            <a:picLocks noChangeAspect="1"/>
          </p:cNvPicPr>
          <p:nvPr/>
        </p:nvPicPr>
        <p:blipFill>
          <a:blip r:embed="rId9"/>
          <a:stretch>
            <a:fillRect/>
          </a:stretch>
        </p:blipFill>
        <p:spPr>
          <a:xfrm>
            <a:off x="6290752" y="929345"/>
            <a:ext cx="5418519" cy="3923049"/>
          </a:xfrm>
          <a:prstGeom prst="rect">
            <a:avLst/>
          </a:prstGeom>
        </p:spPr>
      </p:pic>
    </p:spTree>
    <p:extLst>
      <p:ext uri="{BB962C8B-B14F-4D97-AF65-F5344CB8AC3E}">
        <p14:creationId xmlns:p14="http://schemas.microsoft.com/office/powerpoint/2010/main" val="40096132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lvl="0"/>
            <a:r>
              <a:rPr lang="en-US" altLang="ko-KR"/>
              <a:t>IJNM</a:t>
            </a:r>
            <a:endParaRPr lang="ko-KR" altLang="en-US" sz="6000" dirty="0"/>
          </a:p>
        </p:txBody>
      </p:sp>
      <p:sp>
        <p:nvSpPr>
          <p:cNvPr id="9" name="내용 개체 틀 2"/>
          <p:cNvSpPr txBox="1">
            <a:spLocks/>
          </p:cNvSpPr>
          <p:nvPr/>
        </p:nvSpPr>
        <p:spPr>
          <a:xfrm>
            <a:off x="199505" y="706583"/>
            <a:ext cx="11829010" cy="5602778"/>
          </a:xfrm>
          <a:prstGeom prst="rect">
            <a:avLst/>
          </a:prstGeom>
        </p:spPr>
        <p:txBody>
          <a:bodyPr vert="horz" lIns="91440" tIns="45720" rIns="91440" bIns="45720" rtlCol="0">
            <a:normAutofit fontScale="92500" lnSpcReduction="10000"/>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sz="2400" dirty="0"/>
              <a:t>International Journal of Network Management</a:t>
            </a:r>
          </a:p>
          <a:p>
            <a:pPr lvl="1"/>
            <a:r>
              <a:rPr lang="en-US" altLang="ko-KR" sz="2000" dirty="0"/>
              <a:t>Publisher: Wiley, UK from 1990</a:t>
            </a:r>
          </a:p>
          <a:p>
            <a:pPr lvl="1"/>
            <a:r>
              <a:rPr lang="en-US" altLang="ko-KR" sz="2000" dirty="0"/>
              <a:t>Editor-in-Chief: </a:t>
            </a:r>
            <a:r>
              <a:rPr lang="en-US" altLang="ko-KR" sz="2000" dirty="0">
                <a:solidFill>
                  <a:srgbClr val="0000FF"/>
                </a:solidFill>
              </a:rPr>
              <a:t>Prof. James Won-Ki Hong</a:t>
            </a:r>
          </a:p>
          <a:p>
            <a:pPr lvl="1"/>
            <a:r>
              <a:rPr lang="en-US" altLang="ko-KR" sz="2000" dirty="0"/>
              <a:t>Impact Factor: 1.914, SCI(E)</a:t>
            </a:r>
          </a:p>
          <a:p>
            <a:pPr lvl="1"/>
            <a:r>
              <a:rPr lang="en-US" altLang="ko-KR" sz="1800" dirty="0">
                <a:hlinkClick r:id="rId2"/>
              </a:rPr>
              <a:t>https://onlinelibrary.wiley.com/journal/10991190</a:t>
            </a:r>
            <a:r>
              <a:rPr lang="en-US" altLang="ko-KR" sz="1800" dirty="0"/>
              <a:t> </a:t>
            </a:r>
          </a:p>
          <a:p>
            <a:r>
              <a:rPr lang="en-US" altLang="ko-KR" sz="2400" dirty="0"/>
              <a:t>Keywords</a:t>
            </a:r>
          </a:p>
          <a:p>
            <a:pPr lvl="1"/>
            <a:r>
              <a:rPr lang="en-US" altLang="ko-KR" sz="2000" dirty="0"/>
              <a:t>SDN/NFV</a:t>
            </a:r>
          </a:p>
          <a:p>
            <a:pPr lvl="1"/>
            <a:r>
              <a:rPr lang="en-US" altLang="ko-KR" sz="2000" dirty="0" err="1"/>
              <a:t>IoT</a:t>
            </a:r>
            <a:r>
              <a:rPr lang="en-US" altLang="ko-KR" sz="2000" dirty="0"/>
              <a:t> management</a:t>
            </a:r>
          </a:p>
          <a:p>
            <a:pPr lvl="1"/>
            <a:r>
              <a:rPr lang="en-US" altLang="ko-KR" sz="2000" dirty="0"/>
              <a:t>5G network management</a:t>
            </a:r>
          </a:p>
          <a:p>
            <a:pPr lvl="1"/>
            <a:r>
              <a:rPr lang="en-US" altLang="ko-KR" sz="2000" dirty="0"/>
              <a:t>Mobile network management</a:t>
            </a:r>
          </a:p>
          <a:p>
            <a:pPr lvl="1"/>
            <a:r>
              <a:rPr lang="en-US" altLang="ko-KR" sz="2000" dirty="0"/>
              <a:t>Telecommunications networks</a:t>
            </a:r>
          </a:p>
          <a:p>
            <a:pPr lvl="1"/>
            <a:r>
              <a:rPr lang="en-US" altLang="ko-KR" sz="2000" dirty="0"/>
              <a:t>Network &amp; service management </a:t>
            </a:r>
          </a:p>
          <a:p>
            <a:pPr lvl="1"/>
            <a:r>
              <a:rPr lang="en-US" altLang="ko-KR" sz="2000" dirty="0"/>
              <a:t>Network monitoring and analysis</a:t>
            </a:r>
          </a:p>
          <a:p>
            <a:pPr lvl="1"/>
            <a:r>
              <a:rPr lang="en-US" altLang="ko-KR" sz="2000" dirty="0"/>
              <a:t>Network security</a:t>
            </a:r>
          </a:p>
          <a:p>
            <a:pPr lvl="1"/>
            <a:endParaRPr lang="en-US" altLang="ko-KR" sz="2000" dirty="0"/>
          </a:p>
          <a:p>
            <a:r>
              <a:rPr lang="en-US" altLang="ko-KR" sz="2400" dirty="0"/>
              <a:t>Virtual Issue (free!)</a:t>
            </a:r>
          </a:p>
          <a:p>
            <a:pPr lvl="1"/>
            <a:r>
              <a:rPr lang="en-US" altLang="ko-KR" sz="2000" dirty="0">
                <a:hlinkClick r:id="rId3"/>
              </a:rPr>
              <a:t>http://onlinelibrary.wiley.com/journal/10.1002/(ISSN)1099-1190/homepage/VirtualIssuesPage.html</a:t>
            </a:r>
            <a:endParaRPr lang="ko-KR" altLang="en-US" sz="2000" dirty="0"/>
          </a:p>
        </p:txBody>
      </p:sp>
      <p:pic>
        <p:nvPicPr>
          <p:cNvPr id="1026" name="Picture 2" descr="이미지: 텍스트"/>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2295" y="1147155"/>
            <a:ext cx="3137013" cy="4135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2101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lvl="0"/>
            <a:r>
              <a:rPr lang="en-US" altLang="ko-KR" dirty="0"/>
              <a:t>Concluding Remarks</a:t>
            </a:r>
            <a:endParaRPr lang="ko-KR" altLang="en-US" sz="6000" dirty="0"/>
          </a:p>
        </p:txBody>
      </p:sp>
      <p:sp>
        <p:nvSpPr>
          <p:cNvPr id="9" name="내용 개체 틀 2"/>
          <p:cNvSpPr txBox="1">
            <a:spLocks/>
          </p:cNvSpPr>
          <p:nvPr/>
        </p:nvSpPr>
        <p:spPr>
          <a:xfrm>
            <a:off x="199505" y="706583"/>
            <a:ext cx="11829010"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ko-KR" altLang="en-US" sz="2000" dirty="0"/>
          </a:p>
        </p:txBody>
      </p:sp>
      <p:sp>
        <p:nvSpPr>
          <p:cNvPr id="11" name="내용 개체 틀 2"/>
          <p:cNvSpPr txBox="1">
            <a:spLocks/>
          </p:cNvSpPr>
          <p:nvPr/>
        </p:nvSpPr>
        <p:spPr>
          <a:xfrm>
            <a:off x="199505" y="706583"/>
            <a:ext cx="11829010"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altLang="ko-KR" sz="2400" b="0" dirty="0">
                <a:solidFill>
                  <a:srgbClr val="0000FF"/>
                </a:solidFill>
              </a:rPr>
              <a:t>Urgent need to reduce CAPEX &amp; OPEX by </a:t>
            </a:r>
            <a:r>
              <a:rPr lang="en-US" altLang="ko-KR" sz="2400" b="0" dirty="0" err="1">
                <a:solidFill>
                  <a:srgbClr val="0000FF"/>
                </a:solidFill>
              </a:rPr>
              <a:t>Telcos</a:t>
            </a:r>
            <a:endParaRPr lang="en-US" altLang="ko-KR" sz="2400" b="0" dirty="0">
              <a:solidFill>
                <a:srgbClr val="0000FF"/>
              </a:solidFill>
            </a:endParaRPr>
          </a:p>
          <a:p>
            <a:pPr>
              <a:lnSpc>
                <a:spcPct val="110000"/>
              </a:lnSpc>
            </a:pPr>
            <a:r>
              <a:rPr lang="en-US" altLang="ko-KR" sz="2400" b="0" dirty="0">
                <a:solidFill>
                  <a:srgbClr val="0000FF"/>
                </a:solidFill>
              </a:rPr>
              <a:t>Need for more </a:t>
            </a:r>
            <a:r>
              <a:rPr lang="en-US" altLang="ko-KR" sz="2400" b="0" dirty="0">
                <a:solidFill>
                  <a:srgbClr val="FF0000"/>
                </a:solidFill>
              </a:rPr>
              <a:t>flexible, agile, efficient infrastructure</a:t>
            </a:r>
            <a:r>
              <a:rPr lang="en-US" altLang="ko-KR" sz="2400" b="0" dirty="0">
                <a:solidFill>
                  <a:srgbClr val="0000FF"/>
                </a:solidFill>
              </a:rPr>
              <a:t> to reduce time-to-market of new services &amp; to be competitive</a:t>
            </a:r>
          </a:p>
          <a:p>
            <a:pPr>
              <a:lnSpc>
                <a:spcPct val="110000"/>
              </a:lnSpc>
            </a:pPr>
            <a:r>
              <a:rPr lang="en-US" altLang="ko-KR" sz="2400" dirty="0">
                <a:solidFill>
                  <a:srgbClr val="FF0000"/>
                </a:solidFill>
              </a:rPr>
              <a:t>SDN/NFV (Open Networking, Network </a:t>
            </a:r>
            <a:r>
              <a:rPr lang="en-US" altLang="ko-KR" sz="2400" dirty="0" err="1">
                <a:solidFill>
                  <a:srgbClr val="FF0000"/>
                </a:solidFill>
              </a:rPr>
              <a:t>Softwarization</a:t>
            </a:r>
            <a:r>
              <a:rPr lang="en-US" altLang="ko-KR" sz="2400" dirty="0">
                <a:solidFill>
                  <a:srgbClr val="FF0000"/>
                </a:solidFill>
              </a:rPr>
              <a:t>)</a:t>
            </a:r>
            <a:r>
              <a:rPr lang="en-US" altLang="ko-KR" sz="2400" b="0" dirty="0">
                <a:solidFill>
                  <a:srgbClr val="FF0000"/>
                </a:solidFill>
              </a:rPr>
              <a:t> </a:t>
            </a:r>
            <a:r>
              <a:rPr lang="en-US" altLang="ko-KR" sz="2400" b="0" dirty="0">
                <a:solidFill>
                  <a:srgbClr val="0000FF"/>
                </a:solidFill>
              </a:rPr>
              <a:t>is a promising approach</a:t>
            </a:r>
          </a:p>
          <a:p>
            <a:pPr>
              <a:lnSpc>
                <a:spcPct val="110000"/>
              </a:lnSpc>
            </a:pPr>
            <a:r>
              <a:rPr lang="en-US" altLang="ko-KR" sz="2400" b="0" dirty="0">
                <a:solidFill>
                  <a:srgbClr val="0000FF"/>
                </a:solidFill>
              </a:rPr>
              <a:t>Most </a:t>
            </a:r>
            <a:r>
              <a:rPr lang="en-US" altLang="ko-KR" sz="2400" b="0" dirty="0" err="1">
                <a:solidFill>
                  <a:srgbClr val="0000FF"/>
                </a:solidFill>
              </a:rPr>
              <a:t>telcos</a:t>
            </a:r>
            <a:r>
              <a:rPr lang="en-US" altLang="ko-KR" sz="2400" b="0" dirty="0">
                <a:solidFill>
                  <a:srgbClr val="0000FF"/>
                </a:solidFill>
              </a:rPr>
              <a:t> will NOT acquire proprietary HW/SW (e.g., </a:t>
            </a:r>
            <a:r>
              <a:rPr lang="en-US" altLang="ko-KR" sz="2400" b="0" dirty="0" err="1">
                <a:solidFill>
                  <a:srgbClr val="0000FF"/>
                </a:solidFill>
              </a:rPr>
              <a:t>middleboxes</a:t>
            </a:r>
            <a:r>
              <a:rPr lang="en-US" altLang="ko-KR" sz="2400" b="0" dirty="0">
                <a:solidFill>
                  <a:srgbClr val="0000FF"/>
                </a:solidFill>
              </a:rPr>
              <a:t>) any more</a:t>
            </a:r>
          </a:p>
          <a:p>
            <a:pPr>
              <a:lnSpc>
                <a:spcPct val="110000"/>
              </a:lnSpc>
            </a:pPr>
            <a:r>
              <a:rPr lang="en-US" altLang="ko-KR" sz="2400" dirty="0">
                <a:solidFill>
                  <a:srgbClr val="FF0000"/>
                </a:solidFill>
              </a:rPr>
              <a:t>5G &amp; 6G will be based on SDN/NFV for the infrastructure</a:t>
            </a:r>
          </a:p>
          <a:p>
            <a:pPr>
              <a:lnSpc>
                <a:spcPct val="110000"/>
              </a:lnSpc>
            </a:pPr>
            <a:r>
              <a:rPr lang="en-US" altLang="ko-KR" sz="2400" dirty="0">
                <a:solidFill>
                  <a:srgbClr val="FF0000"/>
                </a:solidFill>
              </a:rPr>
              <a:t>SDN/NFV is a promising area to study, research &amp; develop!</a:t>
            </a:r>
          </a:p>
        </p:txBody>
      </p:sp>
    </p:spTree>
    <p:extLst>
      <p:ext uri="{BB962C8B-B14F-4D97-AF65-F5344CB8AC3E}">
        <p14:creationId xmlns:p14="http://schemas.microsoft.com/office/powerpoint/2010/main" val="105624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 calcmode="lin" valueType="num">
                                      <p:cBhvr additive="base">
                                        <p:cTn id="31"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 calcmode="lin" valueType="num">
                                      <p:cBhvr additive="base">
                                        <p:cTn id="37"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8547241" y="895350"/>
            <a:ext cx="3609975" cy="646331"/>
          </a:xfrm>
          <a:prstGeom prst="rect">
            <a:avLst/>
          </a:prstGeom>
          <a:noFill/>
        </p:spPr>
        <p:txBody>
          <a:bodyPr wrap="square" rtlCol="0">
            <a:spAutoFit/>
          </a:bodyPr>
          <a:lstStyle/>
          <a:p>
            <a:pPr algn="ctr"/>
            <a:r>
              <a:rPr lang="en-US" altLang="ko-KR" sz="3600" b="1" dirty="0">
                <a:solidFill>
                  <a:schemeClr val="bg1"/>
                </a:solidFill>
                <a:latin typeface="Arial" panose="020B0604020202020204" pitchFamily="34" charset="0"/>
                <a:cs typeface="Arial" panose="020B0604020202020204" pitchFamily="34" charset="0"/>
              </a:rPr>
              <a:t>Q &amp; A</a:t>
            </a:r>
            <a:endParaRPr lang="ko-KR" alt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19499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1" hangingPunct="1">
              <a:lnSpc>
                <a:spcPct val="90000"/>
              </a:lnSpc>
              <a:spcBef>
                <a:spcPct val="0"/>
              </a:spcBef>
              <a:spcAft>
                <a:spcPts val="0"/>
              </a:spcAft>
              <a:buClrTx/>
              <a:buSzTx/>
              <a:buFontTx/>
              <a:buNone/>
              <a:tabLst/>
              <a:defRPr/>
            </a:pPr>
            <a:endParaRPr kumimoji="0" lang="ko-KR" altLang="en-US" sz="36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9" name="내용 개체 틀 2"/>
          <p:cNvSpPr txBox="1">
            <a:spLocks/>
          </p:cNvSpPr>
          <p:nvPr/>
        </p:nvSpPr>
        <p:spPr>
          <a:xfrm>
            <a:off x="199505" y="839586"/>
            <a:ext cx="11829010"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9263" marR="0" lvl="0" indent="-449263" algn="l" defTabSz="914400" rtl="0" eaLnBrk="1" fontAlgn="auto" latinLnBrk="1" hangingPunct="1">
              <a:lnSpc>
                <a:spcPct val="90000"/>
              </a:lnSpc>
              <a:spcBef>
                <a:spcPts val="1000"/>
              </a:spcBef>
              <a:spcAft>
                <a:spcPts val="0"/>
              </a:spcAft>
              <a:buClrTx/>
              <a:buSzTx/>
              <a:buFont typeface="Wingdings" panose="05000000000000000000" pitchFamily="2" charset="2"/>
              <a:buChar char="v"/>
              <a:tabLst/>
              <a:defRPr/>
            </a:pPr>
            <a:endParaRPr kumimoji="0" lang="en-US" altLang="ko-KR" sz="24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5" name="직사각형 4"/>
          <p:cNvSpPr/>
          <p:nvPr/>
        </p:nvSpPr>
        <p:spPr>
          <a:xfrm>
            <a:off x="1745672" y="3317809"/>
            <a:ext cx="8736676" cy="646331"/>
          </a:xfrm>
          <a:prstGeom prst="rect">
            <a:avLst/>
          </a:prstGeom>
        </p:spPr>
        <p:txBody>
          <a:bodyPr wrap="square">
            <a:spAutoFit/>
          </a:bodyPr>
          <a:lstStyle/>
          <a:p>
            <a:pPr algn="ctr">
              <a:lnSpc>
                <a:spcPct val="90000"/>
              </a:lnSpc>
              <a:spcBef>
                <a:spcPct val="0"/>
              </a:spcBef>
            </a:pPr>
            <a:r>
              <a:rPr lang="en-US" altLang="ko-KR" sz="4000" b="1">
                <a:solidFill>
                  <a:srgbClr val="0070C0"/>
                </a:solidFill>
                <a:latin typeface="Arial" panose="020B0604020202020204" pitchFamily="34" charset="0"/>
                <a:cs typeface="Arial" panose="020B0604020202020204" pitchFamily="34" charset="0"/>
              </a:rPr>
              <a:t>Appendix</a:t>
            </a:r>
            <a:endParaRPr lang="en-US" altLang="ko-KR" sz="40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94085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lvl="0"/>
            <a:r>
              <a:rPr lang="en-US" altLang="ko-KR"/>
              <a:t>Glossary</a:t>
            </a:r>
            <a:endParaRPr lang="ko-KR" altLang="en-US" sz="6000" dirty="0"/>
          </a:p>
        </p:txBody>
      </p:sp>
      <p:sp>
        <p:nvSpPr>
          <p:cNvPr id="9" name="내용 개체 틀 2"/>
          <p:cNvSpPr txBox="1">
            <a:spLocks/>
          </p:cNvSpPr>
          <p:nvPr/>
        </p:nvSpPr>
        <p:spPr>
          <a:xfrm>
            <a:off x="199505" y="706583"/>
            <a:ext cx="11829010"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ko-KR" altLang="en-US" sz="2000" dirty="0"/>
          </a:p>
        </p:txBody>
      </p:sp>
      <p:sp>
        <p:nvSpPr>
          <p:cNvPr id="5" name="내용 개체 틀 2"/>
          <p:cNvSpPr txBox="1">
            <a:spLocks/>
          </p:cNvSpPr>
          <p:nvPr/>
        </p:nvSpPr>
        <p:spPr>
          <a:xfrm>
            <a:off x="189809" y="706583"/>
            <a:ext cx="11829010" cy="5602778"/>
          </a:xfrm>
          <a:prstGeom prst="rect">
            <a:avLst/>
          </a:prstGeom>
        </p:spPr>
        <p:txBody>
          <a:bodyPr vert="horz" lIns="91440" tIns="45720" rIns="91440" bIns="45720" rtlCol="0">
            <a:normAutofit/>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tLang="ko-KR" sz="2400" dirty="0"/>
          </a:p>
        </p:txBody>
      </p:sp>
      <p:sp>
        <p:nvSpPr>
          <p:cNvPr id="11" name="내용 개체 틀 2"/>
          <p:cNvSpPr txBox="1">
            <a:spLocks/>
          </p:cNvSpPr>
          <p:nvPr/>
        </p:nvSpPr>
        <p:spPr>
          <a:xfrm>
            <a:off x="1248719" y="855451"/>
            <a:ext cx="8968154" cy="5773479"/>
          </a:xfrm>
          <a:prstGeom prst="rect">
            <a:avLst/>
          </a:prstGeom>
        </p:spPr>
        <p:txBody>
          <a:bodyPr vert="horz" lIns="91440" tIns="45720" rIns="91440" bIns="45720" rtlCol="0">
            <a:normAutofit/>
          </a:bodyPr>
          <a:lstStyle>
            <a:lvl1pPr marL="0" indent="0" algn="ctr" defTabSz="914400" rtl="0" eaLnBrk="1" latinLnBrk="1"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1"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1"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Arial" panose="020B0604020202020204" pitchFamily="34" charset="0"/>
              <a:buChar char="•"/>
            </a:pPr>
            <a:r>
              <a:rPr lang="en-US" altLang="ko-KR" sz="1600"/>
              <a:t> BSS: Business Support Systems</a:t>
            </a:r>
          </a:p>
          <a:p>
            <a:pPr algn="l">
              <a:buFont typeface="Arial" panose="020B0604020202020204" pitchFamily="34" charset="0"/>
              <a:buChar char="•"/>
            </a:pPr>
            <a:r>
              <a:rPr lang="en-US" altLang="ko-KR" sz="1600"/>
              <a:t> OSS: Operations Support Systems</a:t>
            </a:r>
          </a:p>
          <a:p>
            <a:pPr algn="l">
              <a:buFont typeface="Arial" panose="020B0604020202020204" pitchFamily="34" charset="0"/>
              <a:buChar char="•"/>
            </a:pPr>
            <a:r>
              <a:rPr lang="en-US" altLang="ko-KR" sz="1600"/>
              <a:t> GSR: Gigabit Switch Router</a:t>
            </a:r>
          </a:p>
          <a:p>
            <a:pPr algn="l">
              <a:buFont typeface="Arial" panose="020B0604020202020204" pitchFamily="34" charset="0"/>
              <a:buChar char="•"/>
            </a:pPr>
            <a:r>
              <a:rPr lang="en-US" altLang="ko-KR" sz="1600"/>
              <a:t> ACR: Access Control Router</a:t>
            </a:r>
          </a:p>
          <a:p>
            <a:pPr algn="l">
              <a:buFont typeface="Arial" panose="020B0604020202020204" pitchFamily="34" charset="0"/>
              <a:buChar char="•"/>
            </a:pPr>
            <a:r>
              <a:rPr lang="en-US" altLang="ko-KR" sz="1600"/>
              <a:t> RAS: Radio Access Station</a:t>
            </a:r>
          </a:p>
          <a:p>
            <a:pPr algn="l">
              <a:buFont typeface="Arial" panose="020B0604020202020204" pitchFamily="34" charset="0"/>
              <a:buChar char="•"/>
            </a:pPr>
            <a:r>
              <a:rPr lang="en-US" altLang="ko-KR" sz="1600"/>
              <a:t> vOLT: virtual Optical Line Terminal</a:t>
            </a:r>
          </a:p>
          <a:p>
            <a:pPr algn="l">
              <a:buFont typeface="Arial" panose="020B0604020202020204" pitchFamily="34" charset="0"/>
              <a:buChar char="•"/>
            </a:pPr>
            <a:r>
              <a:rPr lang="en-US" altLang="ko-KR" sz="1600"/>
              <a:t> vSG: virtual Subscriber Gateway</a:t>
            </a:r>
          </a:p>
          <a:p>
            <a:pPr algn="l">
              <a:buFont typeface="Arial" panose="020B0604020202020204" pitchFamily="34" charset="0"/>
              <a:buChar char="•"/>
            </a:pPr>
            <a:r>
              <a:rPr lang="en-US" altLang="ko-KR" sz="1600"/>
              <a:t> RRU: Remote Radio Unit</a:t>
            </a:r>
          </a:p>
          <a:p>
            <a:pPr algn="l">
              <a:buFont typeface="Arial" panose="020B0604020202020204" pitchFamily="34" charset="0"/>
              <a:buChar char="•"/>
            </a:pPr>
            <a:r>
              <a:rPr lang="en-US" altLang="ko-KR" sz="1600"/>
              <a:t> BBU: BaseBand Unit</a:t>
            </a:r>
          </a:p>
          <a:p>
            <a:pPr algn="l">
              <a:buFont typeface="Arial" panose="020B0604020202020204" pitchFamily="34" charset="0"/>
              <a:buChar char="•"/>
            </a:pPr>
            <a:r>
              <a:rPr lang="en-US" altLang="ko-KR" sz="1600"/>
              <a:t> SON: Self-Organizing Networks</a:t>
            </a:r>
          </a:p>
          <a:p>
            <a:pPr algn="l">
              <a:buFont typeface="Arial" panose="020B0604020202020204" pitchFamily="34" charset="0"/>
              <a:buChar char="•"/>
            </a:pPr>
            <a:r>
              <a:rPr lang="en-US" altLang="ko-KR" sz="1600"/>
              <a:t> GPON: Gigabit Passive Optical Network</a:t>
            </a:r>
          </a:p>
          <a:p>
            <a:pPr algn="l">
              <a:buFont typeface="Arial" panose="020B0604020202020204" pitchFamily="34" charset="0"/>
              <a:buChar char="•"/>
            </a:pPr>
            <a:r>
              <a:rPr lang="en-US" altLang="ko-KR" sz="1600"/>
              <a:t> ONT: Optical Network Terminal </a:t>
            </a:r>
          </a:p>
          <a:p>
            <a:pPr algn="l">
              <a:buFont typeface="Arial" panose="020B0604020202020204" pitchFamily="34" charset="0"/>
              <a:buChar char="•"/>
            </a:pPr>
            <a:r>
              <a:rPr lang="en-US" altLang="ko-KR" sz="1600"/>
              <a:t> PCE: Path Computation Element</a:t>
            </a:r>
          </a:p>
          <a:p>
            <a:pPr algn="l">
              <a:buFont typeface="Arial" panose="020B0604020202020204" pitchFamily="34" charset="0"/>
              <a:buChar char="•"/>
            </a:pPr>
            <a:r>
              <a:rPr lang="en-US" altLang="ko-KR" sz="1600"/>
              <a:t> MSPP: Multi Service Provisioning Platform</a:t>
            </a:r>
          </a:p>
          <a:p>
            <a:pPr algn="l">
              <a:buFont typeface="Arial" panose="020B0604020202020204" pitchFamily="34" charset="0"/>
              <a:buChar char="•"/>
            </a:pPr>
            <a:r>
              <a:rPr lang="en-US" altLang="ko-KR" sz="1600"/>
              <a:t> OXC: Optical Cross-Connect</a:t>
            </a:r>
          </a:p>
          <a:p>
            <a:pPr algn="l">
              <a:buFont typeface="Arial" panose="020B0604020202020204" pitchFamily="34" charset="0"/>
              <a:buChar char="•"/>
            </a:pPr>
            <a:endParaRPr lang="en-US" altLang="ko-KR" sz="1600"/>
          </a:p>
          <a:p>
            <a:pPr algn="l">
              <a:buFont typeface="Arial" panose="020B0604020202020204" pitchFamily="34" charset="0"/>
              <a:buChar char="•"/>
            </a:pPr>
            <a:endParaRPr lang="en-US" altLang="ko-KR" sz="1600"/>
          </a:p>
          <a:p>
            <a:pPr algn="l">
              <a:buFont typeface="Arial" panose="020B0604020202020204" pitchFamily="34" charset="0"/>
              <a:buChar char="•"/>
            </a:pPr>
            <a:endParaRPr lang="en-US" altLang="ko-KR" sz="1600"/>
          </a:p>
          <a:p>
            <a:pPr algn="l">
              <a:buFont typeface="Arial" panose="020B0604020202020204" pitchFamily="34" charset="0"/>
              <a:buChar char="•"/>
            </a:pPr>
            <a:endParaRPr lang="ko-KR" altLang="en-US" sz="1600" dirty="0"/>
          </a:p>
        </p:txBody>
      </p:sp>
      <p:sp>
        <p:nvSpPr>
          <p:cNvPr id="12" name="직사각형 11"/>
          <p:cNvSpPr/>
          <p:nvPr/>
        </p:nvSpPr>
        <p:spPr>
          <a:xfrm>
            <a:off x="5896281" y="855451"/>
            <a:ext cx="4572000" cy="5305042"/>
          </a:xfrm>
          <a:prstGeom prst="rect">
            <a:avLst/>
          </a:prstGeom>
        </p:spPr>
        <p:txBody>
          <a:bodyPr>
            <a:spAutoFit/>
          </a:bodyPr>
          <a:lstStyle/>
          <a:p>
            <a:pPr>
              <a:lnSpc>
                <a:spcPct val="90000"/>
              </a:lnSpc>
              <a:spcBef>
                <a:spcPts val="1000"/>
              </a:spcBef>
              <a:buFont typeface="Arial" panose="020B0604020202020204" pitchFamily="34" charset="0"/>
              <a:buChar char="•"/>
            </a:pPr>
            <a:r>
              <a:rPr lang="en-US" altLang="ko-KR" sz="1600" dirty="0">
                <a:latin typeface="Arial" panose="020B0604020202020204" pitchFamily="34" charset="0"/>
                <a:cs typeface="Arial" panose="020B0604020202020204" pitchFamily="34" charset="0"/>
              </a:rPr>
              <a:t> PTN: Packet Transport Network</a:t>
            </a:r>
          </a:p>
          <a:p>
            <a:pPr>
              <a:lnSpc>
                <a:spcPct val="90000"/>
              </a:lnSpc>
              <a:spcBef>
                <a:spcPts val="1000"/>
              </a:spcBef>
              <a:buFont typeface="Arial" panose="020B0604020202020204" pitchFamily="34" charset="0"/>
              <a:buChar char="•"/>
            </a:pPr>
            <a:r>
              <a:rPr lang="en-US" altLang="ko-KR" sz="1600" dirty="0">
                <a:latin typeface="Arial" panose="020B0604020202020204" pitchFamily="34" charset="0"/>
                <a:cs typeface="Arial" panose="020B0604020202020204" pitchFamily="34" charset="0"/>
              </a:rPr>
              <a:t> RNE: Radio Network Elements</a:t>
            </a:r>
          </a:p>
          <a:p>
            <a:pPr>
              <a:lnSpc>
                <a:spcPct val="90000"/>
              </a:lnSpc>
              <a:spcBef>
                <a:spcPts val="1000"/>
              </a:spcBef>
              <a:buFont typeface="Arial" panose="020B0604020202020204" pitchFamily="34" charset="0"/>
              <a:buChar char="•"/>
            </a:pPr>
            <a:r>
              <a:rPr lang="en-US" altLang="ko-KR" sz="1600" dirty="0">
                <a:latin typeface="Arial" panose="020B0604020202020204" pitchFamily="34" charset="0"/>
                <a:cs typeface="Arial" panose="020B0604020202020204" pitchFamily="34" charset="0"/>
              </a:rPr>
              <a:t> CNE: Core Network Elements</a:t>
            </a:r>
          </a:p>
          <a:p>
            <a:pPr>
              <a:lnSpc>
                <a:spcPct val="90000"/>
              </a:lnSpc>
              <a:spcBef>
                <a:spcPts val="1000"/>
              </a:spcBef>
              <a:buFont typeface="Arial" panose="020B0604020202020204" pitchFamily="34" charset="0"/>
              <a:buChar char="•"/>
            </a:pPr>
            <a:r>
              <a:rPr lang="en-US" altLang="ko-KR" sz="1600" dirty="0">
                <a:latin typeface="Arial" panose="020B0604020202020204" pitchFamily="34" charset="0"/>
                <a:cs typeface="Arial" panose="020B0604020202020204" pitchFamily="34" charset="0"/>
              </a:rPr>
              <a:t> </a:t>
            </a:r>
            <a:r>
              <a:rPr lang="en-US" altLang="ko-KR" sz="1600" dirty="0" err="1">
                <a:latin typeface="Arial" panose="020B0604020202020204" pitchFamily="34" charset="0"/>
                <a:cs typeface="Arial" panose="020B0604020202020204" pitchFamily="34" charset="0"/>
              </a:rPr>
              <a:t>FuAg</a:t>
            </a:r>
            <a:r>
              <a:rPr lang="en-US" altLang="ko-KR" sz="1600" dirty="0">
                <a:latin typeface="Arial" panose="020B0604020202020204" pitchFamily="34" charset="0"/>
                <a:cs typeface="Arial" panose="020B0604020202020204" pitchFamily="34" charset="0"/>
              </a:rPr>
              <a:t>: Function Agent</a:t>
            </a:r>
          </a:p>
          <a:p>
            <a:pPr>
              <a:lnSpc>
                <a:spcPct val="90000"/>
              </a:lnSpc>
              <a:spcBef>
                <a:spcPts val="1000"/>
              </a:spcBef>
              <a:buFont typeface="Arial" panose="020B0604020202020204" pitchFamily="34" charset="0"/>
              <a:buChar char="•"/>
            </a:pPr>
            <a:r>
              <a:rPr lang="en-US" altLang="ko-KR" sz="1600" dirty="0">
                <a:latin typeface="Arial" panose="020B0604020202020204" pitchFamily="34" charset="0"/>
                <a:cs typeface="Arial" panose="020B0604020202020204" pitchFamily="34" charset="0"/>
              </a:rPr>
              <a:t> SE: Switching Elements</a:t>
            </a:r>
          </a:p>
          <a:p>
            <a:pPr>
              <a:lnSpc>
                <a:spcPct val="90000"/>
              </a:lnSpc>
              <a:spcBef>
                <a:spcPts val="1000"/>
              </a:spcBef>
              <a:buFont typeface="Arial" panose="020B0604020202020204" pitchFamily="34" charset="0"/>
              <a:buChar char="•"/>
            </a:pPr>
            <a:r>
              <a:rPr lang="en-US" altLang="ko-KR" sz="1600" dirty="0">
                <a:latin typeface="Arial" panose="020B0604020202020204" pitchFamily="34" charset="0"/>
                <a:cs typeface="Arial" panose="020B0604020202020204" pitchFamily="34" charset="0"/>
              </a:rPr>
              <a:t> RAT: Radio Access Technology</a:t>
            </a:r>
          </a:p>
          <a:p>
            <a:pPr>
              <a:lnSpc>
                <a:spcPct val="90000"/>
              </a:lnSpc>
              <a:spcBef>
                <a:spcPts val="1000"/>
              </a:spcBef>
              <a:buFont typeface="Arial" panose="020B0604020202020204" pitchFamily="34" charset="0"/>
              <a:buChar char="•"/>
            </a:pPr>
            <a:r>
              <a:rPr lang="en-US" altLang="ko-KR" sz="1600" dirty="0">
                <a:latin typeface="Arial" panose="020B0604020202020204" pitchFamily="34" charset="0"/>
                <a:cs typeface="Arial" panose="020B0604020202020204" pitchFamily="34" charset="0"/>
              </a:rPr>
              <a:t> MBH: Mobile </a:t>
            </a:r>
            <a:r>
              <a:rPr lang="en-US" altLang="ko-KR" sz="1600" dirty="0" err="1">
                <a:latin typeface="Arial" panose="020B0604020202020204" pitchFamily="34" charset="0"/>
                <a:cs typeface="Arial" panose="020B0604020202020204" pitchFamily="34" charset="0"/>
              </a:rPr>
              <a:t>BackHaul</a:t>
            </a:r>
            <a:r>
              <a:rPr lang="en-US" altLang="ko-KR" sz="1600" dirty="0">
                <a:latin typeface="Arial" panose="020B0604020202020204" pitchFamily="34" charset="0"/>
                <a:cs typeface="Arial" panose="020B0604020202020204" pitchFamily="34" charset="0"/>
              </a:rPr>
              <a:t> </a:t>
            </a:r>
          </a:p>
          <a:p>
            <a:pPr>
              <a:lnSpc>
                <a:spcPct val="90000"/>
              </a:lnSpc>
              <a:spcBef>
                <a:spcPts val="1000"/>
              </a:spcBef>
              <a:buFont typeface="Arial" panose="020B0604020202020204" pitchFamily="34" charset="0"/>
              <a:buChar char="•"/>
            </a:pPr>
            <a:r>
              <a:rPr lang="en-US" altLang="ko-KR" sz="1600" dirty="0">
                <a:latin typeface="Arial" panose="020B0604020202020204" pitchFamily="34" charset="0"/>
                <a:cs typeface="Arial" panose="020B0604020202020204" pitchFamily="34" charset="0"/>
              </a:rPr>
              <a:t> MFH: Mobile </a:t>
            </a:r>
            <a:r>
              <a:rPr lang="en-US" altLang="ko-KR" sz="1600" dirty="0" err="1">
                <a:latin typeface="Arial" panose="020B0604020202020204" pitchFamily="34" charset="0"/>
                <a:cs typeface="Arial" panose="020B0604020202020204" pitchFamily="34" charset="0"/>
              </a:rPr>
              <a:t>FrontHaul</a:t>
            </a:r>
            <a:endParaRPr lang="en-US" altLang="ko-KR" sz="1600" dirty="0">
              <a:latin typeface="Arial" panose="020B0604020202020204" pitchFamily="34" charset="0"/>
              <a:cs typeface="Arial" panose="020B0604020202020204" pitchFamily="34" charset="0"/>
            </a:endParaRPr>
          </a:p>
          <a:p>
            <a:pPr>
              <a:lnSpc>
                <a:spcPct val="90000"/>
              </a:lnSpc>
              <a:spcBef>
                <a:spcPts val="1000"/>
              </a:spcBef>
              <a:buFont typeface="Arial" panose="020B0604020202020204" pitchFamily="34" charset="0"/>
              <a:buChar char="•"/>
            </a:pPr>
            <a:r>
              <a:rPr lang="en-US" altLang="ko-KR" sz="1600" dirty="0">
                <a:latin typeface="Arial" panose="020B0604020202020204" pitchFamily="34" charset="0"/>
                <a:cs typeface="Arial" panose="020B0604020202020204" pitchFamily="34" charset="0"/>
              </a:rPr>
              <a:t> FQAM: Frequency &amp; Quadrature Amplitude Modulation</a:t>
            </a:r>
          </a:p>
          <a:p>
            <a:pPr>
              <a:lnSpc>
                <a:spcPct val="90000"/>
              </a:lnSpc>
              <a:spcBef>
                <a:spcPts val="1000"/>
              </a:spcBef>
              <a:buFont typeface="Arial" panose="020B0604020202020204" pitchFamily="34" charset="0"/>
              <a:buChar char="•"/>
            </a:pPr>
            <a:r>
              <a:rPr lang="en-US" altLang="ko-KR" sz="1600" dirty="0">
                <a:latin typeface="Arial" panose="020B0604020202020204" pitchFamily="34" charset="0"/>
                <a:cs typeface="Arial" panose="020B0604020202020204" pitchFamily="34" charset="0"/>
              </a:rPr>
              <a:t> SCMA: Sparse Code Multiple Access</a:t>
            </a:r>
          </a:p>
          <a:p>
            <a:pPr>
              <a:lnSpc>
                <a:spcPct val="90000"/>
              </a:lnSpc>
              <a:spcBef>
                <a:spcPts val="1000"/>
              </a:spcBef>
              <a:buFont typeface="Arial" panose="020B0604020202020204" pitchFamily="34" charset="0"/>
              <a:buChar char="•"/>
            </a:pPr>
            <a:r>
              <a:rPr lang="en-US" altLang="ko-KR" sz="1600" dirty="0">
                <a:latin typeface="Arial" panose="020B0604020202020204" pitchFamily="34" charset="0"/>
                <a:cs typeface="Arial" panose="020B0604020202020204" pitchFamily="34" charset="0"/>
              </a:rPr>
              <a:t> NOMA: Non-Orthogonal Multiple Access</a:t>
            </a:r>
          </a:p>
          <a:p>
            <a:pPr>
              <a:lnSpc>
                <a:spcPct val="90000"/>
              </a:lnSpc>
              <a:spcBef>
                <a:spcPts val="1000"/>
              </a:spcBef>
              <a:buFont typeface="Arial" panose="020B0604020202020204" pitchFamily="34" charset="0"/>
              <a:buChar char="•"/>
            </a:pPr>
            <a:r>
              <a:rPr lang="en-US" altLang="ko-KR" sz="1600" dirty="0">
                <a:latin typeface="Arial" panose="020B0604020202020204" pitchFamily="34" charset="0"/>
                <a:cs typeface="Arial" panose="020B0604020202020204" pitchFamily="34" charset="0"/>
              </a:rPr>
              <a:t> SOMA: Semi Orthogonal Multiple Access</a:t>
            </a:r>
          </a:p>
          <a:p>
            <a:pPr>
              <a:lnSpc>
                <a:spcPct val="90000"/>
              </a:lnSpc>
              <a:spcBef>
                <a:spcPts val="1000"/>
              </a:spcBef>
              <a:buFont typeface="Arial" panose="020B0604020202020204" pitchFamily="34" charset="0"/>
              <a:buChar char="•"/>
            </a:pPr>
            <a:r>
              <a:rPr lang="en-US" altLang="ko-KR" sz="1600" dirty="0">
                <a:latin typeface="Arial" panose="020B0604020202020204" pitchFamily="34" charset="0"/>
                <a:cs typeface="Arial" panose="020B0604020202020204" pitchFamily="34" charset="0"/>
              </a:rPr>
              <a:t> D2D: Device To Device</a:t>
            </a:r>
          </a:p>
          <a:p>
            <a:pPr>
              <a:lnSpc>
                <a:spcPct val="90000"/>
              </a:lnSpc>
              <a:spcBef>
                <a:spcPts val="1000"/>
              </a:spcBef>
              <a:buFont typeface="Arial" panose="020B0604020202020204" pitchFamily="34" charset="0"/>
              <a:buChar char="•"/>
            </a:pPr>
            <a:r>
              <a:rPr lang="en-US" altLang="ko-KR" sz="1600" dirty="0">
                <a:latin typeface="Arial" panose="020B0604020202020204" pitchFamily="34" charset="0"/>
                <a:cs typeface="Arial" panose="020B0604020202020204" pitchFamily="34" charset="0"/>
              </a:rPr>
              <a:t> </a:t>
            </a:r>
            <a:r>
              <a:rPr lang="en-US" altLang="ko-KR" sz="1600" dirty="0" err="1">
                <a:latin typeface="Arial" panose="020B0604020202020204" pitchFamily="34" charset="0"/>
                <a:cs typeface="Arial" panose="020B0604020202020204" pitchFamily="34" charset="0"/>
              </a:rPr>
              <a:t>eMTC</a:t>
            </a:r>
            <a:r>
              <a:rPr lang="en-US" altLang="ko-KR" sz="1600" dirty="0">
                <a:latin typeface="Arial" panose="020B0604020202020204" pitchFamily="34" charset="0"/>
                <a:cs typeface="Arial" panose="020B0604020202020204" pitchFamily="34" charset="0"/>
              </a:rPr>
              <a:t>: enhanced Machine-Type Communication</a:t>
            </a:r>
            <a:endParaRPr lang="ko-KR"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6572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lvl="0"/>
            <a:r>
              <a:rPr lang="en-US" altLang="ko-KR"/>
              <a:t>References (1/2)</a:t>
            </a:r>
            <a:endParaRPr lang="ko-KR" altLang="en-US" sz="6000" dirty="0"/>
          </a:p>
        </p:txBody>
      </p:sp>
      <p:sp>
        <p:nvSpPr>
          <p:cNvPr id="9" name="내용 개체 틀 2"/>
          <p:cNvSpPr txBox="1">
            <a:spLocks/>
          </p:cNvSpPr>
          <p:nvPr/>
        </p:nvSpPr>
        <p:spPr>
          <a:xfrm>
            <a:off x="199505" y="706583"/>
            <a:ext cx="11829010" cy="5824846"/>
          </a:xfrm>
          <a:prstGeom prst="rect">
            <a:avLst/>
          </a:prstGeom>
        </p:spPr>
        <p:txBody>
          <a:bodyPr vert="horz" lIns="91440" tIns="45720" rIns="91440" bIns="45720" rtlCol="0">
            <a:normAutofit fontScale="92500" lnSpcReduction="20000"/>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sz="1800" dirty="0"/>
              <a:t>Hardware</a:t>
            </a:r>
          </a:p>
          <a:p>
            <a:pPr lvl="1"/>
            <a:r>
              <a:rPr lang="en-US" altLang="ko-KR" sz="1600" dirty="0"/>
              <a:t>P4 – </a:t>
            </a:r>
            <a:r>
              <a:rPr lang="en-US" altLang="ko-KR" sz="1600" dirty="0">
                <a:hlinkClick r:id="rId2"/>
              </a:rPr>
              <a:t>http://p4.org</a:t>
            </a:r>
            <a:endParaRPr lang="en-US" altLang="ko-KR" sz="1600" dirty="0"/>
          </a:p>
          <a:p>
            <a:pPr lvl="2"/>
            <a:r>
              <a:rPr lang="en-US" altLang="ko-KR" sz="1200" dirty="0"/>
              <a:t>P4 Introduction/Tutorial 2016 – </a:t>
            </a:r>
            <a:br>
              <a:rPr lang="en-US" altLang="ko-KR" sz="1200" dirty="0"/>
            </a:br>
            <a:r>
              <a:rPr lang="en-US" altLang="ko-KR" sz="1200" dirty="0">
                <a:hlinkClick r:id="rId3"/>
              </a:rPr>
              <a:t>http://www.eventbrite.com/e/p4-introductiontutorial-2016-tickets-23066146465</a:t>
            </a:r>
            <a:endParaRPr lang="en-US" altLang="ko-KR" sz="1200" dirty="0"/>
          </a:p>
          <a:p>
            <a:pPr lvl="2"/>
            <a:r>
              <a:rPr lang="en-US" altLang="ko-KR" sz="1200" dirty="0"/>
              <a:t>P4 Workshop 2016 – </a:t>
            </a:r>
            <a:br>
              <a:rPr lang="en-US" altLang="ko-KR" sz="1200" dirty="0"/>
            </a:br>
            <a:r>
              <a:rPr lang="en-US" altLang="ko-KR" sz="1200" dirty="0">
                <a:hlinkClick r:id="rId4"/>
              </a:rPr>
              <a:t>https://www.eventbrite.com/e/p4-workshop-2016-tickets-22712549848</a:t>
            </a:r>
            <a:r>
              <a:rPr lang="en-US" altLang="ko-KR" sz="1200" dirty="0"/>
              <a:t> </a:t>
            </a:r>
          </a:p>
          <a:p>
            <a:pPr lvl="1"/>
            <a:r>
              <a:rPr lang="en-US" altLang="ko-KR" sz="1600" dirty="0"/>
              <a:t>OCP - </a:t>
            </a:r>
            <a:r>
              <a:rPr lang="en-US" altLang="ko-KR" sz="1600" dirty="0">
                <a:hlinkClick r:id="rId5"/>
              </a:rPr>
              <a:t>http://www.opencompute.org/</a:t>
            </a:r>
            <a:endParaRPr lang="en-US" altLang="ko-KR" sz="1600" dirty="0"/>
          </a:p>
          <a:p>
            <a:r>
              <a:rPr lang="en-US" altLang="ko-KR" sz="1800" dirty="0"/>
              <a:t>Network Switch Operating Systems</a:t>
            </a:r>
          </a:p>
          <a:p>
            <a:pPr lvl="1"/>
            <a:r>
              <a:rPr lang="en-US" altLang="ko-KR" sz="1600" dirty="0"/>
              <a:t>ONL - </a:t>
            </a:r>
            <a:r>
              <a:rPr lang="en-US" altLang="ko-KR" sz="1600" dirty="0">
                <a:hlinkClick r:id="rId6"/>
              </a:rPr>
              <a:t>https://opennetlinux.org/</a:t>
            </a:r>
            <a:endParaRPr lang="en-US" altLang="ko-KR" sz="1600" dirty="0"/>
          </a:p>
          <a:p>
            <a:pPr lvl="1"/>
            <a:r>
              <a:rPr lang="en-US" altLang="ko-KR" sz="1600" dirty="0" err="1"/>
              <a:t>OpenSwitch</a:t>
            </a:r>
            <a:r>
              <a:rPr lang="en-US" altLang="ko-KR" sz="1600" dirty="0"/>
              <a:t> – </a:t>
            </a:r>
            <a:r>
              <a:rPr lang="en-US" altLang="ko-KR" sz="1600" dirty="0">
                <a:hlinkClick r:id="rId7"/>
              </a:rPr>
              <a:t>http://www.openswitch.net/</a:t>
            </a:r>
            <a:endParaRPr lang="en-US" altLang="ko-KR" sz="1600" dirty="0"/>
          </a:p>
          <a:p>
            <a:pPr lvl="1"/>
            <a:r>
              <a:rPr lang="en-US" altLang="ko-KR" sz="1600" dirty="0"/>
              <a:t>Indigo - </a:t>
            </a:r>
            <a:r>
              <a:rPr lang="en-US" altLang="ko-KR" sz="1600" dirty="0">
                <a:hlinkClick r:id="rId8"/>
              </a:rPr>
              <a:t>https://github.com/floodlight/indigo</a:t>
            </a:r>
            <a:endParaRPr lang="en-US" altLang="ko-KR" sz="1600" dirty="0"/>
          </a:p>
          <a:p>
            <a:r>
              <a:rPr lang="en-US" altLang="ko-KR" sz="1800" dirty="0"/>
              <a:t>Programmable Data Plane Services</a:t>
            </a:r>
          </a:p>
          <a:p>
            <a:pPr lvl="1"/>
            <a:r>
              <a:rPr lang="en-US" altLang="ko-KR" sz="1600" dirty="0"/>
              <a:t>DPDK - </a:t>
            </a:r>
            <a:r>
              <a:rPr lang="en-US" altLang="ko-KR" sz="1600" dirty="0">
                <a:hlinkClick r:id="rId9"/>
              </a:rPr>
              <a:t>http://dpdk.org/</a:t>
            </a:r>
            <a:endParaRPr lang="en-US" altLang="ko-KR" sz="1600" dirty="0"/>
          </a:p>
          <a:p>
            <a:pPr lvl="1"/>
            <a:r>
              <a:rPr lang="en-US" altLang="ko-KR" sz="1600" dirty="0"/>
              <a:t>FD.io - </a:t>
            </a:r>
            <a:r>
              <a:rPr lang="en-US" altLang="ko-KR" sz="1600" dirty="0">
                <a:hlinkClick r:id="rId10"/>
              </a:rPr>
              <a:t>https://fd.io/</a:t>
            </a:r>
            <a:endParaRPr lang="en-US" altLang="ko-KR" sz="1600" dirty="0"/>
          </a:p>
          <a:p>
            <a:pPr lvl="1"/>
            <a:r>
              <a:rPr lang="en-US" altLang="ko-KR" sz="1600" dirty="0"/>
              <a:t>Open </a:t>
            </a:r>
            <a:r>
              <a:rPr lang="en-US" altLang="ko-KR" sz="1600" dirty="0" err="1"/>
              <a:t>vSwitch</a:t>
            </a:r>
            <a:r>
              <a:rPr lang="en-US" altLang="ko-KR" sz="1600" dirty="0"/>
              <a:t> - </a:t>
            </a:r>
            <a:r>
              <a:rPr lang="en-US" altLang="ko-KR" sz="1600" dirty="0">
                <a:hlinkClick r:id="rId11"/>
              </a:rPr>
              <a:t>http://openvswitch.org/</a:t>
            </a:r>
            <a:endParaRPr lang="en-US" altLang="ko-KR" sz="1600" dirty="0"/>
          </a:p>
          <a:p>
            <a:r>
              <a:rPr lang="en-US" altLang="ko-KR" sz="1800" dirty="0"/>
              <a:t>Network Controllers</a:t>
            </a:r>
          </a:p>
          <a:p>
            <a:pPr lvl="1"/>
            <a:r>
              <a:rPr lang="en-US" altLang="ko-KR" sz="1600" dirty="0"/>
              <a:t>ONOS - </a:t>
            </a:r>
            <a:r>
              <a:rPr lang="en-US" altLang="ko-KR" sz="1600" dirty="0">
                <a:hlinkClick r:id="rId12"/>
              </a:rPr>
              <a:t>http://onosproject.org/</a:t>
            </a:r>
            <a:endParaRPr lang="en-US" altLang="ko-KR" sz="1600" dirty="0"/>
          </a:p>
          <a:p>
            <a:pPr lvl="1"/>
            <a:r>
              <a:rPr lang="en-US" altLang="ko-KR" sz="1600" dirty="0" err="1"/>
              <a:t>OpenDaylight</a:t>
            </a:r>
            <a:r>
              <a:rPr lang="en-US" altLang="ko-KR" sz="1600" dirty="0"/>
              <a:t> - </a:t>
            </a:r>
            <a:r>
              <a:rPr lang="en-US" altLang="ko-KR" sz="1600" dirty="0">
                <a:hlinkClick r:id="rId13"/>
              </a:rPr>
              <a:t>https://www.opendaylight.org/</a:t>
            </a:r>
            <a:endParaRPr lang="en-US" altLang="ko-KR" sz="1600" dirty="0"/>
          </a:p>
          <a:p>
            <a:r>
              <a:rPr lang="en-US" altLang="ko-KR" sz="1800" dirty="0"/>
              <a:t>Carrier Networking Functions</a:t>
            </a:r>
          </a:p>
          <a:p>
            <a:pPr lvl="1"/>
            <a:r>
              <a:rPr lang="en-US" altLang="ko-KR" sz="1600" dirty="0"/>
              <a:t>OPNFV - </a:t>
            </a:r>
            <a:r>
              <a:rPr lang="en-US" altLang="ko-KR" sz="1600" dirty="0">
                <a:hlinkClick r:id="rId14"/>
              </a:rPr>
              <a:t>https://www.opnfv.org/</a:t>
            </a:r>
            <a:endParaRPr lang="en-US" altLang="ko-KR" sz="1600" dirty="0"/>
          </a:p>
          <a:p>
            <a:r>
              <a:rPr lang="en-US" altLang="ko-KR" sz="1800" dirty="0"/>
              <a:t>SDN/NFV Use cases</a:t>
            </a:r>
          </a:p>
          <a:p>
            <a:pPr lvl="1"/>
            <a:r>
              <a:rPr lang="en-US" altLang="ko-KR" sz="1400" dirty="0"/>
              <a:t>CORD - </a:t>
            </a:r>
            <a:r>
              <a:rPr lang="en-US" altLang="ko-KR" sz="1400" dirty="0">
                <a:hlinkClick r:id="rId15"/>
              </a:rPr>
              <a:t>https://opennetworking.org/cord/</a:t>
            </a:r>
            <a:endParaRPr lang="en-US" altLang="ko-KR" sz="1400" dirty="0"/>
          </a:p>
          <a:p>
            <a:pPr lvl="1"/>
            <a:r>
              <a:rPr lang="en-US" altLang="ko-KR" sz="1400" dirty="0"/>
              <a:t>Aether - </a:t>
            </a:r>
            <a:r>
              <a:rPr lang="en-US" altLang="ko-KR" sz="1400" dirty="0">
                <a:hlinkClick r:id="rId16"/>
              </a:rPr>
              <a:t>https://opennetworking.org/aether/</a:t>
            </a:r>
            <a:endParaRPr lang="en-US" altLang="ko-KR" sz="1400" dirty="0"/>
          </a:p>
          <a:p>
            <a:pPr lvl="1"/>
            <a:r>
              <a:rPr lang="en-US" altLang="ko-KR" sz="1400" dirty="0"/>
              <a:t>Pronto - </a:t>
            </a:r>
            <a:r>
              <a:rPr lang="en-US" altLang="ko-KR" sz="1400" dirty="0">
                <a:hlinkClick r:id="rId17"/>
              </a:rPr>
              <a:t>https://opennetworking.org/pronto-project/</a:t>
            </a:r>
            <a:endParaRPr lang="ko-KR" altLang="en-US" sz="1400" dirty="0"/>
          </a:p>
        </p:txBody>
      </p:sp>
    </p:spTree>
    <p:extLst>
      <p:ext uri="{BB962C8B-B14F-4D97-AF65-F5344CB8AC3E}">
        <p14:creationId xmlns:p14="http://schemas.microsoft.com/office/powerpoint/2010/main" val="20977761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pPr lvl="0"/>
            <a:r>
              <a:rPr lang="en-US" altLang="ko-KR"/>
              <a:t>References (2/2)</a:t>
            </a:r>
            <a:endParaRPr lang="ko-KR" altLang="en-US" sz="9600" dirty="0"/>
          </a:p>
        </p:txBody>
      </p:sp>
      <p:sp>
        <p:nvSpPr>
          <p:cNvPr id="9" name="내용 개체 틀 2"/>
          <p:cNvSpPr txBox="1">
            <a:spLocks/>
          </p:cNvSpPr>
          <p:nvPr/>
        </p:nvSpPr>
        <p:spPr>
          <a:xfrm>
            <a:off x="199505" y="706583"/>
            <a:ext cx="11829010" cy="5602778"/>
          </a:xfrm>
          <a:prstGeom prst="rect">
            <a:avLst/>
          </a:prstGeom>
        </p:spPr>
        <p:txBody>
          <a:bodyPr vert="horz" lIns="91440" tIns="45720" rIns="91440" bIns="45720" rtlCol="0">
            <a:normAutofit fontScale="62500" lnSpcReduction="20000"/>
          </a:bodyPr>
          <a:lstStyle>
            <a:lvl1pPr marL="449263" indent="-449263" algn="l" defTabSz="914400" rtl="0" eaLnBrk="1" latinLnBrk="1" hangingPunct="1">
              <a:lnSpc>
                <a:spcPct val="90000"/>
              </a:lnSpc>
              <a:spcBef>
                <a:spcPts val="1000"/>
              </a:spcBef>
              <a:buFont typeface="Wingdings" panose="05000000000000000000" pitchFamily="2" charset="2"/>
              <a:buChar char="v"/>
              <a:defRPr sz="2800" b="1" kern="1200">
                <a:solidFill>
                  <a:srgbClr val="0070C0"/>
                </a:solidFill>
                <a:latin typeface="Arial" panose="020B0604020202020204" pitchFamily="34" charset="0"/>
                <a:ea typeface="+mn-ea"/>
                <a:cs typeface="Arial" panose="020B0604020202020204" pitchFamily="34" charset="0"/>
              </a:defRPr>
            </a:lvl1pPr>
            <a:lvl2pPr marL="714375" indent="-265113" algn="l" defTabSz="914400" rtl="0" eaLnBrk="1" latinLnBrk="1"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dirty="0"/>
              <a:t>Operating Systems</a:t>
            </a:r>
          </a:p>
          <a:p>
            <a:pPr lvl="1"/>
            <a:r>
              <a:rPr lang="en-US" altLang="ko-KR" dirty="0"/>
              <a:t>Linux - </a:t>
            </a:r>
            <a:r>
              <a:rPr lang="en-US" altLang="ko-KR" dirty="0">
                <a:hlinkClick r:id="rId2"/>
              </a:rPr>
              <a:t>http://www.linuxfoundation.org/</a:t>
            </a:r>
            <a:endParaRPr lang="en-US" altLang="ko-KR" dirty="0"/>
          </a:p>
          <a:p>
            <a:pPr lvl="1"/>
            <a:r>
              <a:rPr lang="en-US" altLang="ko-KR" dirty="0"/>
              <a:t>FreeBSD - </a:t>
            </a:r>
            <a:r>
              <a:rPr lang="en-US" altLang="ko-KR" dirty="0">
                <a:hlinkClick r:id="rId3"/>
              </a:rPr>
              <a:t>https://www.freebsd.org/</a:t>
            </a:r>
            <a:endParaRPr lang="en-US" altLang="ko-KR" dirty="0"/>
          </a:p>
          <a:p>
            <a:r>
              <a:rPr lang="en-US" altLang="ko-KR" dirty="0"/>
              <a:t>Virtual Machines</a:t>
            </a:r>
          </a:p>
          <a:p>
            <a:pPr lvl="1"/>
            <a:r>
              <a:rPr lang="en-US" altLang="ko-KR" dirty="0" err="1"/>
              <a:t>Xen</a:t>
            </a:r>
            <a:r>
              <a:rPr lang="en-US" altLang="ko-KR" dirty="0"/>
              <a:t> – </a:t>
            </a:r>
            <a:r>
              <a:rPr lang="en-US" altLang="ko-KR" dirty="0">
                <a:hlinkClick r:id="rId4"/>
              </a:rPr>
              <a:t>http://www.xenproject.org/</a:t>
            </a:r>
            <a:endParaRPr lang="en-US" altLang="ko-KR" dirty="0"/>
          </a:p>
          <a:p>
            <a:pPr lvl="1"/>
            <a:r>
              <a:rPr lang="en-US" altLang="ko-KR" dirty="0"/>
              <a:t>KVM - </a:t>
            </a:r>
            <a:r>
              <a:rPr lang="en-US" altLang="ko-KR" dirty="0">
                <a:hlinkClick r:id="rId5"/>
              </a:rPr>
              <a:t>http://www.linux-kvm.org/page/Main_Page</a:t>
            </a:r>
            <a:r>
              <a:rPr lang="en-US" altLang="ko-KR" dirty="0"/>
              <a:t> </a:t>
            </a:r>
          </a:p>
          <a:p>
            <a:r>
              <a:rPr lang="en-US" altLang="ko-KR" dirty="0"/>
              <a:t>Containers</a:t>
            </a:r>
          </a:p>
          <a:p>
            <a:pPr lvl="1"/>
            <a:r>
              <a:rPr lang="en-US" altLang="ko-KR" dirty="0"/>
              <a:t>Docker - </a:t>
            </a:r>
            <a:r>
              <a:rPr lang="en-US" altLang="ko-KR" dirty="0">
                <a:hlinkClick r:id="rId6"/>
              </a:rPr>
              <a:t>https://www.docker.com/</a:t>
            </a:r>
            <a:endParaRPr lang="en-US" altLang="ko-KR" dirty="0"/>
          </a:p>
          <a:p>
            <a:r>
              <a:rPr lang="en-US" altLang="ko-KR" dirty="0"/>
              <a:t>VM/VI Managers</a:t>
            </a:r>
          </a:p>
          <a:p>
            <a:pPr lvl="1"/>
            <a:r>
              <a:rPr lang="en-US" altLang="ko-KR" dirty="0"/>
              <a:t>Kubernetes - </a:t>
            </a:r>
            <a:r>
              <a:rPr lang="en-US" altLang="ko-KR" dirty="0">
                <a:hlinkClick r:id="rId7"/>
              </a:rPr>
              <a:t>http://kubernetes.io/</a:t>
            </a:r>
            <a:r>
              <a:rPr lang="en-US" altLang="ko-KR" dirty="0"/>
              <a:t> </a:t>
            </a:r>
          </a:p>
          <a:p>
            <a:pPr lvl="1"/>
            <a:r>
              <a:rPr lang="en-US" altLang="ko-KR" dirty="0"/>
              <a:t>OpenStack - </a:t>
            </a:r>
            <a:r>
              <a:rPr lang="en-US" altLang="ko-KR" dirty="0">
                <a:hlinkClick r:id="rId8"/>
              </a:rPr>
              <a:t>https://www.openstack.org/</a:t>
            </a:r>
            <a:r>
              <a:rPr lang="en-US" altLang="ko-KR" dirty="0"/>
              <a:t> </a:t>
            </a:r>
          </a:p>
          <a:p>
            <a:pPr lvl="1"/>
            <a:r>
              <a:rPr lang="en-US" altLang="ko-KR" dirty="0" err="1"/>
              <a:t>Mesos</a:t>
            </a:r>
            <a:r>
              <a:rPr lang="en-US" altLang="ko-KR" dirty="0"/>
              <a:t> - </a:t>
            </a:r>
            <a:r>
              <a:rPr lang="en-US" altLang="ko-KR" dirty="0">
                <a:hlinkClick r:id="rId9"/>
              </a:rPr>
              <a:t>http://mesos.apache.org/</a:t>
            </a:r>
            <a:r>
              <a:rPr lang="en-US" altLang="ko-KR" dirty="0"/>
              <a:t> </a:t>
            </a:r>
          </a:p>
          <a:p>
            <a:r>
              <a:rPr lang="en-US" altLang="ko-KR" dirty="0"/>
              <a:t>Management &amp; Orchestration</a:t>
            </a:r>
          </a:p>
          <a:p>
            <a:pPr lvl="1"/>
            <a:r>
              <a:rPr lang="en-US" altLang="ko-KR" dirty="0"/>
              <a:t>Open O - </a:t>
            </a:r>
            <a:r>
              <a:rPr lang="en-US" altLang="ko-KR" dirty="0">
                <a:hlinkClick r:id="rId10"/>
              </a:rPr>
              <a:t>https://www.open-o.org/</a:t>
            </a:r>
            <a:r>
              <a:rPr lang="en-US" altLang="ko-KR" dirty="0"/>
              <a:t> </a:t>
            </a:r>
          </a:p>
          <a:p>
            <a:pPr lvl="1"/>
            <a:r>
              <a:rPr lang="en-US" altLang="ko-KR" dirty="0"/>
              <a:t>OSM - </a:t>
            </a:r>
            <a:r>
              <a:rPr lang="en-US" altLang="ko-KR" dirty="0">
                <a:hlinkClick r:id="rId11"/>
              </a:rPr>
              <a:t>https://osm.etsi.org/</a:t>
            </a:r>
            <a:r>
              <a:rPr lang="en-US" altLang="ko-KR" dirty="0"/>
              <a:t>, </a:t>
            </a:r>
            <a:r>
              <a:rPr lang="en-US" altLang="ko-KR" dirty="0">
                <a:hlinkClick r:id="rId12"/>
              </a:rPr>
              <a:t>http://sdn.ieee.org/newsletter/july-2016/opensource-mano</a:t>
            </a:r>
            <a:endParaRPr lang="en-US" altLang="ko-KR" dirty="0"/>
          </a:p>
          <a:p>
            <a:pPr lvl="1"/>
            <a:r>
              <a:rPr lang="en-US" altLang="ko-KR" dirty="0"/>
              <a:t>ONAP - </a:t>
            </a:r>
            <a:r>
              <a:rPr lang="en-US" altLang="ko-KR" dirty="0">
                <a:hlinkClick r:id="rId13"/>
              </a:rPr>
              <a:t>https://www.onap.org/</a:t>
            </a:r>
            <a:r>
              <a:rPr lang="en-US" altLang="ko-KR" dirty="0"/>
              <a:t> </a:t>
            </a:r>
          </a:p>
          <a:p>
            <a:r>
              <a:rPr lang="en-US" altLang="ko-KR" dirty="0"/>
              <a:t>Application Platforms</a:t>
            </a:r>
          </a:p>
          <a:p>
            <a:pPr lvl="1"/>
            <a:r>
              <a:rPr lang="en-US" altLang="ko-KR" dirty="0"/>
              <a:t>Cloud Foundry - </a:t>
            </a:r>
            <a:r>
              <a:rPr lang="en-US" altLang="ko-KR" dirty="0">
                <a:hlinkClick r:id="rId14"/>
              </a:rPr>
              <a:t>https://www.cloudfoundry.org/</a:t>
            </a:r>
            <a:endParaRPr lang="en-US" altLang="ko-KR" dirty="0"/>
          </a:p>
          <a:p>
            <a:pPr lvl="1"/>
            <a:r>
              <a:rPr lang="en-US" altLang="ko-KR" dirty="0" err="1"/>
              <a:t>OpenShift</a:t>
            </a:r>
            <a:r>
              <a:rPr lang="en-US" altLang="ko-KR" dirty="0"/>
              <a:t> - </a:t>
            </a:r>
            <a:r>
              <a:rPr lang="en-US" altLang="ko-KR" dirty="0">
                <a:hlinkClick r:id="rId15"/>
              </a:rPr>
              <a:t>https://www.openshift.com/</a:t>
            </a:r>
            <a:r>
              <a:rPr lang="en-US" altLang="ko-KR" dirty="0"/>
              <a:t> </a:t>
            </a:r>
          </a:p>
          <a:p>
            <a:r>
              <a:rPr lang="en-US" altLang="ko-KR" dirty="0"/>
              <a:t>Programming Frameworks</a:t>
            </a:r>
          </a:p>
          <a:p>
            <a:pPr lvl="1"/>
            <a:r>
              <a:rPr lang="en-US" altLang="ko-KR" dirty="0"/>
              <a:t>Node.js - </a:t>
            </a:r>
            <a:r>
              <a:rPr lang="en-US" altLang="ko-KR" dirty="0">
                <a:hlinkClick r:id="rId16"/>
              </a:rPr>
              <a:t>https://nodejs.org/en/</a:t>
            </a:r>
            <a:endParaRPr lang="en-US" altLang="ko-KR" dirty="0"/>
          </a:p>
          <a:p>
            <a:pPr lvl="1"/>
            <a:r>
              <a:rPr lang="en-US" altLang="ko-KR" dirty="0"/>
              <a:t>Django - </a:t>
            </a:r>
            <a:r>
              <a:rPr lang="en-US" altLang="ko-KR" dirty="0">
                <a:hlinkClick r:id="rId17"/>
              </a:rPr>
              <a:t>https://www.djangoproject.com/</a:t>
            </a:r>
            <a:endParaRPr lang="en-US" altLang="ko-KR" dirty="0"/>
          </a:p>
          <a:p>
            <a:pPr lvl="1"/>
            <a:endParaRPr lang="en-US" altLang="ko-KR" dirty="0"/>
          </a:p>
          <a:p>
            <a:endParaRPr lang="ko-KR" altLang="en-US" dirty="0"/>
          </a:p>
          <a:p>
            <a:endParaRPr lang="ko-KR" altLang="en-US" sz="2000" dirty="0"/>
          </a:p>
        </p:txBody>
      </p:sp>
    </p:spTree>
    <p:extLst>
      <p:ext uri="{BB962C8B-B14F-4D97-AF65-F5344CB8AC3E}">
        <p14:creationId xmlns:p14="http://schemas.microsoft.com/office/powerpoint/2010/main" val="1397302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r>
              <a:rPr lang="en-US" altLang="ko-KR" dirty="0"/>
              <a:t> Evolution of Mobile Communications</a:t>
            </a:r>
          </a:p>
        </p:txBody>
      </p:sp>
      <p:pic>
        <p:nvPicPr>
          <p:cNvPr id="3" name="Picture 6" descr="ginfograph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 y="792480"/>
            <a:ext cx="10614660" cy="5588848"/>
          </a:xfrm>
          <a:prstGeom prst="rect">
            <a:avLst/>
          </a:prstGeom>
          <a:noFill/>
          <a:extLst>
            <a:ext uri="{909E8E84-426E-40DD-AFC4-6F175D3DCCD1}">
              <a14:hiddenFill xmlns:a14="http://schemas.microsoft.com/office/drawing/2010/main">
                <a:solidFill>
                  <a:srgbClr val="FFFFFF"/>
                </a:solidFill>
              </a14:hiddenFill>
            </a:ext>
          </a:extLst>
        </p:spPr>
      </p:pic>
      <p:sp>
        <p:nvSpPr>
          <p:cNvPr id="4" name="직사각형 3"/>
          <p:cNvSpPr/>
          <p:nvPr/>
        </p:nvSpPr>
        <p:spPr>
          <a:xfrm>
            <a:off x="10222861" y="6321449"/>
            <a:ext cx="1969139" cy="246221"/>
          </a:xfrm>
          <a:prstGeom prst="rect">
            <a:avLst/>
          </a:prstGeom>
        </p:spPr>
        <p:txBody>
          <a:bodyPr wrap="square">
            <a:spAutoFit/>
          </a:bodyPr>
          <a:lstStyle/>
          <a:p>
            <a:r>
              <a:rPr lang="en-US" altLang="ko-KR" sz="1000" dirty="0">
                <a:latin typeface="Arial" panose="020B0604020202020204" pitchFamily="34" charset="0"/>
                <a:cs typeface="Arial" panose="020B0604020202020204" pitchFamily="34" charset="0"/>
              </a:rPr>
              <a:t>Source: European Commission</a:t>
            </a:r>
          </a:p>
        </p:txBody>
      </p:sp>
    </p:spTree>
    <p:extLst>
      <p:ext uri="{BB962C8B-B14F-4D97-AF65-F5344CB8AC3E}">
        <p14:creationId xmlns:p14="http://schemas.microsoft.com/office/powerpoint/2010/main" val="37826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r>
              <a:rPr lang="en-US" altLang="ko-KR" dirty="0"/>
              <a:t> Evolution of Wireless Networks (</a:t>
            </a:r>
            <a:r>
              <a:rPr lang="en-US" altLang="ko-KR" dirty="0" err="1"/>
              <a:t>WiFi</a:t>
            </a:r>
            <a:r>
              <a:rPr lang="en-US" altLang="ko-KR" dirty="0"/>
              <a:t>)</a:t>
            </a:r>
          </a:p>
        </p:txBody>
      </p:sp>
      <p:pic>
        <p:nvPicPr>
          <p:cNvPr id="3" name="Picture 4" descr="http://www.l-com.com/blog/image.axd?picture=2017%2f7%2f802.11+Standards+Char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115" y="2034540"/>
            <a:ext cx="8256905" cy="4296728"/>
          </a:xfrm>
          <a:prstGeom prst="rect">
            <a:avLst/>
          </a:prstGeom>
          <a:noFill/>
          <a:extLst>
            <a:ext uri="{909E8E84-426E-40DD-AFC4-6F175D3DCCD1}">
              <a14:hiddenFill xmlns:a14="http://schemas.microsoft.com/office/drawing/2010/main">
                <a:solidFill>
                  <a:srgbClr val="FFFFFF"/>
                </a:solidFill>
              </a14:hiddenFill>
            </a:ext>
          </a:extLst>
        </p:spPr>
      </p:pic>
      <p:sp>
        <p:nvSpPr>
          <p:cNvPr id="4" name="직사각형 3"/>
          <p:cNvSpPr/>
          <p:nvPr/>
        </p:nvSpPr>
        <p:spPr>
          <a:xfrm>
            <a:off x="10222861" y="6321449"/>
            <a:ext cx="1969139" cy="246221"/>
          </a:xfrm>
          <a:prstGeom prst="rect">
            <a:avLst/>
          </a:prstGeom>
        </p:spPr>
        <p:txBody>
          <a:bodyPr wrap="square">
            <a:spAutoFit/>
          </a:bodyPr>
          <a:lstStyle/>
          <a:p>
            <a:r>
              <a:rPr lang="en-US" altLang="ko-KR" sz="1000" dirty="0">
                <a:latin typeface="Arial" panose="020B0604020202020204" pitchFamily="34" charset="0"/>
                <a:cs typeface="Arial" panose="020B0604020202020204" pitchFamily="34" charset="0"/>
              </a:rPr>
              <a:t>Source: L-com</a:t>
            </a:r>
          </a:p>
        </p:txBody>
      </p:sp>
      <p:pic>
        <p:nvPicPr>
          <p:cNvPr id="5" name="Picture 6" descr="Image result for wifi standards 802.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114" y="669925"/>
            <a:ext cx="8256905" cy="1364615"/>
          </a:xfrm>
          <a:prstGeom prst="rect">
            <a:avLst/>
          </a:prstGeom>
          <a:noFill/>
          <a:extLst>
            <a:ext uri="{909E8E84-426E-40DD-AFC4-6F175D3DCCD1}">
              <a14:hiddenFill xmlns:a14="http://schemas.microsoft.com/office/drawing/2010/main">
                <a:solidFill>
                  <a:srgbClr val="FFFFFF"/>
                </a:solidFill>
              </a14:hiddenFill>
            </a:ext>
          </a:extLst>
        </p:spPr>
      </p:pic>
      <p:sp>
        <p:nvSpPr>
          <p:cNvPr id="2" name="모서리가 둥근 직사각형 1"/>
          <p:cNvSpPr/>
          <p:nvPr/>
        </p:nvSpPr>
        <p:spPr>
          <a:xfrm>
            <a:off x="1583473" y="3100039"/>
            <a:ext cx="8639388" cy="26019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모서리가 둥근 직사각형 6"/>
          <p:cNvSpPr/>
          <p:nvPr/>
        </p:nvSpPr>
        <p:spPr>
          <a:xfrm>
            <a:off x="1572325" y="3319345"/>
            <a:ext cx="8639388" cy="26019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모서리가 둥근 직사각형 7"/>
          <p:cNvSpPr/>
          <p:nvPr/>
        </p:nvSpPr>
        <p:spPr>
          <a:xfrm>
            <a:off x="1579753" y="5096097"/>
            <a:ext cx="8639388" cy="31596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98453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3" y="5"/>
            <a:ext cx="12191997" cy="615741"/>
          </a:xfrm>
          <a:prstGeom prst="rect">
            <a:avLst/>
          </a:prstGeom>
          <a:solidFill>
            <a:srgbClr val="4F81BD">
              <a:lumMod val="60000"/>
              <a:lumOff val="40000"/>
              <a:alpha val="33000"/>
            </a:srgbClr>
          </a:solidFill>
        </p:spPr>
        <p:txBody>
          <a:bodyPr vert="horz" lIns="91440" tIns="45720" rIns="91440" bIns="45720" rtlCol="0" anchor="ctr">
            <a:normAutofit/>
          </a:bodyPr>
          <a:lstStyle>
            <a:lvl1pPr algn="l" defTabSz="914400" rtl="0" eaLnBrk="1" latinLnBrk="1" hangingPunct="1">
              <a:lnSpc>
                <a:spcPct val="90000"/>
              </a:lnSpc>
              <a:spcBef>
                <a:spcPct val="0"/>
              </a:spcBef>
              <a:buNone/>
              <a:defRPr sz="3600" b="1" kern="1200">
                <a:solidFill>
                  <a:srgbClr val="0070C0"/>
                </a:solidFill>
                <a:latin typeface="Arial" panose="020B0604020202020204" pitchFamily="34" charset="0"/>
                <a:ea typeface="+mj-ea"/>
                <a:cs typeface="Arial" panose="020B0604020202020204" pitchFamily="34" charset="0"/>
              </a:defRPr>
            </a:lvl1pPr>
          </a:lstStyle>
          <a:p>
            <a:r>
              <a:rPr lang="en-US" altLang="ko-KR" dirty="0"/>
              <a:t> Evolution of Optical Networks</a:t>
            </a:r>
          </a:p>
        </p:txBody>
      </p:sp>
      <p:pic>
        <p:nvPicPr>
          <p:cNvPr id="3" name="Picture 2" descr="https://www-file.huawei.com/-/media/corporate/images/events/2016-next-generation-optical-networking/huawei-releases-the-white-paper-1.png?la=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204" y="808037"/>
            <a:ext cx="9831435" cy="5456793"/>
          </a:xfrm>
          <a:prstGeom prst="rect">
            <a:avLst/>
          </a:prstGeom>
          <a:noFill/>
          <a:extLst>
            <a:ext uri="{909E8E84-426E-40DD-AFC4-6F175D3DCCD1}">
              <a14:hiddenFill xmlns:a14="http://schemas.microsoft.com/office/drawing/2010/main">
                <a:solidFill>
                  <a:srgbClr val="FFFFFF"/>
                </a:solidFill>
              </a14:hiddenFill>
            </a:ext>
          </a:extLst>
        </p:spPr>
      </p:pic>
      <p:sp>
        <p:nvSpPr>
          <p:cNvPr id="4" name="직사각형 3"/>
          <p:cNvSpPr/>
          <p:nvPr/>
        </p:nvSpPr>
        <p:spPr>
          <a:xfrm>
            <a:off x="10179911" y="6264830"/>
            <a:ext cx="1082348" cy="246221"/>
          </a:xfrm>
          <a:prstGeom prst="rect">
            <a:avLst/>
          </a:prstGeom>
        </p:spPr>
        <p:txBody>
          <a:bodyPr wrap="none">
            <a:spAutoFit/>
          </a:bodyPr>
          <a:lstStyle/>
          <a:p>
            <a:r>
              <a:rPr lang="en-US" altLang="ko-KR" sz="1000" dirty="0">
                <a:latin typeface="+mn-ea"/>
                <a:ea typeface="+mn-ea"/>
                <a:cs typeface="Arial" pitchFamily="34" charset="0"/>
              </a:rPr>
              <a:t>Source: Huawei</a:t>
            </a:r>
            <a:endParaRPr lang="ko-KR" altLang="en-US" sz="1000" dirty="0">
              <a:latin typeface="+mn-ea"/>
              <a:ea typeface="+mn-ea"/>
              <a:cs typeface="Arial" pitchFamily="34" charset="0"/>
            </a:endParaRPr>
          </a:p>
        </p:txBody>
      </p:sp>
    </p:spTree>
    <p:extLst>
      <p:ext uri="{BB962C8B-B14F-4D97-AF65-F5344CB8AC3E}">
        <p14:creationId xmlns:p14="http://schemas.microsoft.com/office/powerpoint/2010/main" val="2878788308"/>
      </p:ext>
    </p:extLst>
  </p:cSld>
  <p:clrMapOvr>
    <a:masterClrMapping/>
  </p:clrMapOvr>
</p:sld>
</file>

<file path=ppt/theme/theme1.xml><?xml version="1.0" encoding="utf-8"?>
<a:theme xmlns:a="http://schemas.openxmlformats.org/drawingml/2006/main" name="1_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2960</TotalTime>
  <Words>6351</Words>
  <Application>Microsoft Office PowerPoint</Application>
  <PresentationFormat>와이드스크린</PresentationFormat>
  <Paragraphs>876</Paragraphs>
  <Slides>67</Slides>
  <Notes>16</Notes>
  <HiddenSlides>1</HiddenSlides>
  <MMClips>0</MMClips>
  <ScaleCrop>false</ScaleCrop>
  <HeadingPairs>
    <vt:vector size="6" baseType="variant">
      <vt:variant>
        <vt:lpstr>사용한 글꼴</vt:lpstr>
      </vt:variant>
      <vt:variant>
        <vt:i4>9</vt:i4>
      </vt:variant>
      <vt:variant>
        <vt:lpstr>테마</vt:lpstr>
      </vt:variant>
      <vt:variant>
        <vt:i4>1</vt:i4>
      </vt:variant>
      <vt:variant>
        <vt:lpstr>슬라이드 제목</vt:lpstr>
      </vt:variant>
      <vt:variant>
        <vt:i4>67</vt:i4>
      </vt:variant>
    </vt:vector>
  </HeadingPairs>
  <TitlesOfParts>
    <vt:vector size="77" baseType="lpstr">
      <vt:lpstr>HY견고딕</vt:lpstr>
      <vt:lpstr>HY헤드라인M</vt:lpstr>
      <vt:lpstr>Yoon 윤고딕 540_TT</vt:lpstr>
      <vt:lpstr>굴림</vt:lpstr>
      <vt:lpstr>맑은 고딕</vt:lpstr>
      <vt:lpstr>휴먼모음T</vt:lpstr>
      <vt:lpstr>Arial</vt:lpstr>
      <vt:lpstr>Calibri</vt:lpstr>
      <vt:lpstr>Wingdings</vt:lpstr>
      <vt:lpstr>1_Office 테마</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user</dc:creator>
  <cp:lastModifiedBy>Prof. James Won-Ki Hong</cp:lastModifiedBy>
  <cp:revision>333</cp:revision>
  <dcterms:created xsi:type="dcterms:W3CDTF">2017-08-07T09:13:42Z</dcterms:created>
  <dcterms:modified xsi:type="dcterms:W3CDTF">2023-02-21T01:36:16Z</dcterms:modified>
</cp:coreProperties>
</file>