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ph type="sldImg"/>
          </p:nvPr>
        </p:nvSpPr>
        <p:spPr>
          <a:xfrm>
            <a:off x="1143000" y="685800"/>
            <a:ext cx="4572000" cy="3429000"/>
          </a:xfrm>
          <a:prstGeom prst="rect">
            <a:avLst/>
          </a:prstGeom>
        </p:spPr>
        <p:txBody>
          <a:bodyPr/>
          <a:lstStyle/>
          <a:p>
            <a:pPr/>
          </a:p>
        </p:txBody>
      </p:sp>
      <p:sp>
        <p:nvSpPr>
          <p:cNvPr id="43" name="Shape 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맑은 고딕"/>
      </a:defRPr>
    </a:lvl1pPr>
    <a:lvl2pPr indent="228600" latinLnBrk="0">
      <a:defRPr sz="1200">
        <a:latin typeface="+mn-lt"/>
        <a:ea typeface="+mn-ea"/>
        <a:cs typeface="+mn-cs"/>
        <a:sym typeface="맑은 고딕"/>
      </a:defRPr>
    </a:lvl2pPr>
    <a:lvl3pPr indent="457200" latinLnBrk="0">
      <a:defRPr sz="1200">
        <a:latin typeface="+mn-lt"/>
        <a:ea typeface="+mn-ea"/>
        <a:cs typeface="+mn-cs"/>
        <a:sym typeface="맑은 고딕"/>
      </a:defRPr>
    </a:lvl3pPr>
    <a:lvl4pPr indent="685800" latinLnBrk="0">
      <a:defRPr sz="1200">
        <a:latin typeface="+mn-lt"/>
        <a:ea typeface="+mn-ea"/>
        <a:cs typeface="+mn-cs"/>
        <a:sym typeface="맑은 고딕"/>
      </a:defRPr>
    </a:lvl4pPr>
    <a:lvl5pPr indent="914400" latinLnBrk="0">
      <a:defRPr sz="1200">
        <a:latin typeface="+mn-lt"/>
        <a:ea typeface="+mn-ea"/>
        <a:cs typeface="+mn-cs"/>
        <a:sym typeface="맑은 고딕"/>
      </a:defRPr>
    </a:lvl5pPr>
    <a:lvl6pPr indent="1143000" latinLnBrk="0">
      <a:defRPr sz="1200">
        <a:latin typeface="+mn-lt"/>
        <a:ea typeface="+mn-ea"/>
        <a:cs typeface="+mn-cs"/>
        <a:sym typeface="맑은 고딕"/>
      </a:defRPr>
    </a:lvl6pPr>
    <a:lvl7pPr indent="1371600" latinLnBrk="0">
      <a:defRPr sz="1200">
        <a:latin typeface="+mn-lt"/>
        <a:ea typeface="+mn-ea"/>
        <a:cs typeface="+mn-cs"/>
        <a:sym typeface="맑은 고딕"/>
      </a:defRPr>
    </a:lvl7pPr>
    <a:lvl8pPr indent="1600200" latinLnBrk="0">
      <a:defRPr sz="1200">
        <a:latin typeface="+mn-lt"/>
        <a:ea typeface="+mn-ea"/>
        <a:cs typeface="+mn-cs"/>
        <a:sym typeface="맑은 고딕"/>
      </a:defRPr>
    </a:lvl8pPr>
    <a:lvl9pPr indent="1828800" latinLnBrk="0">
      <a:defRPr sz="1200">
        <a:latin typeface="+mn-lt"/>
        <a:ea typeface="+mn-ea"/>
        <a:cs typeface="+mn-cs"/>
        <a:sym typeface="맑은 고딕"/>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제목 슬라이드">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685800" y="1122362"/>
            <a:ext cx="7772400" cy="2387601"/>
          </a:xfrm>
          <a:prstGeom prst="rect">
            <a:avLst/>
          </a:prstGeom>
          <a:solidFill>
            <a:srgbClr val="95B3D7">
              <a:alpha val="20000"/>
            </a:srgbClr>
          </a:solidFill>
        </p:spPr>
        <p:txBody>
          <a:bodyPr/>
          <a:lstStyle>
            <a:lvl1pPr algn="ctr">
              <a:defRPr sz="4800">
                <a:ln w="9525">
                  <a:solidFill>
                    <a:srgbClr val="FFFFFF"/>
                  </a:solidFill>
                </a:ln>
                <a:solidFill>
                  <a:srgbClr val="376092"/>
                </a:solidFill>
                <a:effectLst>
                  <a:outerShdw sx="100000" sy="100000" kx="0" ky="0" algn="b" rotWithShape="0" blurRad="12700" dist="38100" dir="2700000">
                    <a:srgbClr val="93CDDD"/>
                  </a:outerShdw>
                </a:effectLst>
              </a:defRPr>
            </a:lvl1pPr>
          </a:lstStyle>
          <a:p>
            <a:pPr/>
            <a:r>
              <a:t>Titeltext</a:t>
            </a:r>
          </a:p>
        </p:txBody>
      </p:sp>
      <p:sp>
        <p:nvSpPr>
          <p:cNvPr id="14" name="Shape 14"/>
          <p:cNvSpPr/>
          <p:nvPr>
            <p:ph type="body" sz="quarter" idx="1"/>
          </p:nvPr>
        </p:nvSpPr>
        <p:spPr>
          <a:xfrm>
            <a:off x="1143000" y="3602037"/>
            <a:ext cx="6858000" cy="1655763"/>
          </a:xfrm>
          <a:prstGeom prst="rect">
            <a:avLst/>
          </a:prstGeom>
        </p:spPr>
        <p:txBody>
          <a:bodyPr/>
          <a:lstStyle>
            <a:lvl1pPr marL="0" indent="0" algn="ctr">
              <a:buSzTx/>
              <a:buFontTx/>
              <a:buNone/>
              <a:defRPr b="0" sz="2400">
                <a:solidFill>
                  <a:srgbClr val="000000"/>
                </a:solidFill>
              </a:defRPr>
            </a:lvl1pPr>
            <a:lvl2pPr marL="0" indent="457200" algn="ctr">
              <a:buSzTx/>
              <a:buFontTx/>
              <a:buNone/>
              <a:defRPr b="0" sz="2400">
                <a:solidFill>
                  <a:srgbClr val="000000"/>
                </a:solidFill>
              </a:defRPr>
            </a:lvl2pPr>
            <a:lvl3pPr marL="0" indent="914400" algn="ctr">
              <a:buSzTx/>
              <a:buFontTx/>
              <a:buNone/>
              <a:defRPr b="0" sz="2400">
                <a:solidFill>
                  <a:srgbClr val="000000"/>
                </a:solidFill>
              </a:defRPr>
            </a:lvl3pPr>
            <a:lvl4pPr marL="0" indent="1371600" algn="ctr">
              <a:buSzTx/>
              <a:buFontTx/>
              <a:buNone/>
              <a:defRPr b="0" sz="2400">
                <a:solidFill>
                  <a:srgbClr val="000000"/>
                </a:solidFill>
              </a:defRPr>
            </a:lvl4pPr>
            <a:lvl5pPr marL="0" indent="1828800" algn="ctr">
              <a:buSzTx/>
              <a:buFontTx/>
              <a:buNone/>
              <a:defRPr b="0" sz="2400">
                <a:solidFill>
                  <a:srgbClr val="000000"/>
                </a:solidFill>
              </a:defRPr>
            </a:lvl5pPr>
          </a:lstStyle>
          <a:p>
            <a:pPr/>
            <a:r>
              <a:t>Textebene 1</a:t>
            </a:r>
          </a:p>
          <a:p>
            <a:pPr lvl="1"/>
            <a:r>
              <a:t>Textebene 2</a:t>
            </a:r>
          </a:p>
          <a:p>
            <a:pPr lvl="2"/>
            <a:r>
              <a:t>Textebene 3</a:t>
            </a:r>
          </a:p>
          <a:p>
            <a:pPr lvl="3"/>
            <a:r>
              <a:t>Textebene 4</a:t>
            </a:r>
          </a:p>
          <a:p>
            <a:pPr lvl="4"/>
            <a:r>
              <a:t>Textebene 5</a:t>
            </a:r>
          </a:p>
        </p:txBody>
      </p:sp>
      <p:sp>
        <p:nvSpPr>
          <p:cNvPr id="15" name="Shape 15"/>
          <p:cNvSpPr/>
          <p:nvPr>
            <p:ph type="sldNum" sz="quarter" idx="2"/>
          </p:nvPr>
        </p:nvSpPr>
        <p:spPr>
          <a:prstGeom prst="rect">
            <a:avLst/>
          </a:prstGeom>
          <a:solidFill>
            <a:srgbClr val="376092">
              <a:alpha val="50000"/>
            </a:srgbClr>
          </a:solidFill>
        </p:spPr>
        <p:txBody>
          <a:bodyPr/>
          <a:lstStyle/>
          <a:p>
            <a:pPr/>
            <a:fld id="{86CB4B4D-7CA3-9044-876B-883B54F8677D}" type="slidenum"/>
          </a:p>
        </p:txBody>
      </p:sp>
      <p:sp>
        <p:nvSpPr>
          <p:cNvPr id="16" name="Shape 16"/>
          <p:cNvSpPr/>
          <p:nvPr/>
        </p:nvSpPr>
        <p:spPr>
          <a:xfrm>
            <a:off x="1514356" y="6561235"/>
            <a:ext cx="611528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400">
                <a:solidFill>
                  <a:srgbClr val="FFFFFF"/>
                </a:solidFill>
                <a:latin typeface="Arial"/>
                <a:ea typeface="Arial"/>
                <a:cs typeface="Arial"/>
                <a:sym typeface="Arial"/>
              </a:defRPr>
            </a:lvl1pPr>
          </a:lstStyle>
          <a:p>
            <a:pPr/>
            <a:r>
              <a:t>SDN/NFV and Open Networking Ecosystem</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제목 및 내용">
    <p:spTree>
      <p:nvGrpSpPr>
        <p:cNvPr id="1" name=""/>
        <p:cNvGrpSpPr/>
        <p:nvPr/>
      </p:nvGrpSpPr>
      <p:grpSpPr>
        <a:xfrm>
          <a:off x="0" y="0"/>
          <a:ext cx="0" cy="0"/>
          <a:chOff x="0" y="0"/>
          <a:chExt cx="0" cy="0"/>
        </a:xfrm>
      </p:grpSpPr>
      <p:sp>
        <p:nvSpPr>
          <p:cNvPr id="23" name="Shape 23"/>
          <p:cNvSpPr/>
          <p:nvPr>
            <p:ph type="title"/>
          </p:nvPr>
        </p:nvSpPr>
        <p:spPr>
          <a:prstGeom prst="rect">
            <a:avLst/>
          </a:prstGeom>
        </p:spPr>
        <p:txBody>
          <a:bodyPr/>
          <a:lstStyle/>
          <a:p>
            <a:pPr/>
            <a:r>
              <a:t>Titeltext</a:t>
            </a:r>
          </a:p>
        </p:txBody>
      </p:sp>
      <p:sp>
        <p:nvSpPr>
          <p:cNvPr id="24" name="Shape 24"/>
          <p:cNvSpPr/>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5" name="Shape 2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제목 및 내용">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a:r>
              <a:t>Titeltext</a:t>
            </a:r>
          </a:p>
        </p:txBody>
      </p:sp>
      <p:sp>
        <p:nvSpPr>
          <p:cNvPr id="33" name="Shape 33"/>
          <p:cNvSpPr/>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34" name="Shape 34"/>
          <p:cNvSpPr/>
          <p:nvPr>
            <p:ph type="sldNum" sz="quarter" idx="2"/>
          </p:nvPr>
        </p:nvSpPr>
        <p:spPr>
          <a:prstGeom prst="rect">
            <a:avLst/>
          </a:prstGeom>
        </p:spPr>
        <p:txBody>
          <a:bodyPr/>
          <a:lstStyle/>
          <a:p>
            <a:pPr/>
            <a:fld id="{86CB4B4D-7CA3-9044-876B-883B54F8677D}" type="slidenum"/>
          </a:p>
        </p:txBody>
      </p:sp>
      <p:pic>
        <p:nvPicPr>
          <p:cNvPr id="35" name="image2.jpg" descr="http://www.postechvision.org/image/logo/red_3.jpg"/>
          <p:cNvPicPr>
            <a:picLocks noChangeAspect="1"/>
          </p:cNvPicPr>
          <p:nvPr/>
        </p:nvPicPr>
        <p:blipFill>
          <a:blip r:embed="rId2">
            <a:extLst/>
          </a:blip>
          <a:stretch>
            <a:fillRect/>
          </a:stretch>
        </p:blipFill>
        <p:spPr>
          <a:xfrm>
            <a:off x="8215338" y="0"/>
            <a:ext cx="928663" cy="714357"/>
          </a:xfrm>
          <a:prstGeom prst="rect">
            <a:avLst/>
          </a:prstGeom>
          <a:ln w="12700">
            <a:miter lim="400000"/>
          </a:ln>
        </p:spPr>
      </p:pic>
      <p:sp>
        <p:nvSpPr>
          <p:cNvPr id="36" name="Shape 36"/>
          <p:cNvSpPr/>
          <p:nvPr/>
        </p:nvSpPr>
        <p:spPr>
          <a:xfrm>
            <a:off x="1514356" y="6561235"/>
            <a:ext cx="611528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400">
                <a:solidFill>
                  <a:srgbClr val="FFFFFF"/>
                </a:solidFill>
                <a:latin typeface="Arial"/>
                <a:ea typeface="Arial"/>
                <a:cs typeface="Arial"/>
                <a:sym typeface="Arial"/>
              </a:defRPr>
            </a:lvl1pPr>
          </a:lstStyle>
          <a:p>
            <a:pPr/>
            <a:r>
              <a:t>SDN/NFV and Open Networking Ecosystem</a:t>
            </a:r>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0" y="1"/>
            <a:ext cx="8215339" cy="714355"/>
          </a:xfrm>
          <a:prstGeom prst="rect">
            <a:avLst/>
          </a:prstGeom>
          <a:solidFill>
            <a:srgbClr val="95B3D7">
              <a:alpha val="33000"/>
            </a:srgbClr>
          </a:solidFill>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Titeltext</a:t>
            </a:r>
          </a:p>
        </p:txBody>
      </p:sp>
      <p:sp>
        <p:nvSpPr>
          <p:cNvPr id="3" name="Shape 3"/>
          <p:cNvSpPr/>
          <p:nvPr>
            <p:ph type="body" idx="1"/>
          </p:nvPr>
        </p:nvSpPr>
        <p:spPr>
          <a:xfrm>
            <a:off x="70337" y="954860"/>
            <a:ext cx="8968156" cy="55380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Shape 4"/>
          <p:cNvSpPr/>
          <p:nvPr>
            <p:ph type="sldNum" sz="quarter" idx="2"/>
          </p:nvPr>
        </p:nvSpPr>
        <p:spPr>
          <a:xfrm>
            <a:off x="0" y="6529703"/>
            <a:ext cx="9144000" cy="370841"/>
          </a:xfrm>
          <a:prstGeom prst="rect">
            <a:avLst/>
          </a:prstGeom>
          <a:solidFill>
            <a:srgbClr val="376092">
              <a:alpha val="64999"/>
            </a:srgbClr>
          </a:solidFill>
          <a:ln w="12700">
            <a:miter lim="400000"/>
          </a:ln>
        </p:spPr>
        <p:txBody>
          <a:bodyPr lIns="45719" rIns="45719" anchor="ctr">
            <a:spAutoFit/>
          </a:bodyPr>
          <a:lstStyle/>
          <a:p>
            <a:pPr/>
            <a:fld id="{86CB4B4D-7CA3-9044-876B-883B54F8677D}" type="slidenum"/>
          </a:p>
        </p:txBody>
      </p:sp>
      <p:pic>
        <p:nvPicPr>
          <p:cNvPr id="5" name="image2.jpg" descr="http://www.postechvision.org/image/logo/red_3.jpg"/>
          <p:cNvPicPr>
            <a:picLocks noChangeAspect="1"/>
          </p:cNvPicPr>
          <p:nvPr/>
        </p:nvPicPr>
        <p:blipFill>
          <a:blip r:embed="rId2">
            <a:extLst/>
          </a:blip>
          <a:stretch>
            <a:fillRect/>
          </a:stretch>
        </p:blipFill>
        <p:spPr>
          <a:xfrm>
            <a:off x="8215338" y="0"/>
            <a:ext cx="928663" cy="714357"/>
          </a:xfrm>
          <a:prstGeom prst="rect">
            <a:avLst/>
          </a:prstGeom>
          <a:ln w="12700">
            <a:miter lim="400000"/>
          </a:ln>
        </p:spPr>
      </p:pic>
      <p:sp>
        <p:nvSpPr>
          <p:cNvPr id="6" name="Shape 6"/>
          <p:cNvSpPr/>
          <p:nvPr/>
        </p:nvSpPr>
        <p:spPr>
          <a:xfrm>
            <a:off x="1514356" y="6561235"/>
            <a:ext cx="611528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400">
                <a:solidFill>
                  <a:srgbClr val="FFFFFF"/>
                </a:solidFill>
                <a:latin typeface="Arial"/>
                <a:ea typeface="Arial"/>
                <a:cs typeface="Arial"/>
                <a:sym typeface="Arial"/>
              </a:defRPr>
            </a:lvl1pPr>
          </a:lstStyle>
          <a:p>
            <a:pPr/>
            <a:r>
              <a:t>SDN/NFV and Open Networking Ecosystem</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b="1" baseline="0" cap="none" i="0" spc="0" strike="noStrike" sz="3600" u="none">
          <a:ln>
            <a:noFill/>
          </a:ln>
          <a:solidFill>
            <a:srgbClr val="0070C0"/>
          </a:solidFill>
          <a:uFillTx/>
          <a:latin typeface="Arial"/>
          <a:ea typeface="Arial"/>
          <a:cs typeface="Arial"/>
          <a:sym typeface="Arial"/>
        </a:defRPr>
      </a:lvl9pPr>
    </p:titleStyle>
    <p:bodyStyle>
      <a:lvl1pPr marL="449262" marR="0" indent="-449262"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1pPr>
      <a:lvl2pPr marL="758560" marR="0" indent="-309298"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Wingdings"/>
        <a:buChar char="•"/>
        <a:tabLst/>
        <a:defRPr b="1" baseline="0" cap="none" i="0" spc="0" strike="noStrike" sz="2800" u="none">
          <a:ln>
            <a:noFill/>
          </a:ln>
          <a:solidFill>
            <a:srgbClr val="0070C0"/>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opencompute.org/projects/data-center/" TargetMode="External"/><Relationship Id="rId3" Type="http://schemas.openxmlformats.org/officeDocument/2006/relationships/hyperlink" Target="http://www.opencompute.org/wiki/Data_Center/SpecsAndDesigns" TargetMode="External"/><Relationship Id="rId4" Type="http://schemas.openxmlformats.org/officeDocument/2006/relationships/hyperlink" Target="http://www.apple.com/de/" TargetMode="External"/><Relationship Id="rId5" Type="http://schemas.openxmlformats.org/officeDocument/2006/relationships/hyperlink" Target="https://www.youtube.com/watch?v=p4D9UNXKGV4" TargetMode="External"/><Relationship Id="rId6" Type="http://schemas.openxmlformats.org/officeDocument/2006/relationships/hyperlink" Target="https://www.youtube.com/watch?v=7QXIMsONerU" TargetMode="External"/><Relationship Id="rId7" Type="http://schemas.openxmlformats.org/officeDocument/2006/relationships/hyperlink" Target="https://www.youtube.com/watch?v=KAFDI8j_h00" TargetMode="External"/><Relationship Id="rId8" Type="http://schemas.openxmlformats.org/officeDocument/2006/relationships/hyperlink" Target="https://www.youtube.com/watch?v=2hTfzUmdAOw" TargetMode="External"/><Relationship Id="rId9" Type="http://schemas.openxmlformats.org/officeDocument/2006/relationships/hyperlink" Target="https://www.youtube.com/watch?v=Wbcb1fyvEFc" TargetMode="External"/><Relationship Id="rId10" Type="http://schemas.openxmlformats.org/officeDocument/2006/relationships/hyperlink" Target="https://www.youtube.com/watch?v=6QBrRT0VpgY" TargetMode="External"/><Relationship Id="rId11" Type="http://schemas.openxmlformats.org/officeDocument/2006/relationships/hyperlink" Target="https://www.youtube.com/watch?v=yu8jin33G64" TargetMode="External"/><Relationship Id="rId12" Type="http://schemas.openxmlformats.org/officeDocument/2006/relationships/hyperlink" Target="https://www.youtube.com/watch?v=DfOsD96FBYE" TargetMode="External"/><Relationship Id="rId13" Type="http://schemas.openxmlformats.org/officeDocument/2006/relationships/hyperlink" Target="https://www.youtube.com/watch?v=XZmGGAbHqa0" TargetMode="External"/><Relationship Id="rId14" Type="http://schemas.openxmlformats.org/officeDocument/2006/relationships/hyperlink" Target="https://www.youtube.com/watch?v=CNCNSpsLTJM"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46" name="Shape 46"/>
          <p:cNvSpPr/>
          <p:nvPr>
            <p:ph type="ctrTitle"/>
          </p:nvPr>
        </p:nvSpPr>
        <p:spPr>
          <a:xfrm>
            <a:off x="431147" y="625848"/>
            <a:ext cx="8297831" cy="2154496"/>
          </a:xfrm>
          <a:prstGeom prst="rect">
            <a:avLst/>
          </a:prstGeom>
        </p:spPr>
        <p:txBody>
          <a:bodyPr/>
          <a:lstStyle/>
          <a:p>
            <a:pPr>
              <a:defRPr sz="4400"/>
            </a:pPr>
            <a:r>
              <a:t>Open Compute Project:</a:t>
            </a:r>
          </a:p>
          <a:p>
            <a:pPr>
              <a:defRPr sz="4400"/>
            </a:pPr>
            <a:r>
              <a:t>Data Center</a:t>
            </a:r>
          </a:p>
        </p:txBody>
      </p:sp>
      <p:sp>
        <p:nvSpPr>
          <p:cNvPr id="47" name="Shape 47"/>
          <p:cNvSpPr/>
          <p:nvPr>
            <p:ph type="subTitle" sz="half" idx="1"/>
          </p:nvPr>
        </p:nvSpPr>
        <p:spPr>
          <a:xfrm>
            <a:off x="1143000" y="3152768"/>
            <a:ext cx="6858000" cy="3144124"/>
          </a:xfrm>
          <a:prstGeom prst="rect">
            <a:avLst/>
          </a:prstGeom>
        </p:spPr>
        <p:txBody>
          <a:bodyPr/>
          <a:lstStyle/>
          <a:p>
            <a:pPr>
              <a:defRPr b="1" sz="2800"/>
            </a:pPr>
            <a:r>
              <a:t>Marko Kajzer</a:t>
            </a:r>
          </a:p>
          <a:p>
            <a:pPr>
              <a:defRPr b="1" sz="2000"/>
            </a:pPr>
          </a:p>
          <a:p>
            <a:pPr>
              <a:defRPr b="1" sz="1800"/>
            </a:pPr>
            <a:r>
              <a:rPr sz="2000"/>
              <a:t>CS </a:t>
            </a:r>
            <a:r>
              <a:t>702E</a:t>
            </a:r>
            <a:endParaRPr sz="2000"/>
          </a:p>
          <a:p>
            <a:pPr>
              <a:defRPr b="1" sz="1800"/>
            </a:pPr>
            <a:r>
              <a:t>Open Networking Systems</a:t>
            </a:r>
          </a:p>
          <a:p>
            <a:pPr>
              <a:defRPr b="1" sz="1800"/>
            </a:pPr>
            <a:r>
              <a:t>2016-09-26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101" name="Shape 101"/>
          <p:cNvSpPr/>
          <p:nvPr>
            <p:ph type="title"/>
          </p:nvPr>
        </p:nvSpPr>
        <p:spPr>
          <a:xfrm>
            <a:off x="-1" y="1"/>
            <a:ext cx="8215340" cy="714355"/>
          </a:xfrm>
          <a:prstGeom prst="rect">
            <a:avLst/>
          </a:prstGeom>
        </p:spPr>
        <p:txBody>
          <a:bodyPr/>
          <a:lstStyle/>
          <a:p>
            <a:pPr/>
          </a:p>
        </p:txBody>
      </p:sp>
      <p:sp>
        <p:nvSpPr>
          <p:cNvPr id="102" name="Shape 102"/>
          <p:cNvSpPr/>
          <p:nvPr/>
        </p:nvSpPr>
        <p:spPr>
          <a:xfrm>
            <a:off x="633437" y="3105839"/>
            <a:ext cx="7877126" cy="6463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defRPr b="1" sz="4000">
                <a:solidFill>
                  <a:srgbClr val="0070C0"/>
                </a:solidFill>
                <a:latin typeface="Arial"/>
                <a:ea typeface="Arial"/>
                <a:cs typeface="Arial"/>
                <a:sym typeface="Arial"/>
              </a:defRPr>
            </a:lvl1pPr>
          </a:lstStyle>
          <a:p>
            <a:pPr/>
            <a:r>
              <a:t>Why Open Source?</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title"/>
          </p:nvPr>
        </p:nvSpPr>
        <p:spPr>
          <a:prstGeom prst="rect">
            <a:avLst/>
          </a:prstGeom>
        </p:spPr>
        <p:txBody>
          <a:bodyPr/>
          <a:lstStyle/>
          <a:p>
            <a:pPr/>
            <a:r>
              <a:t>What are Data Centers?</a:t>
            </a:r>
          </a:p>
        </p:txBody>
      </p:sp>
      <p:sp>
        <p:nvSpPr>
          <p:cNvPr id="105" name="Shape 105"/>
          <p:cNvSpPr/>
          <p:nvPr>
            <p:ph type="body" idx="1"/>
          </p:nvPr>
        </p:nvSpPr>
        <p:spPr>
          <a:prstGeom prst="rect">
            <a:avLst/>
          </a:prstGeom>
        </p:spPr>
        <p:txBody>
          <a:bodyPr/>
          <a:lstStyle/>
          <a:p>
            <a:pPr/>
            <a:r>
              <a:t>Driven by a need to scale efficiently</a:t>
            </a:r>
          </a:p>
          <a:p>
            <a:pPr/>
            <a:r>
              <a:t>Scale is a problem bigger than just one company</a:t>
            </a:r>
          </a:p>
          <a:p>
            <a:pPr/>
            <a:r>
              <a:t>Open Source Community</a:t>
            </a:r>
          </a:p>
          <a:p>
            <a:pPr lvl="1" marL="714375" indent="-265112">
              <a:spcBef>
                <a:spcPts val="500"/>
              </a:spcBef>
              <a:defRPr b="0" sz="2000">
                <a:solidFill>
                  <a:srgbClr val="000000"/>
                </a:solidFill>
              </a:defRPr>
            </a:pPr>
            <a:r>
              <a:t>Can point out flaws of an initial design</a:t>
            </a:r>
          </a:p>
          <a:p>
            <a:pPr lvl="1" marL="714375" indent="-265112">
              <a:spcBef>
                <a:spcPts val="500"/>
              </a:spcBef>
              <a:defRPr b="0" sz="2000">
                <a:solidFill>
                  <a:srgbClr val="000000"/>
                </a:solidFill>
              </a:defRPr>
            </a:pPr>
            <a:r>
              <a:t>Can develop ideas further</a:t>
            </a:r>
          </a:p>
          <a:p>
            <a:pPr lvl="1" marL="714375" indent="-265112">
              <a:spcBef>
                <a:spcPts val="500"/>
              </a:spcBef>
              <a:defRPr b="0" sz="2000">
                <a:solidFill>
                  <a:srgbClr val="000000"/>
                </a:solidFill>
              </a:defRPr>
            </a:pPr>
            <a:r>
              <a:t>Should adapt practices in own businesses</a:t>
            </a:r>
          </a:p>
        </p:txBody>
      </p:sp>
      <p:sp>
        <p:nvSpPr>
          <p:cNvPr id="106" name="Shape 1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109" name="Shape 109"/>
          <p:cNvSpPr/>
          <p:nvPr>
            <p:ph type="title"/>
          </p:nvPr>
        </p:nvSpPr>
        <p:spPr>
          <a:xfrm>
            <a:off x="-1" y="1"/>
            <a:ext cx="8215340" cy="714355"/>
          </a:xfrm>
          <a:prstGeom prst="rect">
            <a:avLst/>
          </a:prstGeom>
        </p:spPr>
        <p:txBody>
          <a:bodyPr/>
          <a:lstStyle/>
          <a:p>
            <a:pPr/>
          </a:p>
        </p:txBody>
      </p:sp>
      <p:sp>
        <p:nvSpPr>
          <p:cNvPr id="110" name="Shape 110"/>
          <p:cNvSpPr/>
          <p:nvPr/>
        </p:nvSpPr>
        <p:spPr>
          <a:xfrm>
            <a:off x="633437" y="3105839"/>
            <a:ext cx="7877126" cy="6463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defRPr b="1" sz="4000">
                <a:solidFill>
                  <a:srgbClr val="0070C0"/>
                </a:solidFill>
                <a:latin typeface="Arial"/>
                <a:ea typeface="Arial"/>
                <a:cs typeface="Arial"/>
                <a:sym typeface="Arial"/>
              </a:defRPr>
            </a:lvl1pPr>
          </a:lstStyle>
          <a:p>
            <a:pPr/>
            <a:r>
              <a:t>OCP Data Center</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prstGeom prst="rect">
            <a:avLst/>
          </a:prstGeom>
        </p:spPr>
        <p:txBody>
          <a:bodyPr/>
          <a:lstStyle/>
          <a:p>
            <a:pPr/>
            <a:r>
              <a:t>Air Conditioning</a:t>
            </a:r>
          </a:p>
        </p:txBody>
      </p:sp>
      <p:sp>
        <p:nvSpPr>
          <p:cNvPr id="113" name="Shape 1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 name="Bildschirmfoto 2016-09-26 um 11.45.10.png"/>
          <p:cNvPicPr>
            <a:picLocks noChangeAspect="1"/>
          </p:cNvPicPr>
          <p:nvPr/>
        </p:nvPicPr>
        <p:blipFill>
          <a:blip r:embed="rId2">
            <a:extLst/>
          </a:blip>
          <a:stretch>
            <a:fillRect/>
          </a:stretch>
        </p:blipFill>
        <p:spPr>
          <a:xfrm>
            <a:off x="672549" y="1424482"/>
            <a:ext cx="7798902" cy="47667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title"/>
          </p:nvPr>
        </p:nvSpPr>
        <p:spPr>
          <a:prstGeom prst="rect">
            <a:avLst/>
          </a:prstGeom>
        </p:spPr>
        <p:txBody>
          <a:bodyPr/>
          <a:lstStyle/>
          <a:p>
            <a:pPr/>
            <a:r>
              <a:t>Air Conditioning</a:t>
            </a:r>
          </a:p>
        </p:txBody>
      </p:sp>
      <p:sp>
        <p:nvSpPr>
          <p:cNvPr id="117" name="Shape 1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 name="Bildschirmfoto 2016-09-26 um 10.51.01.png"/>
          <p:cNvPicPr>
            <a:picLocks noChangeAspect="1"/>
          </p:cNvPicPr>
          <p:nvPr/>
        </p:nvPicPr>
        <p:blipFill>
          <a:blip r:embed="rId2">
            <a:extLst/>
          </a:blip>
          <a:stretch>
            <a:fillRect/>
          </a:stretch>
        </p:blipFill>
        <p:spPr>
          <a:xfrm>
            <a:off x="0" y="1840064"/>
            <a:ext cx="9144001" cy="3588638"/>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title"/>
          </p:nvPr>
        </p:nvSpPr>
        <p:spPr>
          <a:prstGeom prst="rect">
            <a:avLst/>
          </a:prstGeom>
        </p:spPr>
        <p:txBody>
          <a:bodyPr/>
          <a:lstStyle/>
          <a:p>
            <a:pPr/>
            <a:r>
              <a:t>Air Conditioning</a:t>
            </a:r>
          </a:p>
        </p:txBody>
      </p:sp>
      <p:sp>
        <p:nvSpPr>
          <p:cNvPr id="121" name="Shape 1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 name="Shape 122"/>
          <p:cNvSpPr/>
          <p:nvPr>
            <p:ph type="body" sz="half" idx="1"/>
          </p:nvPr>
        </p:nvSpPr>
        <p:spPr>
          <a:xfrm>
            <a:off x="539750" y="4212390"/>
            <a:ext cx="8061325" cy="1904248"/>
          </a:xfrm>
          <a:prstGeom prst="rect">
            <a:avLst/>
          </a:prstGeom>
        </p:spPr>
        <p:txBody>
          <a:bodyPr/>
          <a:lstStyle/>
          <a:p>
            <a:pPr marL="299452" indent="-299452" defTabSz="731520">
              <a:lnSpc>
                <a:spcPct val="100000"/>
              </a:lnSpc>
              <a:spcBef>
                <a:spcPts val="500"/>
              </a:spcBef>
              <a:buFontTx/>
              <a:buAutoNum type="arabicPeriod" startAt="1"/>
              <a:defRPr b="0" sz="2240">
                <a:solidFill>
                  <a:srgbClr val="000000"/>
                </a:solidFill>
              </a:defRPr>
            </a:pPr>
            <a:r>
              <a:t>Outside air (OA) enters through vertical drainable louvers in the penthouse. </a:t>
            </a:r>
          </a:p>
          <a:p>
            <a:pPr marL="299452" indent="-299452" defTabSz="731520">
              <a:lnSpc>
                <a:spcPct val="100000"/>
              </a:lnSpc>
              <a:spcBef>
                <a:spcPts val="500"/>
              </a:spcBef>
              <a:buFontTx/>
              <a:buAutoNum type="arabicPeriod" startAt="1"/>
              <a:defRPr b="0" sz="2240">
                <a:solidFill>
                  <a:srgbClr val="000000"/>
                </a:solidFill>
              </a:defRPr>
            </a:pPr>
            <a:r>
              <a:t>The air proceeds into the OA intake corridor. </a:t>
            </a:r>
          </a:p>
          <a:p>
            <a:pPr marL="299452" indent="-299452" defTabSz="731520">
              <a:lnSpc>
                <a:spcPct val="100000"/>
              </a:lnSpc>
              <a:spcBef>
                <a:spcPts val="500"/>
              </a:spcBef>
              <a:buFontTx/>
              <a:buAutoNum type="arabicPeriod" startAt="1"/>
              <a:defRPr b="0" sz="2240">
                <a:solidFill>
                  <a:srgbClr val="000000"/>
                </a:solidFill>
              </a:defRPr>
            </a:pPr>
            <a:r>
              <a:t>OA mixes in with data center return air and passes through the filter bank in the filter room. </a:t>
            </a:r>
          </a:p>
        </p:txBody>
      </p:sp>
      <p:pic>
        <p:nvPicPr>
          <p:cNvPr id="123" name="Bildschirmfoto 2016-09-26 um 10.51.01.png"/>
          <p:cNvPicPr>
            <a:picLocks noChangeAspect="1"/>
          </p:cNvPicPr>
          <p:nvPr/>
        </p:nvPicPr>
        <p:blipFill>
          <a:blip r:embed="rId2">
            <a:extLst/>
          </a:blip>
          <a:stretch>
            <a:fillRect/>
          </a:stretch>
        </p:blipFill>
        <p:spPr>
          <a:xfrm>
            <a:off x="1188832" y="1403631"/>
            <a:ext cx="6766336" cy="2655504"/>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p:nvPr>
        </p:nvSpPr>
        <p:spPr>
          <a:prstGeom prst="rect">
            <a:avLst/>
          </a:prstGeom>
        </p:spPr>
        <p:txBody>
          <a:bodyPr/>
          <a:lstStyle/>
          <a:p>
            <a:pPr/>
            <a:r>
              <a:t>Air Conditioning</a:t>
            </a:r>
          </a:p>
        </p:txBody>
      </p:sp>
      <p:sp>
        <p:nvSpPr>
          <p:cNvPr id="126" name="Shape 12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7" name="Shape 127"/>
          <p:cNvSpPr/>
          <p:nvPr>
            <p:ph type="body" sz="half" idx="1"/>
          </p:nvPr>
        </p:nvSpPr>
        <p:spPr>
          <a:xfrm>
            <a:off x="539750" y="4212390"/>
            <a:ext cx="8061325" cy="1904248"/>
          </a:xfrm>
          <a:prstGeom prst="rect">
            <a:avLst/>
          </a:prstGeom>
        </p:spPr>
        <p:txBody>
          <a:bodyPr/>
          <a:lstStyle/>
          <a:p>
            <a:pPr marL="273250" indent="-273250" defTabSz="667512">
              <a:lnSpc>
                <a:spcPct val="100000"/>
              </a:lnSpc>
              <a:spcBef>
                <a:spcPts val="400"/>
              </a:spcBef>
              <a:buFontTx/>
              <a:buAutoNum type="arabicPeriod" startAt="4"/>
              <a:defRPr b="0" sz="2044">
                <a:solidFill>
                  <a:srgbClr val="000000"/>
                </a:solidFill>
              </a:defRPr>
            </a:pPr>
            <a:r>
              <a:t>Air enters the evaporative cooling/humidification room and may get sprayed by the misting system. </a:t>
            </a:r>
          </a:p>
          <a:p>
            <a:pPr marL="273250" indent="-273250" defTabSz="667512">
              <a:lnSpc>
                <a:spcPct val="100000"/>
              </a:lnSpc>
              <a:spcBef>
                <a:spcPts val="400"/>
              </a:spcBef>
              <a:buFontTx/>
              <a:buAutoNum type="arabicPeriod" startAt="4"/>
              <a:defRPr b="0" sz="2044">
                <a:solidFill>
                  <a:srgbClr val="000000"/>
                </a:solidFill>
              </a:defRPr>
            </a:pPr>
            <a:r>
              <a:t>The air passes through mist eliminators to prevent water carryover. </a:t>
            </a:r>
          </a:p>
          <a:p>
            <a:pPr marL="273250" indent="-273250" defTabSz="667512">
              <a:lnSpc>
                <a:spcPct val="100000"/>
              </a:lnSpc>
              <a:spcBef>
                <a:spcPts val="400"/>
              </a:spcBef>
              <a:buFontTx/>
              <a:buAutoNum type="arabicPeriod" startAt="4"/>
              <a:defRPr b="0" sz="2044">
                <a:solidFill>
                  <a:srgbClr val="000000"/>
                </a:solidFill>
              </a:defRPr>
            </a:pPr>
            <a:r>
              <a:t>The air enters the supply fan room, and gets pushed down the supply air openings to the data center cold aisles. </a:t>
            </a:r>
          </a:p>
        </p:txBody>
      </p:sp>
      <p:pic>
        <p:nvPicPr>
          <p:cNvPr id="128" name="Bildschirmfoto 2016-09-26 um 10.51.01.png"/>
          <p:cNvPicPr>
            <a:picLocks noChangeAspect="1"/>
          </p:cNvPicPr>
          <p:nvPr/>
        </p:nvPicPr>
        <p:blipFill>
          <a:blip r:embed="rId2">
            <a:extLst/>
          </a:blip>
          <a:stretch>
            <a:fillRect/>
          </a:stretch>
        </p:blipFill>
        <p:spPr>
          <a:xfrm>
            <a:off x="1188832" y="1403631"/>
            <a:ext cx="6766336" cy="2655504"/>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p:nvPr>
        </p:nvSpPr>
        <p:spPr>
          <a:prstGeom prst="rect">
            <a:avLst/>
          </a:prstGeom>
        </p:spPr>
        <p:txBody>
          <a:bodyPr/>
          <a:lstStyle/>
          <a:p>
            <a:pPr/>
            <a:r>
              <a:t>Air Conditioning</a:t>
            </a:r>
          </a:p>
        </p:txBody>
      </p:sp>
      <p:sp>
        <p:nvSpPr>
          <p:cNvPr id="131" name="Shape 1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 name="Shape 132"/>
          <p:cNvSpPr/>
          <p:nvPr>
            <p:ph type="body" sz="half" idx="1"/>
          </p:nvPr>
        </p:nvSpPr>
        <p:spPr>
          <a:xfrm>
            <a:off x="539750" y="4212390"/>
            <a:ext cx="8061325" cy="1904248"/>
          </a:xfrm>
          <a:prstGeom prst="rect">
            <a:avLst/>
          </a:prstGeom>
        </p:spPr>
        <p:txBody>
          <a:bodyPr/>
          <a:lstStyle>
            <a:lvl1pPr marL="374315" indent="-374315">
              <a:lnSpc>
                <a:spcPct val="100000"/>
              </a:lnSpc>
              <a:spcBef>
                <a:spcPts val="600"/>
              </a:spcBef>
              <a:buFontTx/>
              <a:buAutoNum type="arabicPeriod" startAt="7"/>
              <a:defRPr b="0" sz="2100">
                <a:solidFill>
                  <a:srgbClr val="000000"/>
                </a:solidFill>
              </a:defRPr>
            </a:lvl1pPr>
          </a:lstStyle>
          <a:p>
            <a:pPr/>
            <a:r>
              <a:t>The air enters the front of the server cabinets, passes through to the contained hot aisles, which then enters the return air plenum. The air then is returned back to the filter room or exhausted out of the building by natural pressure and/or relief fans. </a:t>
            </a:r>
          </a:p>
        </p:txBody>
      </p:sp>
      <p:pic>
        <p:nvPicPr>
          <p:cNvPr id="133" name="Bildschirmfoto 2016-09-26 um 10.51.01.png"/>
          <p:cNvPicPr>
            <a:picLocks noChangeAspect="1"/>
          </p:cNvPicPr>
          <p:nvPr/>
        </p:nvPicPr>
        <p:blipFill>
          <a:blip r:embed="rId2">
            <a:extLst/>
          </a:blip>
          <a:stretch>
            <a:fillRect/>
          </a:stretch>
        </p:blipFill>
        <p:spPr>
          <a:xfrm>
            <a:off x="1188832" y="1403631"/>
            <a:ext cx="6766336" cy="2655504"/>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prstGeom prst="rect">
            <a:avLst/>
          </a:prstGeom>
        </p:spPr>
        <p:txBody>
          <a:bodyPr/>
          <a:lstStyle/>
          <a:p>
            <a:pPr/>
            <a:r>
              <a:t>Air Conditioning</a:t>
            </a:r>
          </a:p>
        </p:txBody>
      </p:sp>
      <p:sp>
        <p:nvSpPr>
          <p:cNvPr id="136" name="Shape 1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 name="Download (2).png"/>
          <p:cNvPicPr>
            <a:picLocks noChangeAspect="1"/>
          </p:cNvPicPr>
          <p:nvPr/>
        </p:nvPicPr>
        <p:blipFill>
          <a:blip r:embed="rId2">
            <a:extLst/>
          </a:blip>
          <a:stretch>
            <a:fillRect/>
          </a:stretch>
        </p:blipFill>
        <p:spPr>
          <a:xfrm>
            <a:off x="508000" y="1514938"/>
            <a:ext cx="8128000" cy="4572001"/>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p>
            <a:pPr/>
            <a:r>
              <a:t>Power Supply</a:t>
            </a:r>
          </a:p>
        </p:txBody>
      </p:sp>
      <p:sp>
        <p:nvSpPr>
          <p:cNvPr id="140" name="Shape 14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 name="Bildschirmfoto 2016-09-26 um 11.31.18.png"/>
          <p:cNvPicPr>
            <a:picLocks noChangeAspect="1"/>
          </p:cNvPicPr>
          <p:nvPr/>
        </p:nvPicPr>
        <p:blipFill>
          <a:blip r:embed="rId2">
            <a:extLst/>
          </a:blip>
          <a:stretch>
            <a:fillRect/>
          </a:stretch>
        </p:blipFill>
        <p:spPr>
          <a:xfrm>
            <a:off x="523764" y="1296373"/>
            <a:ext cx="8096472" cy="4573862"/>
          </a:xfrm>
          <a:prstGeom prst="rect">
            <a:avLst/>
          </a:prstGeom>
          <a:ln w="12700">
            <a:miter lim="400000"/>
          </a:ln>
        </p:spPr>
      </p:pic>
      <p:sp>
        <p:nvSpPr>
          <p:cNvPr id="142" name="Shape 142"/>
          <p:cNvSpPr/>
          <p:nvPr/>
        </p:nvSpPr>
        <p:spPr>
          <a:xfrm>
            <a:off x="2725118" y="5805487"/>
            <a:ext cx="3693764"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UPS = Uninterrupted Power Supply</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50" name="Shape 50"/>
          <p:cNvSpPr/>
          <p:nvPr>
            <p:ph type="title"/>
          </p:nvPr>
        </p:nvSpPr>
        <p:spPr>
          <a:xfrm>
            <a:off x="-1" y="1"/>
            <a:ext cx="8215340" cy="714355"/>
          </a:xfrm>
          <a:prstGeom prst="rect">
            <a:avLst/>
          </a:prstGeom>
        </p:spPr>
        <p:txBody>
          <a:bodyPr/>
          <a:lstStyle/>
          <a:p>
            <a:pPr/>
            <a:r>
              <a:t>Outline</a:t>
            </a:r>
          </a:p>
        </p:txBody>
      </p:sp>
      <p:sp>
        <p:nvSpPr>
          <p:cNvPr id="51" name="Shape 51"/>
          <p:cNvSpPr/>
          <p:nvPr>
            <p:ph type="body" idx="1"/>
          </p:nvPr>
        </p:nvSpPr>
        <p:spPr>
          <a:xfrm>
            <a:off x="70337" y="954860"/>
            <a:ext cx="8968156" cy="5538016"/>
          </a:xfrm>
          <a:prstGeom prst="rect">
            <a:avLst/>
          </a:prstGeom>
        </p:spPr>
        <p:txBody>
          <a:bodyPr/>
          <a:lstStyle/>
          <a:p>
            <a:pPr>
              <a:defRPr sz="2400"/>
            </a:pPr>
            <a:r>
              <a:t>What are Data Centers?</a:t>
            </a:r>
          </a:p>
          <a:p>
            <a:pPr>
              <a:defRPr sz="2400"/>
            </a:pPr>
            <a:r>
              <a:t>Why do we need Data Centers?</a:t>
            </a:r>
          </a:p>
          <a:p>
            <a:pPr>
              <a:defRPr sz="2400"/>
            </a:pPr>
            <a:r>
              <a:t>Why Open Source?</a:t>
            </a:r>
          </a:p>
          <a:p>
            <a:pPr>
              <a:defRPr sz="2400"/>
            </a:pPr>
            <a:r>
              <a:t>OCP Data Center Specification</a:t>
            </a:r>
          </a:p>
          <a:p>
            <a:pPr lvl="1" marL="714375" indent="-265112">
              <a:spcBef>
                <a:spcPts val="500"/>
              </a:spcBef>
              <a:defRPr b="0" sz="2000">
                <a:solidFill>
                  <a:srgbClr val="000000"/>
                </a:solidFill>
              </a:defRPr>
            </a:pPr>
            <a:r>
              <a:t>Air Conditioning</a:t>
            </a:r>
          </a:p>
          <a:p>
            <a:pPr lvl="1" marL="714375" indent="-265112">
              <a:spcBef>
                <a:spcPts val="500"/>
              </a:spcBef>
              <a:defRPr b="0" sz="2000">
                <a:solidFill>
                  <a:srgbClr val="000000"/>
                </a:solidFill>
              </a:defRPr>
            </a:pPr>
            <a:r>
              <a:t>Power Supply</a:t>
            </a:r>
          </a:p>
          <a:p>
            <a:pPr lvl="1" marL="714375" indent="-265112">
              <a:spcBef>
                <a:spcPts val="500"/>
              </a:spcBef>
              <a:defRPr b="0" sz="2000">
                <a:solidFill>
                  <a:srgbClr val="000000"/>
                </a:solidFill>
              </a:defRPr>
            </a:pPr>
            <a:r>
              <a:t>„Cold Storage“</a:t>
            </a:r>
          </a:p>
          <a:p>
            <a:pPr lvl="1" marL="714375" indent="-265112">
              <a:spcBef>
                <a:spcPts val="500"/>
              </a:spcBef>
              <a:defRPr b="0" sz="2000">
                <a:solidFill>
                  <a:srgbClr val="000000"/>
                </a:solidFill>
              </a:defRPr>
            </a:pPr>
            <a:r>
              <a:t>Servers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prstGeom prst="rect">
            <a:avLst/>
          </a:prstGeom>
        </p:spPr>
        <p:txBody>
          <a:bodyPr/>
          <a:lstStyle/>
          <a:p>
            <a:pPr/>
            <a:r>
              <a:t>Power Supply</a:t>
            </a:r>
          </a:p>
        </p:txBody>
      </p:sp>
      <p:sp>
        <p:nvSpPr>
          <p:cNvPr id="145" name="Shape 1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6" name="Shape 146"/>
          <p:cNvSpPr/>
          <p:nvPr>
            <p:ph type="body" idx="1"/>
          </p:nvPr>
        </p:nvSpPr>
        <p:spPr>
          <a:prstGeom prst="rect">
            <a:avLst/>
          </a:prstGeom>
        </p:spPr>
        <p:txBody>
          <a:bodyPr/>
          <a:lstStyle/>
          <a:p>
            <a:pPr/>
            <a:r>
              <a:t>Power Supply takes AC and DC to cope with normal and backup electrical systems</a:t>
            </a:r>
          </a:p>
          <a:p>
            <a:pPr/>
            <a:r>
              <a:t>Industry did not support such supplies</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p>
            <a:pPr/>
            <a:r>
              <a:t>„Cold Storage“</a:t>
            </a:r>
          </a:p>
        </p:txBody>
      </p:sp>
      <p:sp>
        <p:nvSpPr>
          <p:cNvPr id="149" name="Shape 14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Shape 150"/>
          <p:cNvSpPr/>
          <p:nvPr>
            <p:ph type="body" idx="1"/>
          </p:nvPr>
        </p:nvSpPr>
        <p:spPr>
          <a:prstGeom prst="rect">
            <a:avLst/>
          </a:prstGeom>
        </p:spPr>
        <p:txBody>
          <a:bodyPr/>
          <a:lstStyle/>
          <a:p>
            <a:pPr/>
            <a:r>
              <a:t>250 billion photos total</a:t>
            </a:r>
          </a:p>
          <a:p>
            <a:pPr/>
            <a:r>
              <a:t>82% of traffic focused on 8% of photos</a:t>
            </a:r>
          </a:p>
          <a:p>
            <a:pPr/>
            <a:r>
              <a:t>Photos were treated the same</a:t>
            </a:r>
          </a:p>
          <a:p>
            <a:pPr lvl="1" marL="714375" indent="-265112">
              <a:spcBef>
                <a:spcPts val="500"/>
              </a:spcBef>
              <a:defRPr b="0" sz="2000">
                <a:solidFill>
                  <a:srgbClr val="000000"/>
                </a:solidFill>
              </a:defRPr>
            </a:pPr>
            <a:r>
              <a:t>8% with very high traffic stored on the same infrastructure as other 92%</a:t>
            </a:r>
          </a:p>
          <a:p>
            <a:pPr lvl="1" marL="714375" indent="-265112">
              <a:spcBef>
                <a:spcPts val="500"/>
              </a:spcBef>
              <a:defRPr b="0" sz="2000">
                <a:solidFill>
                  <a:srgbClr val="000000"/>
                </a:solidFill>
              </a:defRPr>
            </a:pPr>
            <a:r>
              <a:t>Waste of energy and storage</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nvSpPr>
        <p:spPr>
          <a:xfrm>
            <a:off x="70337" y="4145510"/>
            <a:ext cx="8968156" cy="234736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49262" indent="-449262">
              <a:lnSpc>
                <a:spcPct val="90000"/>
              </a:lnSpc>
              <a:spcBef>
                <a:spcPts val="1000"/>
              </a:spcBef>
              <a:buSzPct val="100000"/>
              <a:buFont typeface="Wingdings"/>
              <a:buChar char="❖"/>
              <a:defRPr b="1" sz="2800">
                <a:solidFill>
                  <a:srgbClr val="0070C0"/>
                </a:solidFill>
                <a:latin typeface="Arial"/>
                <a:ea typeface="Arial"/>
                <a:cs typeface="Arial"/>
                <a:sym typeface="Arial"/>
              </a:defRPr>
            </a:pPr>
            <a:r>
              <a:t>New data center design for 250.000 servers</a:t>
            </a:r>
          </a:p>
          <a:p>
            <a:pPr lvl="1" marL="714375" indent="-265112">
              <a:lnSpc>
                <a:spcPct val="90000"/>
              </a:lnSpc>
              <a:spcBef>
                <a:spcPts val="500"/>
              </a:spcBef>
              <a:buSzPct val="100000"/>
              <a:buFont typeface="Wingdings"/>
              <a:buChar char="▪"/>
              <a:defRPr sz="2000">
                <a:latin typeface="Arial"/>
                <a:ea typeface="Arial"/>
                <a:cs typeface="Arial"/>
                <a:sym typeface="Arial"/>
              </a:defRPr>
            </a:pPr>
            <a:r>
              <a:t>1 exabyte per data hall</a:t>
            </a:r>
          </a:p>
          <a:p>
            <a:pPr lvl="1" marL="714375" indent="-265112">
              <a:lnSpc>
                <a:spcPct val="90000"/>
              </a:lnSpc>
              <a:spcBef>
                <a:spcPts val="500"/>
              </a:spcBef>
              <a:buSzPct val="100000"/>
              <a:buFont typeface="Wingdings"/>
              <a:buChar char="▪"/>
              <a:defRPr sz="2000">
                <a:latin typeface="Arial"/>
                <a:ea typeface="Arial"/>
                <a:cs typeface="Arial"/>
                <a:sym typeface="Arial"/>
              </a:defRPr>
            </a:pPr>
            <a:r>
              <a:t>1.5MW per room</a:t>
            </a:r>
          </a:p>
          <a:p>
            <a:pPr lvl="1" marL="714375" indent="-265112">
              <a:lnSpc>
                <a:spcPct val="90000"/>
              </a:lnSpc>
              <a:spcBef>
                <a:spcPts val="500"/>
              </a:spcBef>
              <a:buSzPct val="100000"/>
              <a:buFont typeface="Wingdings"/>
              <a:buChar char="▪"/>
              <a:defRPr sz="2000">
                <a:latin typeface="Arial"/>
                <a:ea typeface="Arial"/>
                <a:cs typeface="Arial"/>
                <a:sym typeface="Arial"/>
              </a:defRPr>
            </a:pPr>
            <a:r>
              <a:t>500 racks of servers</a:t>
            </a:r>
          </a:p>
          <a:p>
            <a:pPr lvl="1" marL="714375" indent="-265112">
              <a:lnSpc>
                <a:spcPct val="90000"/>
              </a:lnSpc>
              <a:spcBef>
                <a:spcPts val="500"/>
              </a:spcBef>
              <a:buSzPct val="100000"/>
              <a:buFont typeface="Wingdings"/>
              <a:buChar char="▪"/>
              <a:defRPr sz="2000">
                <a:latin typeface="Arial"/>
                <a:ea typeface="Arial"/>
                <a:cs typeface="Arial"/>
                <a:sym typeface="Arial"/>
              </a:defRPr>
            </a:pPr>
            <a:r>
              <a:t>No power redundancy</a:t>
            </a:r>
          </a:p>
          <a:p>
            <a:pPr marL="449262" indent="-449262">
              <a:lnSpc>
                <a:spcPct val="90000"/>
              </a:lnSpc>
              <a:spcBef>
                <a:spcPts val="1000"/>
              </a:spcBef>
              <a:buSzPct val="100000"/>
              <a:buFont typeface="Wingdings"/>
              <a:buChar char="❖"/>
              <a:defRPr b="1" sz="2800">
                <a:solidFill>
                  <a:srgbClr val="0070C0"/>
                </a:solidFill>
                <a:latin typeface="Arial"/>
                <a:ea typeface="Arial"/>
                <a:cs typeface="Arial"/>
                <a:sym typeface="Arial"/>
              </a:defRPr>
            </a:pPr>
            <a:r>
              <a:t>1/5 of cost of conventional data center</a:t>
            </a:r>
          </a:p>
        </p:txBody>
      </p:sp>
      <p:sp>
        <p:nvSpPr>
          <p:cNvPr id="153" name="Shape 153"/>
          <p:cNvSpPr/>
          <p:nvPr>
            <p:ph type="title"/>
          </p:nvPr>
        </p:nvSpPr>
        <p:spPr>
          <a:prstGeom prst="rect">
            <a:avLst/>
          </a:prstGeom>
        </p:spPr>
        <p:txBody>
          <a:bodyPr/>
          <a:lstStyle/>
          <a:p>
            <a:pPr/>
            <a:r>
              <a:t>„Cold Storage“</a:t>
            </a:r>
          </a:p>
        </p:txBody>
      </p:sp>
      <p:sp>
        <p:nvSpPr>
          <p:cNvPr id="154" name="Shape 1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 name="oregonlive.jpg"/>
          <p:cNvPicPr>
            <a:picLocks noChangeAspect="1"/>
          </p:cNvPicPr>
          <p:nvPr/>
        </p:nvPicPr>
        <p:blipFill>
          <a:blip r:embed="rId2">
            <a:extLst/>
          </a:blip>
          <a:stretch>
            <a:fillRect/>
          </a:stretch>
        </p:blipFill>
        <p:spPr>
          <a:xfrm>
            <a:off x="396856" y="1003425"/>
            <a:ext cx="8350288" cy="2853017"/>
          </a:xfrm>
          <a:prstGeom prst="rect">
            <a:avLst/>
          </a:prstGeom>
          <a:ln w="12700">
            <a:miter lim="400000"/>
          </a:ln>
        </p:spPr>
      </p:pic>
      <p:sp>
        <p:nvSpPr>
          <p:cNvPr id="156" name="Shape 156"/>
          <p:cNvSpPr/>
          <p:nvPr/>
        </p:nvSpPr>
        <p:spPr>
          <a:xfrm>
            <a:off x="2624666" y="1769533"/>
            <a:ext cx="1683214" cy="1664825"/>
          </a:xfrm>
          <a:prstGeom prst="ellipse">
            <a:avLst/>
          </a:prstGeom>
          <a:ln w="50800">
            <a:solidFill>
              <a:srgbClr val="ED2200"/>
            </a:solidFill>
            <a:miter lim="400000"/>
          </a:ln>
          <a:effectLst>
            <a:outerShdw sx="100000" sy="100000" kx="0" ky="0" algn="b" rotWithShape="0" blurRad="63500" dist="17960" dir="2700000">
              <a:srgbClr val="000000"/>
            </a:outerShdw>
          </a:effectLst>
        </p:spPr>
        <p:txBody>
          <a:bodyPr lIns="45719" rIns="45719"/>
          <a:lstStyle/>
          <a:p>
            <a:pP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p:nvPr>
        </p:nvSpPr>
        <p:spPr>
          <a:prstGeom prst="rect">
            <a:avLst/>
          </a:prstGeom>
        </p:spPr>
        <p:txBody>
          <a:bodyPr/>
          <a:lstStyle/>
          <a:p>
            <a:pPr/>
            <a:r>
              <a:t>Servers</a:t>
            </a:r>
          </a:p>
        </p:txBody>
      </p:sp>
      <p:sp>
        <p:nvSpPr>
          <p:cNvPr id="159" name="Shape 1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0" name="Shape 160"/>
          <p:cNvSpPr/>
          <p:nvPr/>
        </p:nvSpPr>
        <p:spPr>
          <a:xfrm>
            <a:off x="70337" y="954860"/>
            <a:ext cx="8968156" cy="55380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49262" indent="-449262">
              <a:lnSpc>
                <a:spcPct val="90000"/>
              </a:lnSpc>
              <a:spcBef>
                <a:spcPts val="1000"/>
              </a:spcBef>
              <a:buSzPct val="100000"/>
              <a:buFont typeface="Wingdings"/>
              <a:buChar char="❖"/>
              <a:defRPr b="1" sz="2800">
                <a:solidFill>
                  <a:srgbClr val="0070C0"/>
                </a:solidFill>
                <a:latin typeface="Arial"/>
                <a:ea typeface="Arial"/>
                <a:cs typeface="Arial"/>
                <a:sym typeface="Arial"/>
              </a:defRPr>
            </a:pPr>
            <a:r>
              <a:t>Standard Server Motherboards</a:t>
            </a:r>
          </a:p>
          <a:p>
            <a:pPr marL="449262" indent="-449262">
              <a:lnSpc>
                <a:spcPct val="90000"/>
              </a:lnSpc>
              <a:spcBef>
                <a:spcPts val="1000"/>
              </a:spcBef>
              <a:buSzPct val="100000"/>
              <a:buFont typeface="Wingdings"/>
              <a:buChar char="❖"/>
              <a:defRPr b="1" sz="2800">
                <a:solidFill>
                  <a:srgbClr val="0070C0"/>
                </a:solidFill>
                <a:latin typeface="Arial"/>
                <a:ea typeface="Arial"/>
                <a:cs typeface="Arial"/>
                <a:sym typeface="Arial"/>
              </a:defRPr>
            </a:pPr>
            <a:r>
              <a:t>Standard form factor</a:t>
            </a:r>
          </a:p>
          <a:p>
            <a:pPr lvl="1" marL="714375" indent="-265112">
              <a:lnSpc>
                <a:spcPct val="90000"/>
              </a:lnSpc>
              <a:spcBef>
                <a:spcPts val="500"/>
              </a:spcBef>
              <a:buSzPct val="100000"/>
              <a:buFont typeface="Wingdings"/>
              <a:buChar char="▪"/>
              <a:defRPr sz="2000">
                <a:latin typeface="Arial"/>
                <a:ea typeface="Arial"/>
                <a:cs typeface="Arial"/>
                <a:sym typeface="Arial"/>
              </a:defRPr>
            </a:pPr>
            <a:r>
              <a:t>Standard dimension and component placement</a:t>
            </a:r>
          </a:p>
          <a:p>
            <a:pPr marL="449262" indent="-449262">
              <a:lnSpc>
                <a:spcPct val="90000"/>
              </a:lnSpc>
              <a:spcBef>
                <a:spcPts val="1000"/>
              </a:spcBef>
              <a:buSzPct val="100000"/>
              <a:buFont typeface="Wingdings"/>
              <a:buChar char="❖"/>
              <a:defRPr b="1" sz="2800">
                <a:solidFill>
                  <a:srgbClr val="0070C0"/>
                </a:solidFill>
                <a:latin typeface="Arial"/>
                <a:ea typeface="Arial"/>
                <a:cs typeface="Arial"/>
                <a:sym typeface="Arial"/>
              </a:defRPr>
            </a:pPr>
            <a:r>
              <a:t>Wide target audience</a:t>
            </a:r>
          </a:p>
          <a:p>
            <a:pPr lvl="1" marL="714375" indent="-265112">
              <a:lnSpc>
                <a:spcPct val="90000"/>
              </a:lnSpc>
              <a:spcBef>
                <a:spcPts val="500"/>
              </a:spcBef>
              <a:buSzPct val="100000"/>
              <a:buFont typeface="Wingdings"/>
              <a:buChar char="▪"/>
              <a:defRPr sz="2000">
                <a:latin typeface="Arial"/>
                <a:ea typeface="Arial"/>
                <a:cs typeface="Arial"/>
                <a:sym typeface="Arial"/>
              </a:defRPr>
            </a:pPr>
            <a:r>
              <a:t>Many features for many requirements</a:t>
            </a:r>
          </a:p>
          <a:p>
            <a:pPr lvl="1" marL="714375" indent="-265112">
              <a:lnSpc>
                <a:spcPct val="90000"/>
              </a:lnSpc>
              <a:spcBef>
                <a:spcPts val="500"/>
              </a:spcBef>
              <a:buSzPct val="100000"/>
              <a:buFont typeface="Wingdings"/>
              <a:buChar char="▪"/>
              <a:defRPr sz="2000">
                <a:latin typeface="Arial"/>
                <a:ea typeface="Arial"/>
                <a:cs typeface="Arial"/>
                <a:sym typeface="Arial"/>
              </a:defRPr>
            </a:pPr>
            <a:r>
              <a:t>Unused components for certain use cases</a:t>
            </a:r>
          </a:p>
          <a:p>
            <a:pPr lvl="1" marL="714375" indent="-265112">
              <a:lnSpc>
                <a:spcPct val="90000"/>
              </a:lnSpc>
              <a:spcBef>
                <a:spcPts val="500"/>
              </a:spcBef>
              <a:buSzPct val="100000"/>
              <a:buFont typeface="Wingdings"/>
              <a:buChar char="▪"/>
              <a:defRPr sz="2000">
                <a:latin typeface="Arial"/>
                <a:ea typeface="Arial"/>
                <a:cs typeface="Arial"/>
                <a:sym typeface="Arial"/>
              </a:defRPr>
            </a:pPr>
            <a:r>
              <a:t>Increased cost</a:t>
            </a:r>
          </a:p>
          <a:p>
            <a:pPr marL="449262" indent="-449262">
              <a:lnSpc>
                <a:spcPct val="90000"/>
              </a:lnSpc>
              <a:spcBef>
                <a:spcPts val="1000"/>
              </a:spcBef>
              <a:buSzPct val="100000"/>
              <a:buFont typeface="Wingdings"/>
              <a:buChar char="❖"/>
              <a:defRPr b="1" sz="2800">
                <a:solidFill>
                  <a:srgbClr val="0070C0"/>
                </a:solidFill>
                <a:latin typeface="Arial"/>
                <a:ea typeface="Arial"/>
                <a:cs typeface="Arial"/>
                <a:sym typeface="Arial"/>
              </a:defRPr>
            </a:pPr>
            <a:r>
              <a:t>Low power efficiency</a:t>
            </a:r>
          </a:p>
          <a:p>
            <a:pPr lvl="1" marL="714375" indent="-265112">
              <a:lnSpc>
                <a:spcPct val="90000"/>
              </a:lnSpc>
              <a:spcBef>
                <a:spcPts val="500"/>
              </a:spcBef>
              <a:buSzPct val="100000"/>
              <a:buFont typeface="Wingdings"/>
              <a:buChar char="▪"/>
              <a:defRPr sz="2000">
                <a:latin typeface="Arial"/>
                <a:ea typeface="Arial"/>
                <a:cs typeface="Arial"/>
                <a:sym typeface="Arial"/>
              </a:defRPr>
            </a:pPr>
            <a:r>
              <a:t>Optimized for costs</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p:nvPr>
        </p:nvSpPr>
        <p:spPr>
          <a:prstGeom prst="rect">
            <a:avLst/>
          </a:prstGeom>
        </p:spPr>
        <p:txBody>
          <a:bodyPr/>
          <a:lstStyle/>
          <a:p>
            <a:pPr/>
            <a:r>
              <a:t>OCP Data Center Specification</a:t>
            </a:r>
          </a:p>
        </p:txBody>
      </p:sp>
      <p:sp>
        <p:nvSpPr>
          <p:cNvPr id="163" name="Shape 1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4" name="Shape 164"/>
          <p:cNvSpPr/>
          <p:nvPr/>
        </p:nvSpPr>
        <p:spPr>
          <a:xfrm>
            <a:off x="70337" y="954860"/>
            <a:ext cx="8968156" cy="55380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49262" indent="-449262">
              <a:lnSpc>
                <a:spcPct val="90000"/>
              </a:lnSpc>
              <a:spcBef>
                <a:spcPts val="1000"/>
              </a:spcBef>
              <a:buSzPct val="100000"/>
              <a:buFont typeface="Wingdings"/>
              <a:buChar char="❖"/>
              <a:defRPr b="1" sz="2800">
                <a:solidFill>
                  <a:srgbClr val="0070C0"/>
                </a:solidFill>
                <a:latin typeface="Arial"/>
                <a:ea typeface="Arial"/>
                <a:cs typeface="Arial"/>
                <a:sym typeface="Arial"/>
              </a:defRPr>
            </a:pPr>
            <a:r>
              <a:t>Electrical and mechanical specification</a:t>
            </a:r>
          </a:p>
          <a:p>
            <a:pPr lvl="1" marL="714375" indent="-265112">
              <a:lnSpc>
                <a:spcPct val="90000"/>
              </a:lnSpc>
              <a:spcBef>
                <a:spcPts val="500"/>
              </a:spcBef>
              <a:buSzPct val="100000"/>
              <a:buFont typeface="Wingdings"/>
              <a:buChar char="▪"/>
              <a:defRPr sz="2000">
                <a:latin typeface="Arial"/>
                <a:ea typeface="Arial"/>
                <a:cs typeface="Arial"/>
                <a:sym typeface="Arial"/>
              </a:defRPr>
            </a:pPr>
            <a:r>
              <a:t>Diesel backup generators</a:t>
            </a:r>
          </a:p>
          <a:p>
            <a:pPr lvl="1" marL="714375" indent="-265112">
              <a:lnSpc>
                <a:spcPct val="90000"/>
              </a:lnSpc>
              <a:spcBef>
                <a:spcPts val="500"/>
              </a:spcBef>
              <a:buSzPct val="100000"/>
              <a:buFont typeface="Wingdings"/>
              <a:buChar char="▪"/>
              <a:defRPr sz="2000">
                <a:latin typeface="Arial"/>
                <a:ea typeface="Arial"/>
                <a:cs typeface="Arial"/>
                <a:sym typeface="Arial"/>
              </a:defRPr>
            </a:pPr>
            <a:r>
              <a:t>Battery monitoring</a:t>
            </a:r>
          </a:p>
          <a:p>
            <a:pPr lvl="1" marL="714375" indent="-265112">
              <a:lnSpc>
                <a:spcPct val="90000"/>
              </a:lnSpc>
              <a:spcBef>
                <a:spcPts val="500"/>
              </a:spcBef>
              <a:buSzPct val="100000"/>
              <a:buFont typeface="Wingdings"/>
              <a:buChar char="▪"/>
              <a:defRPr sz="2000">
                <a:latin typeface="Arial"/>
                <a:ea typeface="Arial"/>
                <a:cs typeface="Arial"/>
                <a:sym typeface="Arial"/>
              </a:defRPr>
            </a:pPr>
            <a:r>
              <a:t>Server battery backup</a:t>
            </a:r>
          </a:p>
          <a:p>
            <a:pPr lvl="1" marL="714375" indent="-265112">
              <a:lnSpc>
                <a:spcPct val="90000"/>
              </a:lnSpc>
              <a:spcBef>
                <a:spcPts val="500"/>
              </a:spcBef>
              <a:buSzPct val="100000"/>
              <a:buFont typeface="Wingdings"/>
              <a:buChar char="▪"/>
              <a:defRPr sz="2000">
                <a:latin typeface="Arial"/>
                <a:ea typeface="Arial"/>
                <a:cs typeface="Arial"/>
                <a:sym typeface="Arial"/>
              </a:defRPr>
            </a:pPr>
            <a:r>
              <a:t>Programmable LED Lighting System</a:t>
            </a:r>
          </a:p>
          <a:p>
            <a:pPr lvl="1" marL="714375" indent="-265112">
              <a:lnSpc>
                <a:spcPct val="90000"/>
              </a:lnSpc>
              <a:spcBef>
                <a:spcPts val="500"/>
              </a:spcBef>
              <a:buSzPct val="100000"/>
              <a:buFont typeface="Wingdings"/>
              <a:buChar char="▪"/>
              <a:defRPr sz="2000">
                <a:latin typeface="Arial"/>
                <a:ea typeface="Arial"/>
                <a:cs typeface="Arial"/>
                <a:sym typeface="Arial"/>
              </a:defRPr>
            </a:pPr>
            <a:r>
              <a:t>Fire Alarm and Sprinkler System</a:t>
            </a:r>
          </a:p>
          <a:p>
            <a:pPr lvl="1" marL="714375" indent="-265112">
              <a:lnSpc>
                <a:spcPct val="90000"/>
              </a:lnSpc>
              <a:spcBef>
                <a:spcPts val="500"/>
              </a:spcBef>
              <a:buSzPct val="100000"/>
              <a:buFont typeface="Wingdings"/>
              <a:buChar char="▪"/>
              <a:defRPr sz="2000">
                <a:latin typeface="Arial"/>
                <a:ea typeface="Arial"/>
                <a:cs typeface="Arial"/>
                <a:sym typeface="Arial"/>
              </a:defRPr>
            </a:pPr>
            <a:r>
              <a:t>…</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p:nvPr>
        </p:nvSpPr>
        <p:spPr>
          <a:prstGeom prst="rect">
            <a:avLst/>
          </a:prstGeom>
        </p:spPr>
        <p:txBody>
          <a:bodyPr/>
          <a:lstStyle/>
          <a:p>
            <a:pPr/>
            <a:r>
              <a:t>OCP Data Center Specification</a:t>
            </a:r>
          </a:p>
        </p:txBody>
      </p:sp>
      <p:sp>
        <p:nvSpPr>
          <p:cNvPr id="167" name="Shape 16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Shape 168"/>
          <p:cNvSpPr/>
          <p:nvPr/>
        </p:nvSpPr>
        <p:spPr>
          <a:xfrm>
            <a:off x="835920" y="1066218"/>
            <a:ext cx="2270192" cy="1517056"/>
          </a:xfrm>
          <a:prstGeom prst="rightArrow">
            <a:avLst>
              <a:gd name="adj1" fmla="val 32000"/>
              <a:gd name="adj2" fmla="val 64000"/>
            </a:avLst>
          </a:prstGeom>
          <a:solidFill>
            <a:schemeClr val="accent3"/>
          </a:solidFill>
          <a:ln w="38100">
            <a:solidFill>
              <a:srgbClr val="FFFFFF"/>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latin typeface="Arial"/>
                <a:ea typeface="Arial"/>
                <a:cs typeface="Arial"/>
                <a:sym typeface="Arial"/>
              </a:defRPr>
            </a:pPr>
          </a:p>
        </p:txBody>
      </p:sp>
      <p:sp>
        <p:nvSpPr>
          <p:cNvPr id="169" name="Shape 169"/>
          <p:cNvSpPr/>
          <p:nvPr/>
        </p:nvSpPr>
        <p:spPr>
          <a:xfrm>
            <a:off x="3829692" y="1581642"/>
            <a:ext cx="4472038" cy="4862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atin typeface="Arial"/>
                <a:ea typeface="Arial"/>
                <a:cs typeface="Arial"/>
                <a:sym typeface="Arial"/>
              </a:defRPr>
            </a:lvl1pPr>
          </a:lstStyle>
          <a:p>
            <a:pPr/>
            <a:r>
              <a:t>38% more energy efficient</a:t>
            </a:r>
          </a:p>
        </p:txBody>
      </p:sp>
      <p:sp>
        <p:nvSpPr>
          <p:cNvPr id="170" name="Shape 170"/>
          <p:cNvSpPr/>
          <p:nvPr/>
        </p:nvSpPr>
        <p:spPr>
          <a:xfrm>
            <a:off x="852853" y="2863502"/>
            <a:ext cx="2270192" cy="1517056"/>
          </a:xfrm>
          <a:prstGeom prst="rightArrow">
            <a:avLst>
              <a:gd name="adj1" fmla="val 32000"/>
              <a:gd name="adj2" fmla="val 64000"/>
            </a:avLst>
          </a:prstGeom>
          <a:solidFill>
            <a:schemeClr val="accent3"/>
          </a:solidFill>
          <a:ln w="38100">
            <a:solidFill>
              <a:srgbClr val="FFFFFF"/>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latin typeface="Arial"/>
                <a:ea typeface="Arial"/>
                <a:cs typeface="Arial"/>
                <a:sym typeface="Arial"/>
              </a:defRPr>
            </a:pPr>
          </a:p>
        </p:txBody>
      </p:sp>
      <p:sp>
        <p:nvSpPr>
          <p:cNvPr id="171" name="Shape 171"/>
          <p:cNvSpPr/>
          <p:nvPr/>
        </p:nvSpPr>
        <p:spPr>
          <a:xfrm>
            <a:off x="3846626" y="3378926"/>
            <a:ext cx="4472037"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atin typeface="Arial"/>
                <a:ea typeface="Arial"/>
                <a:cs typeface="Arial"/>
                <a:sym typeface="Arial"/>
              </a:defRPr>
            </a:lvl1pPr>
          </a:lstStyle>
          <a:p>
            <a:pPr/>
            <a:r>
              <a:t>24% lower cost</a:t>
            </a:r>
          </a:p>
        </p:txBody>
      </p:sp>
      <p:sp>
        <p:nvSpPr>
          <p:cNvPr id="172" name="Shape 172"/>
          <p:cNvSpPr/>
          <p:nvPr/>
        </p:nvSpPr>
        <p:spPr>
          <a:xfrm>
            <a:off x="861320" y="4660786"/>
            <a:ext cx="2270192" cy="1517055"/>
          </a:xfrm>
          <a:prstGeom prst="rightArrow">
            <a:avLst>
              <a:gd name="adj1" fmla="val 32000"/>
              <a:gd name="adj2" fmla="val 64000"/>
            </a:avLst>
          </a:prstGeom>
          <a:solidFill>
            <a:schemeClr val="accent3"/>
          </a:solidFill>
          <a:ln w="38100">
            <a:solidFill>
              <a:srgbClr val="FFFFFF"/>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latin typeface="Arial"/>
                <a:ea typeface="Arial"/>
                <a:cs typeface="Arial"/>
                <a:sym typeface="Arial"/>
              </a:defRPr>
            </a:pPr>
          </a:p>
        </p:txBody>
      </p:sp>
      <p:sp>
        <p:nvSpPr>
          <p:cNvPr id="173" name="Shape 173"/>
          <p:cNvSpPr/>
          <p:nvPr/>
        </p:nvSpPr>
        <p:spPr>
          <a:xfrm>
            <a:off x="3855092" y="5176210"/>
            <a:ext cx="4472038"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atin typeface="Arial"/>
                <a:ea typeface="Arial"/>
                <a:cs typeface="Arial"/>
                <a:sym typeface="Arial"/>
              </a:defRPr>
            </a:lvl1pPr>
          </a:lstStyle>
          <a:p>
            <a:pPr/>
            <a:r>
              <a:t>1.2 billion USD saved</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176" name="Shape 176"/>
          <p:cNvSpPr/>
          <p:nvPr>
            <p:ph type="title"/>
          </p:nvPr>
        </p:nvSpPr>
        <p:spPr>
          <a:xfrm>
            <a:off x="-1" y="1"/>
            <a:ext cx="8215340" cy="714355"/>
          </a:xfrm>
          <a:prstGeom prst="rect">
            <a:avLst/>
          </a:prstGeom>
        </p:spPr>
        <p:txBody>
          <a:bodyPr/>
          <a:lstStyle/>
          <a:p>
            <a:pPr/>
          </a:p>
        </p:txBody>
      </p:sp>
      <p:sp>
        <p:nvSpPr>
          <p:cNvPr id="177" name="Shape 177"/>
          <p:cNvSpPr/>
          <p:nvPr/>
        </p:nvSpPr>
        <p:spPr>
          <a:xfrm>
            <a:off x="633437" y="3105839"/>
            <a:ext cx="7877126"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defRPr b="1" sz="4000">
                <a:solidFill>
                  <a:srgbClr val="0070C0"/>
                </a:solidFill>
                <a:latin typeface="Arial"/>
                <a:ea typeface="Arial"/>
                <a:cs typeface="Arial"/>
                <a:sym typeface="Arial"/>
              </a:defRPr>
            </a:lvl1pPr>
          </a:lstStyle>
          <a:p>
            <a:pPr/>
            <a:r>
              <a:t>감사합니다</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180" name="Shape 180"/>
          <p:cNvSpPr/>
          <p:nvPr>
            <p:ph type="title"/>
          </p:nvPr>
        </p:nvSpPr>
        <p:spPr>
          <a:xfrm>
            <a:off x="-1" y="1"/>
            <a:ext cx="8215340" cy="714355"/>
          </a:xfrm>
          <a:prstGeom prst="rect">
            <a:avLst/>
          </a:prstGeom>
        </p:spPr>
        <p:txBody>
          <a:bodyPr/>
          <a:lstStyle/>
          <a:p>
            <a:pPr/>
            <a:r>
              <a:t>References</a:t>
            </a:r>
          </a:p>
        </p:txBody>
      </p:sp>
      <p:sp>
        <p:nvSpPr>
          <p:cNvPr id="181" name="Shape 181"/>
          <p:cNvSpPr/>
          <p:nvPr/>
        </p:nvSpPr>
        <p:spPr>
          <a:xfrm>
            <a:off x="70337" y="954860"/>
            <a:ext cx="8968156" cy="55380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2" invalidUrl="" action="" tgtFrame="" tooltip="" history="1" highlightClick="0" endSnd="0"/>
              </a:rPr>
              <a:t>Project Website</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3" invalidUrl="" action="" tgtFrame="" tooltip="" history="1" highlightClick="0" endSnd="0"/>
              </a:rPr>
              <a:t>List of specification documents</a:t>
            </a:r>
          </a:p>
          <a:p>
            <a:pPr lvl="1" marL="535781" indent="-198834" defTabSz="685800">
              <a:lnSpc>
                <a:spcPct val="90000"/>
              </a:lnSpc>
              <a:spcBef>
                <a:spcPts val="300"/>
              </a:spcBef>
              <a:buSzPct val="100000"/>
              <a:buFont typeface="Wingdings"/>
              <a:buChar char="▪"/>
              <a:defRPr sz="1500">
                <a:latin typeface="Arial"/>
                <a:ea typeface="Arial"/>
                <a:cs typeface="Arial"/>
                <a:sym typeface="Arial"/>
              </a:defRPr>
            </a:pPr>
            <a:r>
              <a:rPr u="sng">
                <a:solidFill>
                  <a:srgbClr val="0000FF"/>
                </a:solidFill>
                <a:uFill>
                  <a:solidFill>
                    <a:srgbClr val="0000FF"/>
                  </a:solidFill>
                </a:uFill>
                <a:hlinkClick r:id="rId4" invalidUrl="" action="" tgtFrame="" tooltip="" history="1" highlightClick="0" endSnd="0"/>
              </a:rPr>
              <a:t>Direct link to Data Center Specification V1.0</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5" invalidUrl="" action="" tgtFrame="" tooltip="" history="1" highlightClick="0" endSnd="0"/>
              </a:rPr>
              <a:t>Introducing the Open Compute Project</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6" invalidUrl="" action="" tgtFrame="" tooltip="" history="1" highlightClick="0" endSnd="0"/>
              </a:rPr>
              <a:t>OSCON 2013: Jay Parikh, "The Open Compute Project"</a:t>
            </a:r>
          </a:p>
          <a:p>
            <a:pPr lvl="1" marL="535781" indent="-198834" defTabSz="685800">
              <a:lnSpc>
                <a:spcPct val="90000"/>
              </a:lnSpc>
              <a:spcBef>
                <a:spcPts val="300"/>
              </a:spcBef>
              <a:buSzPct val="100000"/>
              <a:buFont typeface="Wingdings"/>
              <a:buChar char="▪"/>
              <a:defRPr sz="1500">
                <a:latin typeface="Arial"/>
                <a:ea typeface="Arial"/>
                <a:cs typeface="Arial"/>
                <a:sym typeface="Arial"/>
              </a:defRPr>
            </a:pPr>
            <a:r>
              <a:t>Vice President of infrastructure engineering at Facebook</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7" invalidUrl="" action="" tgtFrame="" tooltip="" history="1" highlightClick="0" endSnd="0"/>
              </a:rPr>
              <a:t>Open Compute Project and the Changing Data Center</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8" invalidUrl="" action="" tgtFrame="" tooltip="" history="1" highlightClick="0" endSnd="0"/>
              </a:rPr>
              <a:t>HC23-T2: The Open Compute Project</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9" invalidUrl="" action="" tgtFrame="" tooltip="" history="1" highlightClick="0" endSnd="0"/>
              </a:rPr>
              <a:t>How Facebook designed the data centre from scratch</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10" invalidUrl="" action="" tgtFrame="" tooltip="" history="1" highlightClick="0" endSnd="0"/>
              </a:rPr>
              <a:t>OCP Summit 2015 - Facebook News - Jay Parikh</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11" invalidUrl="" action="" tgtFrame="" tooltip="" history="1" highlightClick="0" endSnd="0"/>
              </a:rPr>
              <a:t>Efficiency is Profitable: Facebook's Approach to Global Infrastructure Optimization</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12" invalidUrl="" action="" tgtFrame="" tooltip="" history="1" highlightClick="0" endSnd="0"/>
              </a:rPr>
              <a:t>OCP Summit 2015 - Data Center Project Update</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13" invalidUrl="" action="" tgtFrame="" tooltip="" history="1" highlightClick="0" endSnd="0"/>
              </a:rPr>
              <a:t>Inside a Google data center</a:t>
            </a:r>
          </a:p>
          <a:p>
            <a:pPr marL="336947" indent="-336947" defTabSz="685800">
              <a:lnSpc>
                <a:spcPct val="90000"/>
              </a:lnSpc>
              <a:spcBef>
                <a:spcPts val="700"/>
              </a:spcBef>
              <a:buSzPct val="100000"/>
              <a:buFont typeface="Wingdings"/>
              <a:buChar char="❖"/>
              <a:defRPr b="1" sz="2100">
                <a:solidFill>
                  <a:srgbClr val="0070C0"/>
                </a:solidFill>
                <a:latin typeface="Arial"/>
                <a:ea typeface="Arial"/>
                <a:cs typeface="Arial"/>
                <a:sym typeface="Arial"/>
              </a:defRPr>
            </a:pPr>
            <a:r>
              <a:rPr u="sng">
                <a:solidFill>
                  <a:srgbClr val="0000FF"/>
                </a:solidFill>
                <a:uFill>
                  <a:solidFill>
                    <a:srgbClr val="0000FF"/>
                  </a:solidFill>
                </a:uFill>
                <a:hlinkClick r:id="rId14" invalidUrl="" action="" tgtFrame="" tooltip="" history="1" highlightClick="0" endSnd="0"/>
              </a:rPr>
              <a:t>Open Compute Project Introduction</a:t>
            </a:r>
          </a:p>
          <a:p>
            <a:pPr lvl="1" marL="535781" indent="-198834" defTabSz="685800">
              <a:lnSpc>
                <a:spcPct val="90000"/>
              </a:lnSpc>
              <a:spcBef>
                <a:spcPts val="300"/>
              </a:spcBef>
              <a:buSzPct val="100000"/>
              <a:buFont typeface="Wingdings"/>
              <a:buChar char="▪"/>
              <a:defRPr sz="1500">
                <a:latin typeface="Arial"/>
                <a:ea typeface="Arial"/>
                <a:cs typeface="Arial"/>
                <a:sym typeface="Arial"/>
              </a:defRPr>
            </a:pPr>
            <a:r>
              <a:t>Very informal introduction into the topic</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54" name="Shape 54"/>
          <p:cNvSpPr/>
          <p:nvPr>
            <p:ph type="title"/>
          </p:nvPr>
        </p:nvSpPr>
        <p:spPr>
          <a:xfrm>
            <a:off x="-1" y="1"/>
            <a:ext cx="8215340" cy="714355"/>
          </a:xfrm>
          <a:prstGeom prst="rect">
            <a:avLst/>
          </a:prstGeom>
        </p:spPr>
        <p:txBody>
          <a:bodyPr/>
          <a:lstStyle/>
          <a:p>
            <a:pPr/>
          </a:p>
        </p:txBody>
      </p:sp>
      <p:sp>
        <p:nvSpPr>
          <p:cNvPr id="55" name="Shape 55"/>
          <p:cNvSpPr/>
          <p:nvPr/>
        </p:nvSpPr>
        <p:spPr>
          <a:xfrm>
            <a:off x="1220665" y="3123701"/>
            <a:ext cx="6667501" cy="6463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defRPr b="1" sz="4000">
                <a:solidFill>
                  <a:srgbClr val="0070C0"/>
                </a:solidFill>
                <a:latin typeface="Arial"/>
                <a:ea typeface="Arial"/>
                <a:cs typeface="Arial"/>
                <a:sym typeface="Arial"/>
              </a:defRPr>
            </a:lvl1pPr>
          </a:lstStyle>
          <a:p>
            <a:pPr/>
            <a:r>
              <a:t>What are Data Centers?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p>
            <a:pPr/>
            <a:r>
              <a:t>What are Data Centers?</a:t>
            </a:r>
          </a:p>
        </p:txBody>
      </p:sp>
      <p:sp>
        <p:nvSpPr>
          <p:cNvPr id="58" name="Shape 58"/>
          <p:cNvSpPr/>
          <p:nvPr>
            <p:ph type="body" idx="1"/>
          </p:nvPr>
        </p:nvSpPr>
        <p:spPr>
          <a:prstGeom prst="rect">
            <a:avLst/>
          </a:prstGeom>
        </p:spPr>
        <p:txBody>
          <a:bodyPr/>
          <a:lstStyle/>
          <a:p>
            <a:pPr/>
          </a:p>
        </p:txBody>
      </p:sp>
      <p:sp>
        <p:nvSpPr>
          <p:cNvPr id="59" name="Shape 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 name="pasted-image.png"/>
          <p:cNvPicPr>
            <a:picLocks noChangeAspect="1"/>
          </p:cNvPicPr>
          <p:nvPr/>
        </p:nvPicPr>
        <p:blipFill>
          <a:blip r:embed="rId2">
            <a:extLst/>
          </a:blip>
          <a:stretch>
            <a:fillRect/>
          </a:stretch>
        </p:blipFill>
        <p:spPr>
          <a:xfrm>
            <a:off x="596531" y="1351703"/>
            <a:ext cx="7950938" cy="47904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prstGeom prst="rect">
            <a:avLst/>
          </a:prstGeom>
        </p:spPr>
        <p:txBody>
          <a:bodyPr/>
          <a:lstStyle/>
          <a:p>
            <a:pPr/>
            <a:r>
              <a:t>What are Data Centers?</a:t>
            </a:r>
          </a:p>
        </p:txBody>
      </p:sp>
      <p:sp>
        <p:nvSpPr>
          <p:cNvPr id="63" name="Shape 63"/>
          <p:cNvSpPr/>
          <p:nvPr>
            <p:ph type="body" idx="1"/>
          </p:nvPr>
        </p:nvSpPr>
        <p:spPr>
          <a:prstGeom prst="rect">
            <a:avLst/>
          </a:prstGeom>
        </p:spPr>
        <p:txBody>
          <a:bodyPr/>
          <a:lstStyle/>
          <a:p>
            <a:pPr/>
            <a:r>
              <a:t>Storage for Applications and Data</a:t>
            </a:r>
          </a:p>
          <a:p>
            <a:pPr lvl="1" marL="714375" indent="-265112">
              <a:spcBef>
                <a:spcPts val="500"/>
              </a:spcBef>
              <a:defRPr b="0" sz="2000">
                <a:solidFill>
                  <a:srgbClr val="000000"/>
                </a:solidFill>
              </a:defRPr>
            </a:pPr>
            <a:r>
              <a:t>Databases, Images, Videos</a:t>
            </a:r>
          </a:p>
          <a:p>
            <a:pPr/>
            <a:r>
              <a:t>Computational power to process the data</a:t>
            </a:r>
          </a:p>
        </p:txBody>
      </p:sp>
      <p:sp>
        <p:nvSpPr>
          <p:cNvPr id="64" name="Shape 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sldNum" sz="quarter" idx="2"/>
          </p:nvPr>
        </p:nvSpPr>
        <p:spPr>
          <a:xfrm>
            <a:off x="0" y="6570711"/>
            <a:ext cx="9144000" cy="288825"/>
          </a:xfrm>
          <a:prstGeom prst="rect">
            <a:avLst/>
          </a:prstGeom>
          <a:extLst>
            <a:ext uri="{C572A759-6A51-4108-AA02-DFA0A04FC94B}">
              <ma14:wrappingTextBoxFlag xmlns:ma14="http://schemas.microsoft.com/office/mac/drawingml/2011/main" val="1"/>
            </a:ext>
          </a:extLst>
        </p:spPr>
        <p:txBody>
          <a:bodyPr/>
          <a:lstStyle>
            <a:lvl1pPr algn="r">
              <a:defRPr b="1" sz="1400">
                <a:solidFill>
                  <a:srgbClr val="FFFFFF"/>
                </a:solidFill>
                <a:latin typeface="Arial"/>
                <a:ea typeface="Arial"/>
                <a:cs typeface="Arial"/>
                <a:sym typeface="Arial"/>
              </a:defRPr>
            </a:lvl1pPr>
          </a:lstStyle>
          <a:p>
            <a:pPr/>
            <a:fld id="{86CB4B4D-7CA3-9044-876B-883B54F8677D}" type="slidenum"/>
          </a:p>
        </p:txBody>
      </p:sp>
      <p:sp>
        <p:nvSpPr>
          <p:cNvPr id="67" name="Shape 67"/>
          <p:cNvSpPr/>
          <p:nvPr>
            <p:ph type="title"/>
          </p:nvPr>
        </p:nvSpPr>
        <p:spPr>
          <a:xfrm>
            <a:off x="-1" y="1"/>
            <a:ext cx="8215340" cy="714355"/>
          </a:xfrm>
          <a:prstGeom prst="rect">
            <a:avLst/>
          </a:prstGeom>
        </p:spPr>
        <p:txBody>
          <a:bodyPr/>
          <a:lstStyle/>
          <a:p>
            <a:pPr/>
          </a:p>
        </p:txBody>
      </p:sp>
      <p:sp>
        <p:nvSpPr>
          <p:cNvPr id="68" name="Shape 68"/>
          <p:cNvSpPr/>
          <p:nvPr/>
        </p:nvSpPr>
        <p:spPr>
          <a:xfrm>
            <a:off x="633437" y="3105839"/>
            <a:ext cx="7877126" cy="6463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defRPr b="1" sz="4000">
                <a:solidFill>
                  <a:srgbClr val="0070C0"/>
                </a:solidFill>
                <a:latin typeface="Arial"/>
                <a:ea typeface="Arial"/>
                <a:cs typeface="Arial"/>
                <a:sym typeface="Arial"/>
              </a:defRPr>
            </a:lvl1pPr>
          </a:lstStyle>
          <a:p>
            <a:pPr/>
            <a:r>
              <a:t>Why do we need Data Centers?</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title"/>
          </p:nvPr>
        </p:nvSpPr>
        <p:spPr>
          <a:prstGeom prst="rect">
            <a:avLst/>
          </a:prstGeom>
        </p:spPr>
        <p:txBody>
          <a:bodyPr/>
          <a:lstStyle/>
          <a:p>
            <a:pPr/>
            <a:r>
              <a:t>Why do we need Data Centers?</a:t>
            </a:r>
          </a:p>
        </p:txBody>
      </p:sp>
      <p:sp>
        <p:nvSpPr>
          <p:cNvPr id="71" name="Shape 71"/>
          <p:cNvSpPr/>
          <p:nvPr>
            <p:ph type="body" idx="1"/>
          </p:nvPr>
        </p:nvSpPr>
        <p:spPr>
          <a:prstGeom prst="rect">
            <a:avLst/>
          </a:prstGeom>
        </p:spPr>
        <p:txBody>
          <a:bodyPr/>
          <a:lstStyle/>
          <a:p>
            <a:pPr/>
            <a:r>
              <a:t>Very high amount of data creation</a:t>
            </a:r>
          </a:p>
          <a:p>
            <a:pPr lvl="1" marL="714375" indent="-265112">
              <a:spcBef>
                <a:spcPts val="500"/>
              </a:spcBef>
              <a:defRPr b="0" sz="2000">
                <a:solidFill>
                  <a:srgbClr val="000000"/>
                </a:solidFill>
              </a:defRPr>
            </a:pPr>
            <a:r>
              <a:t>More devices, more users, more apps</a:t>
            </a:r>
          </a:p>
          <a:p>
            <a:pPr lvl="1" marL="714375" indent="-265112">
              <a:spcBef>
                <a:spcPts val="500"/>
              </a:spcBef>
              <a:defRPr b="0" sz="2000">
                <a:solidFill>
                  <a:srgbClr val="000000"/>
                </a:solidFill>
              </a:defRPr>
            </a:pPr>
            <a:r>
              <a:t>Only smaller part of world population has access to internet today</a:t>
            </a:r>
          </a:p>
        </p:txBody>
      </p:sp>
      <p:sp>
        <p:nvSpPr>
          <p:cNvPr id="72" name="Shape 7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 name="Shape 73"/>
          <p:cNvSpPr/>
          <p:nvPr/>
        </p:nvSpPr>
        <p:spPr>
          <a:xfrm>
            <a:off x="1024466" y="5393928"/>
            <a:ext cx="2837591" cy="769806"/>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p:spPr>
        <p:txBody>
          <a:bodyPr lIns="45719" rIns="45719"/>
          <a:lstStyle/>
          <a:p>
            <a:pPr>
              <a:defRPr>
                <a:solidFill>
                  <a:srgbClr val="FFFFFF"/>
                </a:solidFill>
                <a:latin typeface="Arial"/>
                <a:ea typeface="Arial"/>
                <a:cs typeface="Arial"/>
                <a:sym typeface="Arial"/>
              </a:defRPr>
            </a:pPr>
          </a:p>
        </p:txBody>
      </p:sp>
      <p:sp>
        <p:nvSpPr>
          <p:cNvPr id="74" name="Shape 74"/>
          <p:cNvSpPr/>
          <p:nvPr/>
        </p:nvSpPr>
        <p:spPr>
          <a:xfrm>
            <a:off x="5334000" y="3491507"/>
            <a:ext cx="2837591" cy="2672227"/>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p:spPr>
        <p:txBody>
          <a:bodyPr lIns="45719" rIns="45719"/>
          <a:lstStyle/>
          <a:p>
            <a:pPr>
              <a:defRPr>
                <a:solidFill>
                  <a:srgbClr val="FFFFFF"/>
                </a:solidFill>
                <a:latin typeface="Arial"/>
                <a:ea typeface="Arial"/>
                <a:cs typeface="Arial"/>
                <a:sym typeface="Arial"/>
              </a:defRPr>
            </a:pPr>
          </a:p>
        </p:txBody>
      </p:sp>
      <p:sp>
        <p:nvSpPr>
          <p:cNvPr id="75" name="Shape 75"/>
          <p:cNvSpPr/>
          <p:nvPr/>
        </p:nvSpPr>
        <p:spPr>
          <a:xfrm>
            <a:off x="1867428" y="5535727"/>
            <a:ext cx="1151668"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atin typeface="Arial"/>
                <a:ea typeface="Arial"/>
                <a:cs typeface="Arial"/>
                <a:sym typeface="Arial"/>
              </a:defRPr>
            </a:lvl1pPr>
          </a:lstStyle>
          <a:p>
            <a:pPr/>
            <a:r>
              <a:t>0.8 ZB</a:t>
            </a:r>
          </a:p>
        </p:txBody>
      </p:sp>
      <p:sp>
        <p:nvSpPr>
          <p:cNvPr id="76" name="Shape 76"/>
          <p:cNvSpPr/>
          <p:nvPr/>
        </p:nvSpPr>
        <p:spPr>
          <a:xfrm>
            <a:off x="2136918" y="6189534"/>
            <a:ext cx="61268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2010</a:t>
            </a:r>
          </a:p>
        </p:txBody>
      </p:sp>
      <p:sp>
        <p:nvSpPr>
          <p:cNvPr id="77" name="Shape 77"/>
          <p:cNvSpPr/>
          <p:nvPr/>
        </p:nvSpPr>
        <p:spPr>
          <a:xfrm>
            <a:off x="6176961" y="4584517"/>
            <a:ext cx="1151668"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atin typeface="Arial"/>
                <a:ea typeface="Arial"/>
                <a:cs typeface="Arial"/>
                <a:sym typeface="Arial"/>
              </a:defRPr>
            </a:lvl1pPr>
          </a:lstStyle>
          <a:p>
            <a:pPr/>
            <a:r>
              <a:t>2.8 ZB</a:t>
            </a:r>
          </a:p>
        </p:txBody>
      </p:sp>
      <p:sp>
        <p:nvSpPr>
          <p:cNvPr id="78" name="Shape 78"/>
          <p:cNvSpPr/>
          <p:nvPr/>
        </p:nvSpPr>
        <p:spPr>
          <a:xfrm>
            <a:off x="6446452" y="6189534"/>
            <a:ext cx="61268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2012</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title"/>
          </p:nvPr>
        </p:nvSpPr>
        <p:spPr>
          <a:prstGeom prst="rect">
            <a:avLst/>
          </a:prstGeom>
        </p:spPr>
        <p:txBody>
          <a:bodyPr/>
          <a:lstStyle/>
          <a:p>
            <a:pPr/>
            <a:r>
              <a:t>Why do we need Data Centers?</a:t>
            </a:r>
          </a:p>
        </p:txBody>
      </p:sp>
      <p:sp>
        <p:nvSpPr>
          <p:cNvPr id="81" name="Shape 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 name="Shape 82"/>
          <p:cNvSpPr/>
          <p:nvPr/>
        </p:nvSpPr>
        <p:spPr>
          <a:xfrm>
            <a:off x="1024466" y="5881958"/>
            <a:ext cx="1576984" cy="100156"/>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p:spPr>
        <p:txBody>
          <a:bodyPr lIns="45719" rIns="45719"/>
          <a:lstStyle/>
          <a:p>
            <a:pPr>
              <a:defRPr>
                <a:solidFill>
                  <a:srgbClr val="FFFFFF"/>
                </a:solidFill>
                <a:latin typeface="Arial"/>
                <a:ea typeface="Arial"/>
                <a:cs typeface="Arial"/>
                <a:sym typeface="Arial"/>
              </a:defRPr>
            </a:pPr>
          </a:p>
        </p:txBody>
      </p:sp>
      <p:sp>
        <p:nvSpPr>
          <p:cNvPr id="83" name="Shape 83"/>
          <p:cNvSpPr/>
          <p:nvPr/>
        </p:nvSpPr>
        <p:spPr>
          <a:xfrm>
            <a:off x="1461594" y="5576832"/>
            <a:ext cx="702728"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a:r>
              <a:t>0.8 ZB</a:t>
            </a:r>
          </a:p>
        </p:txBody>
      </p:sp>
      <p:sp>
        <p:nvSpPr>
          <p:cNvPr id="84" name="Shape 84"/>
          <p:cNvSpPr/>
          <p:nvPr/>
        </p:nvSpPr>
        <p:spPr>
          <a:xfrm>
            <a:off x="1506615" y="6098724"/>
            <a:ext cx="61268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2010</a:t>
            </a:r>
          </a:p>
        </p:txBody>
      </p:sp>
      <p:sp>
        <p:nvSpPr>
          <p:cNvPr id="85" name="Shape 85"/>
          <p:cNvSpPr/>
          <p:nvPr/>
        </p:nvSpPr>
        <p:spPr>
          <a:xfrm>
            <a:off x="4265657" y="6098724"/>
            <a:ext cx="61268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2012</a:t>
            </a:r>
          </a:p>
        </p:txBody>
      </p:sp>
      <p:sp>
        <p:nvSpPr>
          <p:cNvPr id="86" name="Shape 86"/>
          <p:cNvSpPr/>
          <p:nvPr/>
        </p:nvSpPr>
        <p:spPr>
          <a:xfrm>
            <a:off x="3783508" y="5729045"/>
            <a:ext cx="1576984" cy="303869"/>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p:spPr>
        <p:txBody>
          <a:bodyPr lIns="45719" rIns="45719"/>
          <a:lstStyle/>
          <a:p>
            <a:pPr>
              <a:defRPr>
                <a:solidFill>
                  <a:srgbClr val="FFFFFF"/>
                </a:solidFill>
                <a:latin typeface="Arial"/>
                <a:ea typeface="Arial"/>
                <a:cs typeface="Arial"/>
                <a:sym typeface="Arial"/>
              </a:defRPr>
            </a:pPr>
          </a:p>
        </p:txBody>
      </p:sp>
      <p:sp>
        <p:nvSpPr>
          <p:cNvPr id="87" name="Shape 87"/>
          <p:cNvSpPr/>
          <p:nvPr/>
        </p:nvSpPr>
        <p:spPr>
          <a:xfrm>
            <a:off x="4220636" y="5724283"/>
            <a:ext cx="702728"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a:r>
              <a:t>2.8 ZB</a:t>
            </a:r>
          </a:p>
        </p:txBody>
      </p:sp>
      <p:sp>
        <p:nvSpPr>
          <p:cNvPr id="88" name="Shape 88"/>
          <p:cNvSpPr/>
          <p:nvPr/>
        </p:nvSpPr>
        <p:spPr>
          <a:xfrm>
            <a:off x="6542550" y="1211146"/>
            <a:ext cx="1576984" cy="4821767"/>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p:spPr>
        <p:txBody>
          <a:bodyPr lIns="45719" rIns="45719"/>
          <a:lstStyle/>
          <a:p>
            <a:pPr>
              <a:defRPr>
                <a:solidFill>
                  <a:srgbClr val="FFFFFF"/>
                </a:solidFill>
                <a:latin typeface="Arial"/>
                <a:ea typeface="Arial"/>
                <a:cs typeface="Arial"/>
                <a:sym typeface="Arial"/>
              </a:defRPr>
            </a:pPr>
          </a:p>
        </p:txBody>
      </p:sp>
      <p:sp>
        <p:nvSpPr>
          <p:cNvPr id="89" name="Shape 89"/>
          <p:cNvSpPr/>
          <p:nvPr/>
        </p:nvSpPr>
        <p:spPr>
          <a:xfrm>
            <a:off x="7024699" y="6098724"/>
            <a:ext cx="61268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2020</a:t>
            </a:r>
          </a:p>
        </p:txBody>
      </p:sp>
      <p:sp>
        <p:nvSpPr>
          <p:cNvPr id="90" name="Shape 90"/>
          <p:cNvSpPr/>
          <p:nvPr/>
        </p:nvSpPr>
        <p:spPr>
          <a:xfrm>
            <a:off x="6700774" y="3378926"/>
            <a:ext cx="1260536"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atin typeface="Arial"/>
                <a:ea typeface="Arial"/>
                <a:cs typeface="Arial"/>
                <a:sym typeface="Arial"/>
              </a:defRPr>
            </a:lvl1pPr>
          </a:lstStyle>
          <a:p>
            <a:pPr/>
            <a:r>
              <a:t>~45 ZB</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a:r>
              <a:t>Why do we need Data Centers?</a:t>
            </a:r>
          </a:p>
        </p:txBody>
      </p:sp>
      <p:pic>
        <p:nvPicPr>
          <p:cNvPr id="93" name="pasted-image.png"/>
          <p:cNvPicPr>
            <a:picLocks noChangeAspect="1"/>
          </p:cNvPicPr>
          <p:nvPr/>
        </p:nvPicPr>
        <p:blipFill>
          <a:blip r:embed="rId2">
            <a:extLst/>
          </a:blip>
          <a:stretch>
            <a:fillRect/>
          </a:stretch>
        </p:blipFill>
        <p:spPr>
          <a:xfrm>
            <a:off x="3664247" y="1286933"/>
            <a:ext cx="1815506" cy="1815506"/>
          </a:xfrm>
          <a:prstGeom prst="rect">
            <a:avLst/>
          </a:prstGeom>
          <a:ln w="12700">
            <a:miter lim="400000"/>
          </a:ln>
        </p:spPr>
      </p:pic>
      <p:pic>
        <p:nvPicPr>
          <p:cNvPr id="94" name="pasted-image.png"/>
          <p:cNvPicPr>
            <a:picLocks noChangeAspect="1"/>
          </p:cNvPicPr>
          <p:nvPr/>
        </p:nvPicPr>
        <p:blipFill>
          <a:blip r:embed="rId3">
            <a:extLst/>
          </a:blip>
          <a:stretch>
            <a:fillRect/>
          </a:stretch>
        </p:blipFill>
        <p:spPr>
          <a:xfrm>
            <a:off x="2605886" y="3328392"/>
            <a:ext cx="1671628" cy="1111633"/>
          </a:xfrm>
          <a:prstGeom prst="rect">
            <a:avLst/>
          </a:prstGeom>
          <a:ln w="12700">
            <a:miter lim="400000"/>
          </a:ln>
        </p:spPr>
      </p:pic>
      <p:pic>
        <p:nvPicPr>
          <p:cNvPr id="95" name="pasted-image.png"/>
          <p:cNvPicPr>
            <a:picLocks noChangeAspect="1"/>
          </p:cNvPicPr>
          <p:nvPr/>
        </p:nvPicPr>
        <p:blipFill>
          <a:blip r:embed="rId3">
            <a:extLst/>
          </a:blip>
          <a:stretch>
            <a:fillRect/>
          </a:stretch>
        </p:blipFill>
        <p:spPr>
          <a:xfrm>
            <a:off x="2605886" y="4572992"/>
            <a:ext cx="1671628" cy="1111633"/>
          </a:xfrm>
          <a:prstGeom prst="rect">
            <a:avLst/>
          </a:prstGeom>
          <a:ln w="12700">
            <a:miter lim="400000"/>
          </a:ln>
        </p:spPr>
      </p:pic>
      <p:pic>
        <p:nvPicPr>
          <p:cNvPr id="96" name="pasted-image.png"/>
          <p:cNvPicPr>
            <a:picLocks noChangeAspect="1"/>
          </p:cNvPicPr>
          <p:nvPr/>
        </p:nvPicPr>
        <p:blipFill>
          <a:blip r:embed="rId3">
            <a:extLst/>
          </a:blip>
          <a:stretch>
            <a:fillRect/>
          </a:stretch>
        </p:blipFill>
        <p:spPr>
          <a:xfrm>
            <a:off x="4866486" y="3328392"/>
            <a:ext cx="1671628" cy="1111633"/>
          </a:xfrm>
          <a:prstGeom prst="rect">
            <a:avLst/>
          </a:prstGeom>
          <a:ln w="12700">
            <a:miter lim="400000"/>
          </a:ln>
        </p:spPr>
      </p:pic>
      <p:pic>
        <p:nvPicPr>
          <p:cNvPr id="97" name="pasted-image.png"/>
          <p:cNvPicPr>
            <a:picLocks noChangeAspect="1"/>
          </p:cNvPicPr>
          <p:nvPr/>
        </p:nvPicPr>
        <p:blipFill>
          <a:blip r:embed="rId3">
            <a:extLst/>
          </a:blip>
          <a:stretch>
            <a:fillRect/>
          </a:stretch>
        </p:blipFill>
        <p:spPr>
          <a:xfrm>
            <a:off x="4866486" y="4572992"/>
            <a:ext cx="1671628" cy="1111633"/>
          </a:xfrm>
          <a:prstGeom prst="rect">
            <a:avLst/>
          </a:prstGeom>
          <a:ln w="12700">
            <a:miter lim="400000"/>
          </a:ln>
        </p:spPr>
      </p:pic>
      <p:sp>
        <p:nvSpPr>
          <p:cNvPr id="98" name="Shape 98"/>
          <p:cNvSpPr/>
          <p:nvPr/>
        </p:nvSpPr>
        <p:spPr>
          <a:xfrm>
            <a:off x="1571961" y="5910578"/>
            <a:ext cx="6000078"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Reach moon twice by stacking up 3TB hard drives in 2020</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Office 테마">
  <a:themeElements>
    <a:clrScheme name="Office 테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테마">
      <a:majorFont>
        <a:latin typeface="Helvetica"/>
        <a:ea typeface="Helvetica"/>
        <a:cs typeface="Helvetica"/>
      </a:majorFont>
      <a:minorFont>
        <a:latin typeface="맑은 고딕"/>
        <a:ea typeface="맑은 고딕"/>
        <a:cs typeface="맑은 고딕"/>
      </a:minorFont>
    </a:fontScheme>
    <a:fmtScheme name="Office 테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테마">
  <a:themeElements>
    <a:clrScheme name="Office 테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테마">
      <a:majorFont>
        <a:latin typeface="Helvetica"/>
        <a:ea typeface="Helvetica"/>
        <a:cs typeface="Helvetica"/>
      </a:majorFont>
      <a:minorFont>
        <a:latin typeface="맑은 고딕"/>
        <a:ea typeface="맑은 고딕"/>
        <a:cs typeface="맑은 고딕"/>
      </a:minorFont>
    </a:fontScheme>
    <a:fmtScheme name="Office 테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