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95" r:id="rId3"/>
    <p:sldId id="400" r:id="rId4"/>
    <p:sldId id="401" r:id="rId5"/>
    <p:sldId id="402" r:id="rId6"/>
    <p:sldId id="403" r:id="rId7"/>
    <p:sldId id="404" r:id="rId8"/>
    <p:sldId id="405" r:id="rId9"/>
    <p:sldId id="406" r:id="rId10"/>
    <p:sldId id="407" r:id="rId11"/>
    <p:sldId id="408" r:id="rId12"/>
    <p:sldId id="409" r:id="rId13"/>
    <p:sldId id="410" r:id="rId14"/>
    <p:sldId id="411" r:id="rId15"/>
    <p:sldId id="412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43" autoAdjust="0"/>
    <p:restoredTop sz="96982" autoAdjust="0"/>
  </p:normalViewPr>
  <p:slideViewPr>
    <p:cSldViewPr snapToGrid="0">
      <p:cViewPr varScale="1">
        <p:scale>
          <a:sx n="97" d="100"/>
          <a:sy n="97" d="100"/>
        </p:scale>
        <p:origin x="67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68886-9C03-49E4-95E2-C27CD432987A}" type="datetimeFigureOut">
              <a:rPr lang="ko-KR" altLang="en-US" smtClean="0"/>
              <a:t>2016-09-28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AEE45-DD11-4AA8-8EED-61B9FAEACC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9613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AEE45-DD11-4AA8-8EED-61B9FAEACCA6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7193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oundRect">
            <a:avLst/>
          </a:prstGeom>
          <a:solidFill>
            <a:schemeClr val="accent1">
              <a:lumMod val="60000"/>
              <a:lumOff val="40000"/>
              <a:alpha val="20000"/>
            </a:schemeClr>
          </a:solidFill>
        </p:spPr>
        <p:txBody>
          <a:bodyPr anchor="ctr">
            <a:normAutofit/>
          </a:bodyPr>
          <a:lstStyle>
            <a:lvl1pPr algn="ctr">
              <a:defRPr sz="48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 smtClean="0"/>
              <a:t>마스터 부제목 스타일 편집</a:t>
            </a:r>
            <a:endParaRPr lang="en-US" dirty="0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6572248"/>
            <a:ext cx="9144000" cy="285752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t>DPNM Lab.									 </a:t>
            </a:r>
            <a:fld id="{B7F5EAC2-D5EC-44B8-ABB9-9CE1C25C642E}" type="slidenum">
              <a:rPr kumimoji="0" lang="en-US" altLang="ko-KR" sz="1400" b="1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pPr algn="r">
                <a:defRPr/>
              </a:pPr>
              <a:t>‹#›</a:t>
            </a:fld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t>/84</a:t>
            </a:r>
            <a:endParaRPr kumimoji="0" lang="ko-KR" altLang="en-US" sz="1400" b="1" dirty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맑은 고딕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514357" y="6561235"/>
            <a:ext cx="61152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SDN/NFV and Open Networking Ecosystem</a:t>
            </a:r>
            <a:endParaRPr lang="ko-KR" alt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197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8215338" cy="714355"/>
          </a:xfrm>
          <a:solidFill>
            <a:schemeClr val="accent1">
              <a:lumMod val="60000"/>
              <a:lumOff val="40000"/>
              <a:alpha val="33000"/>
            </a:schemeClr>
          </a:solidFill>
        </p:spPr>
        <p:txBody>
          <a:bodyPr>
            <a:normAutofit/>
          </a:bodyPr>
          <a:lstStyle>
            <a:lvl1pPr>
              <a:defRPr sz="36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38" y="954860"/>
            <a:ext cx="8968154" cy="5538015"/>
          </a:xfrm>
        </p:spPr>
        <p:txBody>
          <a:bodyPr/>
          <a:lstStyle>
            <a:lvl1pPr marL="449263" indent="-449263">
              <a:buFont typeface="Wingdings" panose="05000000000000000000" pitchFamily="2" charset="2"/>
              <a:buChar char="v"/>
              <a:defRPr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14375" indent="-265113"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en-US" dirty="0"/>
          </a:p>
        </p:txBody>
      </p:sp>
      <p:sp>
        <p:nvSpPr>
          <p:cNvPr id="13" name="Rectangle 8"/>
          <p:cNvSpPr>
            <a:spLocks noChangeArrowheads="1"/>
          </p:cNvSpPr>
          <p:nvPr userDrawn="1"/>
        </p:nvSpPr>
        <p:spPr bwMode="auto">
          <a:xfrm>
            <a:off x="0" y="6572248"/>
            <a:ext cx="9144000" cy="285752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t>DPNM Lab.									 </a:t>
            </a:r>
            <a:fld id="{B7F5EAC2-D5EC-44B8-ABB9-9CE1C25C642E}" type="slidenum">
              <a:rPr kumimoji="0" lang="en-US" altLang="ko-KR" sz="1400" b="1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pPr algn="r">
                <a:defRPr/>
              </a:pPr>
              <a:t>‹#›</a:t>
            </a:fld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t>/88</a:t>
            </a:r>
            <a:endParaRPr kumimoji="0" lang="ko-KR" altLang="en-US" sz="1400" b="1" dirty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맑은 고딕"/>
            </a:endParaRPr>
          </a:p>
        </p:txBody>
      </p:sp>
      <p:pic>
        <p:nvPicPr>
          <p:cNvPr id="7" name="Picture 6" descr="http://www.postechvision.org/image/logo/red_3.jpg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5338" y="0"/>
            <a:ext cx="928662" cy="714356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 userDrawn="1"/>
        </p:nvSpPr>
        <p:spPr>
          <a:xfrm>
            <a:off x="1514357" y="6561235"/>
            <a:ext cx="61152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SDN/NFV and Open Networking Ecosystem</a:t>
            </a:r>
            <a:endParaRPr lang="ko-KR" alt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868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B4203-E702-4B32-84D7-7691D7ECC0B2}" type="datetimeFigureOut">
              <a:rPr lang="ko-KR" altLang="en-US" smtClean="0"/>
              <a:t>2016-09-28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Project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F36A4-9307-47AA-9694-091A84C67F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932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14594" y="509296"/>
            <a:ext cx="8530937" cy="2387600"/>
          </a:xfrm>
        </p:spPr>
        <p:txBody>
          <a:bodyPr>
            <a:normAutofit/>
          </a:bodyPr>
          <a:lstStyle/>
          <a:p>
            <a:r>
              <a:rPr lang="en-US" altLang="ko-KR" sz="4400" dirty="0" smtClean="0"/>
              <a:t>OCP</a:t>
            </a:r>
            <a:r>
              <a:rPr lang="en-US" altLang="ko-KR" sz="4400" dirty="0" smtClean="0"/>
              <a:t/>
            </a:r>
            <a:br>
              <a:rPr lang="en-US" altLang="ko-KR" sz="4400" dirty="0" smtClean="0"/>
            </a:br>
            <a:r>
              <a:rPr lang="en-US" altLang="ko-KR" sz="4400" dirty="0" smtClean="0"/>
              <a:t>Hardware Management</a:t>
            </a:r>
            <a:endParaRPr lang="ko-KR" altLang="en-US" sz="4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43000" y="3152769"/>
            <a:ext cx="6858000" cy="3144122"/>
          </a:xfrm>
        </p:spPr>
        <p:txBody>
          <a:bodyPr>
            <a:noAutofit/>
          </a:bodyPr>
          <a:lstStyle/>
          <a:p>
            <a:r>
              <a:rPr lang="en-US" altLang="ko-KR" sz="2800" b="1" dirty="0" smtClean="0"/>
              <a:t>Dongup Kwon</a:t>
            </a:r>
            <a:endParaRPr lang="ko-KR" altLang="en-US" sz="2800" b="1" dirty="0"/>
          </a:p>
          <a:p>
            <a:endParaRPr lang="en-US" altLang="ko-KR" sz="2000" b="1" dirty="0" smtClean="0"/>
          </a:p>
          <a:p>
            <a:r>
              <a:rPr lang="en-US" altLang="ko-KR" sz="1800" b="1" dirty="0" smtClean="0"/>
              <a:t>Dept. of CSE, POSTECH</a:t>
            </a:r>
            <a:endParaRPr lang="ko-KR" altLang="en-US" sz="1800" b="1" dirty="0"/>
          </a:p>
          <a:p>
            <a:r>
              <a:rPr lang="en-US" altLang="ko-KR" sz="1800" b="1" dirty="0" smtClean="0"/>
              <a:t>nankdu7@postech.ac.kr</a:t>
            </a:r>
            <a:endParaRPr lang="en-US" altLang="ko-KR" sz="1800" b="1" dirty="0"/>
          </a:p>
          <a:p>
            <a:endParaRPr lang="en-US" altLang="ko-KR" sz="1800" b="1" dirty="0"/>
          </a:p>
          <a:p>
            <a:r>
              <a:rPr lang="en-US" altLang="ko-KR" sz="1800" b="1" dirty="0" smtClean="0"/>
              <a:t>2016. 9. </a:t>
            </a:r>
            <a:r>
              <a:rPr lang="en-US" altLang="ko-KR" sz="1800" b="1" dirty="0" smtClean="0"/>
              <a:t>28</a:t>
            </a:r>
            <a:endParaRPr lang="en-US" altLang="ko-KR" sz="1800" b="1" dirty="0"/>
          </a:p>
        </p:txBody>
      </p:sp>
    </p:spTree>
    <p:extLst>
      <p:ext uri="{BB962C8B-B14F-4D97-AF65-F5344CB8AC3E}">
        <p14:creationId xmlns:p14="http://schemas.microsoft.com/office/powerpoint/2010/main" val="311583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latin typeface="Arial" panose="020B0604020202020204" pitchFamily="34" charset="0"/>
                <a:cs typeface="Arial" panose="020B0604020202020204" pitchFamily="34" charset="0"/>
              </a:rPr>
              <a:t>Events, Alerts, Logs</a:t>
            </a:r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Providing reliable and standard ways for automation of knowledge of a standard machine condition</a:t>
            </a:r>
          </a:p>
          <a:p>
            <a:pPr lvl="1"/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Event: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 a recorded machine state change</a:t>
            </a:r>
          </a:p>
          <a:p>
            <a:pPr lvl="1"/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Alert: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 an urgent notification of event</a:t>
            </a:r>
          </a:p>
          <a:p>
            <a:pPr lvl="1"/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Log: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 a collection of events </a:t>
            </a:r>
          </a:p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Examples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Simple network management protocol (SNMP): A IP-based standard protocol for collecting and managing devices</a:t>
            </a:r>
          </a:p>
          <a:p>
            <a:pPr lvl="1"/>
            <a:endParaRPr lang="en-US" altLang="ko-K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94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latin typeface="Arial" panose="020B0604020202020204" pitchFamily="34" charset="0"/>
                <a:cs typeface="Arial" panose="020B0604020202020204" pitchFamily="34" charset="0"/>
              </a:rPr>
              <a:t>Events, Alerts, Logs</a:t>
            </a:r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Define consistent event numbers and associated text format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Leverage SNMP/syslog (existing standards) for base functionality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Standardize the machine events (consistent event messages)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Accommodate both in-band and out-of-band agents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Define mechanisms to validate and secure notification transports</a:t>
            </a:r>
          </a:p>
        </p:txBody>
      </p:sp>
    </p:spTree>
    <p:extLst>
      <p:ext uri="{BB962C8B-B14F-4D97-AF65-F5344CB8AC3E}">
        <p14:creationId xmlns:p14="http://schemas.microsoft.com/office/powerpoint/2010/main" val="2204551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latin typeface="Arial" panose="020B0604020202020204" pitchFamily="34" charset="0"/>
                <a:cs typeface="Arial" panose="020B0604020202020204" pitchFamily="34" charset="0"/>
              </a:rPr>
              <a:t>Remote Hardware Management</a:t>
            </a:r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Large-scale environments requires a way to perform operations remotely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Remote power on/off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Remote console (graphical console)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Discover a machine’s hardware/firmware configuration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Basic authentication</a:t>
            </a:r>
          </a:p>
          <a:p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</a:p>
          <a:p>
            <a:pPr lvl="1"/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Provide a uniform interface and performance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</a:t>
            </a:r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gaps between requirements and existing standards providing commands and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API/interfaces</a:t>
            </a:r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646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latin typeface="Arial" panose="020B0604020202020204" pitchFamily="34" charset="0"/>
                <a:cs typeface="Arial" panose="020B0604020202020204" pitchFamily="34" charset="0"/>
              </a:rPr>
              <a:t>Strategic Enabling Technology</a:t>
            </a:r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Providing a richer management network and stronger integration with external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endParaRPr lang="en-US" altLang="ko-KR" dirty="0" smtClean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increasing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efficiency and easing management</a:t>
            </a:r>
          </a:p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Approach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Investigate alternatives with various Open Compute design tracks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Coordinate with OCP Data Center to integrate into their data center information management systems (DCIM)</a:t>
            </a:r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360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Current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Draft of Hardware </a:t>
            </a:r>
            <a:r>
              <a:rPr lang="en-US" altLang="ko-KR" dirty="0"/>
              <a:t>Management Specifications for </a:t>
            </a:r>
            <a:r>
              <a:rPr lang="en-US" altLang="ko-KR" dirty="0" smtClean="0"/>
              <a:t>IPMI</a:t>
            </a:r>
          </a:p>
          <a:p>
            <a:r>
              <a:rPr lang="en-US" altLang="ko-KR" dirty="0" smtClean="0"/>
              <a:t>Draft </a:t>
            </a:r>
            <a:r>
              <a:rPr lang="en-US" altLang="ko-KR" dirty="0"/>
              <a:t>of the Open Hardware Machine Management Specifications </a:t>
            </a:r>
            <a:r>
              <a:rPr lang="en-US" altLang="ko-KR" dirty="0" smtClean="0"/>
              <a:t>v1.01</a:t>
            </a:r>
            <a:endParaRPr lang="en-US" altLang="ko-KR" dirty="0"/>
          </a:p>
          <a:p>
            <a:pPr lvl="1"/>
            <a:r>
              <a:rPr lang="en-US" altLang="ko-KR" dirty="0" smtClean="0"/>
              <a:t>About remote hardware management</a:t>
            </a:r>
            <a:endParaRPr lang="en-US" altLang="ko-KR" dirty="0"/>
          </a:p>
          <a:p>
            <a:endParaRPr lang="en-US" altLang="ko-K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30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</a:t>
            </a:r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http://www.opencompute.org/wiki/Hardware_Management/SpecsAndDesigns</a:t>
            </a:r>
            <a:endParaRPr lang="en-US" altLang="ko-K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093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Outline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Hardware Management</a:t>
            </a:r>
            <a:endParaRPr lang="en-US" altLang="ko-KR" sz="2400" dirty="0"/>
          </a:p>
          <a:p>
            <a:r>
              <a:rPr lang="en-US" altLang="ko-KR" sz="2400" dirty="0" smtClean="0"/>
              <a:t>Open Hardware Management</a:t>
            </a:r>
            <a:endParaRPr lang="en-US" altLang="ko-KR" sz="2400" dirty="0"/>
          </a:p>
          <a:p>
            <a:r>
              <a:rPr lang="en-US" altLang="ko-KR" sz="2400" dirty="0" smtClean="0"/>
              <a:t>Problems of Legacy Hardware Management</a:t>
            </a:r>
          </a:p>
          <a:p>
            <a:r>
              <a:rPr lang="en-US" altLang="ko-KR" sz="2400" dirty="0" smtClean="0"/>
              <a:t>OCP</a:t>
            </a:r>
          </a:p>
          <a:p>
            <a:pPr lvl="1"/>
            <a:r>
              <a:rPr lang="en-US" altLang="ko-KR" sz="2000" dirty="0" smtClean="0"/>
              <a:t>Firmware Lifecycle</a:t>
            </a:r>
          </a:p>
          <a:p>
            <a:pPr lvl="1"/>
            <a:r>
              <a:rPr lang="en-US" altLang="ko-KR" sz="2000" dirty="0" smtClean="0"/>
              <a:t>Events, Alerts, Logs</a:t>
            </a:r>
          </a:p>
          <a:p>
            <a:pPr lvl="1"/>
            <a:r>
              <a:rPr lang="en-US" altLang="ko-KR" sz="2000" dirty="0" smtClean="0"/>
              <a:t>Remote Hardware Management</a:t>
            </a:r>
          </a:p>
          <a:p>
            <a:pPr lvl="1"/>
            <a:r>
              <a:rPr lang="en-US" altLang="ko-KR" sz="2000" dirty="0" smtClean="0"/>
              <a:t>Strategic Enabling Technology</a:t>
            </a:r>
            <a:endParaRPr lang="en-US" altLang="ko-KR" sz="2000" dirty="0"/>
          </a:p>
          <a:p>
            <a:pPr marL="449262" lvl="1" indent="0">
              <a:buNone/>
            </a:pPr>
            <a:endParaRPr lang="en-US" altLang="ko-KR" sz="2000" dirty="0" smtClean="0"/>
          </a:p>
          <a:p>
            <a:endParaRPr lang="en-US" altLang="ko-KR" sz="2400" dirty="0"/>
          </a:p>
        </p:txBody>
      </p:sp>
    </p:spTree>
    <p:extLst>
      <p:ext uri="{BB962C8B-B14F-4D97-AF65-F5344CB8AC3E}">
        <p14:creationId xmlns:p14="http://schemas.microsoft.com/office/powerpoint/2010/main" val="2555145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Hardware Management</a:t>
            </a:r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Scale Computing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Large-scale computing environment (e.g., data centers and clouds)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Include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many different machines, components, and software</a:t>
            </a:r>
          </a:p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Hardware Management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Managing firmware that makes machines run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Alerting about machine health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Discovering machine resources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Accessing machines remotely</a:t>
            </a:r>
          </a:p>
          <a:p>
            <a:pPr lvl="1"/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23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Open Hardware Management</a:t>
            </a:r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>
                <a:latin typeface="Arial" panose="020B0604020202020204" pitchFamily="34" charset="0"/>
                <a:cs typeface="Arial" panose="020B0604020202020204" pitchFamily="34" charset="0"/>
              </a:rPr>
              <a:t>Open hardware management</a:t>
            </a:r>
          </a:p>
          <a:p>
            <a:pPr lvl="1"/>
            <a:r>
              <a:rPr lang="en-US" altLang="ko-KR" smtClean="0">
                <a:latin typeface="Arial" panose="020B0604020202020204" pitchFamily="34" charset="0"/>
                <a:cs typeface="Arial" panose="020B0604020202020204" pitchFamily="34" charset="0"/>
              </a:rPr>
              <a:t>Provide </a:t>
            </a:r>
            <a:r>
              <a:rPr lang="en-US" altLang="ko-KR" b="1" smtClean="0">
                <a:latin typeface="Arial" panose="020B0604020202020204" pitchFamily="34" charset="0"/>
                <a:cs typeface="Arial" panose="020B0604020202020204" pitchFamily="34" charset="0"/>
              </a:rPr>
              <a:t>uniform </a:t>
            </a:r>
            <a:r>
              <a:rPr lang="en-US" altLang="ko-KR" smtClean="0">
                <a:latin typeface="Arial" panose="020B0604020202020204" pitchFamily="34" charset="0"/>
                <a:cs typeface="Arial" panose="020B0604020202020204" pitchFamily="34" charset="0"/>
              </a:rPr>
              <a:t>management of firmware, alerting of hardware events, and remote hardware access</a:t>
            </a:r>
          </a:p>
          <a:p>
            <a:pPr lvl="1"/>
            <a:r>
              <a:rPr lang="en-US" altLang="ko-KR" smtClean="0">
                <a:latin typeface="Arial" panose="020B0604020202020204" pitchFamily="34" charset="0"/>
                <a:cs typeface="Arial" panose="020B0604020202020204" pitchFamily="34" charset="0"/>
              </a:rPr>
              <a:t>Focus on </a:t>
            </a:r>
            <a:r>
              <a:rPr lang="en-US" altLang="ko-KR" b="1" smtClean="0">
                <a:latin typeface="Arial" panose="020B0604020202020204" pitchFamily="34" charset="0"/>
                <a:cs typeface="Arial" panose="020B0604020202020204" pitchFamily="34" charset="0"/>
              </a:rPr>
              <a:t>process automation and scalability</a:t>
            </a:r>
            <a:r>
              <a:rPr lang="en-US" altLang="ko-KR" smtClean="0">
                <a:latin typeface="Arial" panose="020B0604020202020204" pitchFamily="34" charset="0"/>
                <a:cs typeface="Arial" panose="020B0604020202020204" pitchFamily="34" charset="0"/>
              </a:rPr>
              <a:t> by leveraging existing open standards</a:t>
            </a:r>
          </a:p>
          <a:p>
            <a:r>
              <a:rPr lang="en-US" altLang="ko-KR" smtClean="0">
                <a:latin typeface="Arial" panose="020B0604020202020204" pitchFamily="34" charset="0"/>
                <a:cs typeface="Arial" panose="020B0604020202020204" pitchFamily="34" charset="0"/>
              </a:rPr>
              <a:t>Project Chairs</a:t>
            </a:r>
          </a:p>
          <a:p>
            <a:pPr lvl="1"/>
            <a:r>
              <a:rPr lang="en-US" altLang="ko-KR" smtClean="0">
                <a:latin typeface="Arial" panose="020B0604020202020204" pitchFamily="34" charset="0"/>
                <a:cs typeface="Arial" panose="020B0604020202020204" pitchFamily="34" charset="0"/>
              </a:rPr>
              <a:t>Rajeev Agrawala (Goldman Sachs)</a:t>
            </a:r>
          </a:p>
          <a:p>
            <a:pPr lvl="1"/>
            <a:r>
              <a:rPr lang="en-US" altLang="ko-KR" smtClean="0">
                <a:latin typeface="Arial" panose="020B0604020202020204" pitchFamily="34" charset="0"/>
                <a:cs typeface="Arial" panose="020B0604020202020204" pitchFamily="34" charset="0"/>
              </a:rPr>
              <a:t>Badriddine Khessib (Microsoft)</a:t>
            </a:r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474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Problems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of Legacy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Hardware Management</a:t>
            </a:r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Flexibility</a:t>
            </a:r>
          </a:p>
          <a:p>
            <a:pPr lvl="1"/>
            <a:r>
              <a:rPr lang="en-US" altLang="ko-KR" b="0" dirty="0" smtClean="0">
                <a:latin typeface="Arial" panose="020B0604020202020204" pitchFamily="34" charset="0"/>
                <a:cs typeface="Arial" panose="020B0604020202020204" pitchFamily="34" charset="0"/>
              </a:rPr>
              <a:t>inability </a:t>
            </a:r>
            <a:r>
              <a:rPr lang="en-US" altLang="ko-KR" b="0" dirty="0" smtClean="0">
                <a:latin typeface="Arial" panose="020B0604020202020204" pitchFamily="34" charset="0"/>
                <a:cs typeface="Arial" panose="020B0604020202020204" pitchFamily="34" charset="0"/>
              </a:rPr>
              <a:t>to deploy firmware fixes and configuration changes quickly and at scale</a:t>
            </a:r>
          </a:p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Compatibility</a:t>
            </a:r>
          </a:p>
          <a:p>
            <a:pPr lvl="1"/>
            <a:r>
              <a:rPr lang="en-US" altLang="ko-KR" b="0" dirty="0" smtClean="0">
                <a:latin typeface="Arial" panose="020B0604020202020204" pitchFamily="34" charset="0"/>
                <a:cs typeface="Arial" panose="020B0604020202020204" pitchFamily="34" charset="0"/>
              </a:rPr>
              <a:t>Instabilities </a:t>
            </a:r>
            <a:r>
              <a:rPr lang="en-US" altLang="ko-KR" b="0" dirty="0" smtClean="0">
                <a:latin typeface="Arial" panose="020B0604020202020204" pitchFamily="34" charset="0"/>
                <a:cs typeface="Arial" panose="020B0604020202020204" pitchFamily="34" charset="0"/>
              </a:rPr>
              <a:t>due to many versions of firmware in different combinations</a:t>
            </a:r>
          </a:p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Agility</a:t>
            </a:r>
          </a:p>
          <a:p>
            <a:pPr lvl="1"/>
            <a:r>
              <a:rPr lang="en-US" altLang="ko-KR" b="0" dirty="0" smtClean="0">
                <a:latin typeface="Arial" panose="020B0604020202020204" pitchFamily="34" charset="0"/>
                <a:cs typeface="Arial" panose="020B0604020202020204" pitchFamily="34" charset="0"/>
              </a:rPr>
              <a:t>Lack </a:t>
            </a:r>
            <a:r>
              <a:rPr lang="en-US" altLang="ko-KR" b="0" dirty="0" smtClean="0">
                <a:latin typeface="Arial" panose="020B0604020202020204" pitchFamily="34" charset="0"/>
                <a:cs typeface="Arial" panose="020B0604020202020204" pitchFamily="34" charset="0"/>
              </a:rPr>
              <a:t>of agility caused by having to integrate new </a:t>
            </a:r>
            <a:r>
              <a:rPr lang="en-US" altLang="ko-KR" b="0" dirty="0" smtClean="0">
                <a:latin typeface="Arial" panose="020B0604020202020204" pitchFamily="34" charset="0"/>
                <a:cs typeface="Arial" panose="020B0604020202020204" pitchFamily="34" charset="0"/>
              </a:rPr>
              <a:t>tools </a:t>
            </a:r>
            <a:r>
              <a:rPr lang="en-US" altLang="ko-KR" b="0" dirty="0" smtClean="0">
                <a:latin typeface="Arial" panose="020B0604020202020204" pitchFamily="34" charset="0"/>
                <a:cs typeface="Arial" panose="020B0604020202020204" pitchFamily="34" charset="0"/>
              </a:rPr>
              <a:t>into existing hardware management environments</a:t>
            </a:r>
          </a:p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Scalability</a:t>
            </a:r>
          </a:p>
          <a:p>
            <a:pPr lvl="1"/>
            <a:r>
              <a:rPr lang="en-US" altLang="ko-KR" b="0" dirty="0" smtClean="0">
                <a:latin typeface="Arial" panose="020B0604020202020204" pitchFamily="34" charset="0"/>
                <a:cs typeface="Arial" panose="020B0604020202020204" pitchFamily="34" charset="0"/>
              </a:rPr>
              <a:t>Management </a:t>
            </a:r>
            <a:r>
              <a:rPr lang="en-US" altLang="ko-KR" b="0" dirty="0" smtClean="0">
                <a:latin typeface="Arial" panose="020B0604020202020204" pitchFamily="34" charset="0"/>
                <a:cs typeface="Arial" panose="020B0604020202020204" pitchFamily="34" charset="0"/>
              </a:rPr>
              <a:t>tools are vendor specific and often do not scale to many tens of thousands of machines</a:t>
            </a:r>
          </a:p>
        </p:txBody>
      </p:sp>
    </p:spTree>
    <p:extLst>
      <p:ext uri="{BB962C8B-B14F-4D97-AF65-F5344CB8AC3E}">
        <p14:creationId xmlns:p14="http://schemas.microsoft.com/office/powerpoint/2010/main" val="569014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Sub-Areas</a:t>
            </a:r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Firmware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Lifecycle</a:t>
            </a:r>
          </a:p>
          <a:p>
            <a:pPr lvl="1"/>
            <a:r>
              <a:rPr lang="en-US" altLang="ko-KR" b="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ko-KR" b="0" dirty="0" smtClean="0">
                <a:latin typeface="Arial" panose="020B0604020202020204" pitchFamily="34" charset="0"/>
                <a:cs typeface="Arial" panose="020B0604020202020204" pitchFamily="34" charset="0"/>
              </a:rPr>
              <a:t>provide a uniform interface to independently deploy and update firmware and configurations</a:t>
            </a:r>
          </a:p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Events, Alerts,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Logs</a:t>
            </a:r>
          </a:p>
          <a:p>
            <a:pPr lvl="1"/>
            <a:r>
              <a:rPr lang="en-US" altLang="ko-KR" b="0" dirty="0" smtClean="0">
                <a:latin typeface="Arial" panose="020B0604020202020204" pitchFamily="34" charset="0"/>
                <a:cs typeface="Arial" panose="020B0604020202020204" pitchFamily="34" charset="0"/>
              </a:rPr>
              <a:t>Standard </a:t>
            </a:r>
            <a:r>
              <a:rPr lang="en-US" altLang="ko-KR" b="0" dirty="0" smtClean="0">
                <a:latin typeface="Arial" panose="020B0604020202020204" pitchFamily="34" charset="0"/>
                <a:cs typeface="Arial" panose="020B0604020202020204" pitchFamily="34" charset="0"/>
              </a:rPr>
              <a:t>way for OCP machines to produce and format machine event and logs</a:t>
            </a:r>
          </a:p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Remote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</a:p>
          <a:p>
            <a:pPr lvl="1"/>
            <a:r>
              <a:rPr lang="en-US" altLang="ko-KR" b="0" dirty="0" smtClean="0">
                <a:latin typeface="Arial" panose="020B0604020202020204" pitchFamily="34" charset="0"/>
                <a:cs typeface="Arial" panose="020B0604020202020204" pitchFamily="34" charset="0"/>
              </a:rPr>
              <a:t>Consistent </a:t>
            </a:r>
            <a:r>
              <a:rPr lang="en-US" altLang="ko-KR" b="0" dirty="0" smtClean="0">
                <a:latin typeface="Arial" panose="020B0604020202020204" pitchFamily="34" charset="0"/>
                <a:cs typeface="Arial" panose="020B0604020202020204" pitchFamily="34" charset="0"/>
              </a:rPr>
              <a:t>way to remotely explore a machine configuration and perform systems operations such as reboot and open a remote console</a:t>
            </a:r>
          </a:p>
        </p:txBody>
      </p:sp>
    </p:spTree>
    <p:extLst>
      <p:ext uri="{BB962C8B-B14F-4D97-AF65-F5344CB8AC3E}">
        <p14:creationId xmlns:p14="http://schemas.microsoft.com/office/powerpoint/2010/main" val="1994779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Sub-Areas</a:t>
            </a:r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Strategic Technologies: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follow and encourage exploration of products and standards of potential benefit for future Open Compute specifications</a:t>
            </a:r>
          </a:p>
          <a:p>
            <a:pPr lvl="2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Survey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of alternative system management</a:t>
            </a:r>
          </a:p>
          <a:p>
            <a:pPr lvl="2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Integration with data center building management systems</a:t>
            </a:r>
          </a:p>
        </p:txBody>
      </p:sp>
    </p:spTree>
    <p:extLst>
      <p:ext uri="{BB962C8B-B14F-4D97-AF65-F5344CB8AC3E}">
        <p14:creationId xmlns:p14="http://schemas.microsoft.com/office/powerpoint/2010/main" val="13211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latin typeface="Arial" panose="020B0604020202020204" pitchFamily="34" charset="0"/>
                <a:cs typeface="Arial" panose="020B0604020202020204" pitchFamily="34" charset="0"/>
              </a:rPr>
              <a:t>Firmware Lifecycle</a:t>
            </a:r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Instable machine and firmware combinations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Between firmware on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motherboards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and components (e.g., conflicts between BIOS and NIC firmware)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Between firmware and OS (i.e., BIOS version and Linux version)</a:t>
            </a:r>
          </a:p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All components with firmware (e.g.,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motherboards,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NICs, PCI SSDs, RAID controllers)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 architecture and requirements for the firmware configuration, deployment, updating</a:t>
            </a:r>
          </a:p>
          <a:p>
            <a:endParaRPr lang="en-US" altLang="ko-K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ko-K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altLang="ko-K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314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latin typeface="Arial" panose="020B0604020202020204" pitchFamily="34" charset="0"/>
                <a:cs typeface="Arial" panose="020B0604020202020204" pitchFamily="34" charset="0"/>
              </a:rPr>
              <a:t>Firmware Lifecycle</a:t>
            </a:r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Specify management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frameworks/APIs/interfaces 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for providing services to integrate with their products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Need to be deliverable through a centralized server via the network</a:t>
            </a:r>
          </a:p>
          <a:p>
            <a:pPr lvl="1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Need to be changeable with or without an OS running</a:t>
            </a:r>
          </a:p>
          <a:p>
            <a:endParaRPr lang="en-US" altLang="ko-K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ko-K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altLang="ko-K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26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5534</TotalTime>
  <Words>600</Words>
  <Application>Microsoft Office PowerPoint</Application>
  <PresentationFormat>화면 슬라이드 쇼(4:3)</PresentationFormat>
  <Paragraphs>103</Paragraphs>
  <Slides>15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2" baseType="lpstr">
      <vt:lpstr>HY헤드라인M</vt:lpstr>
      <vt:lpstr>맑은 고딕</vt:lpstr>
      <vt:lpstr>Arial</vt:lpstr>
      <vt:lpstr>Calibri</vt:lpstr>
      <vt:lpstr>Calibri Light</vt:lpstr>
      <vt:lpstr>Wingdings</vt:lpstr>
      <vt:lpstr>Office 테마</vt:lpstr>
      <vt:lpstr>OCP Hardware Management</vt:lpstr>
      <vt:lpstr>Outline</vt:lpstr>
      <vt:lpstr>Hardware Management</vt:lpstr>
      <vt:lpstr>Open Hardware Management</vt:lpstr>
      <vt:lpstr>Problems of Legacy Hardware Management</vt:lpstr>
      <vt:lpstr>Sub-Areas</vt:lpstr>
      <vt:lpstr>Sub-Areas</vt:lpstr>
      <vt:lpstr>Firmware Lifecycle</vt:lpstr>
      <vt:lpstr>Firmware Lifecycle</vt:lpstr>
      <vt:lpstr>Events, Alerts, Logs</vt:lpstr>
      <vt:lpstr>Events, Alerts, Logs</vt:lpstr>
      <vt:lpstr>Remote Hardware Management</vt:lpstr>
      <vt:lpstr>Strategic Enabling Technology</vt:lpstr>
      <vt:lpstr>Current State</vt:lpstr>
      <vt:lpstr>Reference</vt:lpstr>
    </vt:vector>
  </TitlesOfParts>
  <Company>POSTECH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GUNi</dc:creator>
  <cp:lastModifiedBy>Dongup</cp:lastModifiedBy>
  <cp:revision>718</cp:revision>
  <dcterms:created xsi:type="dcterms:W3CDTF">2014-07-02T06:28:24Z</dcterms:created>
  <dcterms:modified xsi:type="dcterms:W3CDTF">2016-09-28T00:15:47Z</dcterms:modified>
</cp:coreProperties>
</file>