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95" r:id="rId3"/>
    <p:sldId id="306" r:id="rId4"/>
    <p:sldId id="305" r:id="rId5"/>
    <p:sldId id="299" r:id="rId6"/>
    <p:sldId id="300" r:id="rId7"/>
    <p:sldId id="301" r:id="rId8"/>
    <p:sldId id="302" r:id="rId9"/>
    <p:sldId id="307" r:id="rId10"/>
    <p:sldId id="309" r:id="rId11"/>
    <p:sldId id="303" r:id="rId12"/>
    <p:sldId id="304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72269" autoAdjust="0"/>
  </p:normalViewPr>
  <p:slideViewPr>
    <p:cSldViewPr snapToGrid="0">
      <p:cViewPr varScale="1">
        <p:scale>
          <a:sx n="54" d="100"/>
          <a:sy n="54" d="100"/>
        </p:scale>
        <p:origin x="1518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68886-9C03-49E4-95E2-C27CD432987A}" type="datetimeFigureOut">
              <a:rPr lang="ko-KR" altLang="en-US" smtClean="0"/>
              <a:t>2016-09-26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AEE45-DD11-4AA8-8EED-61B9FAEACC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61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888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987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BFC9-102E-4D9A-B733-3AF921BC3A92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9154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BFC9-102E-4D9A-B733-3AF921BC3A92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725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19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u="none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BFC9-102E-4D9A-B733-3AF921BC3A9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51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BFC9-102E-4D9A-B733-3AF921BC3A9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097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BFC9-102E-4D9A-B733-3AF921BC3A9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803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BFC9-102E-4D9A-B733-3AF921BC3A92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969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BFC9-102E-4D9A-B733-3AF921BC3A9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007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BFC9-102E-4D9A-B733-3AF921BC3A9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7007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05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anchor="ctr">
            <a:normAutofit/>
          </a:bodyPr>
          <a:lstStyle>
            <a:lvl1pPr algn="ctr">
              <a:defRPr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572248"/>
            <a:ext cx="9144000" cy="28575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DPNM Lab.									 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pPr algn="r">
                <a:defRPr/>
              </a:pPr>
              <a:t>‹#›</a:t>
            </a:fld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/84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맑은 고딕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514357" y="6561235"/>
            <a:ext cx="611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SDN/NFV and Open Networking Ecosystem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9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215338" cy="714355"/>
          </a:xfrm>
          <a:solidFill>
            <a:schemeClr val="accent1">
              <a:lumMod val="60000"/>
              <a:lumOff val="40000"/>
              <a:alpha val="33000"/>
            </a:schemeClr>
          </a:solidFill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" y="954860"/>
            <a:ext cx="8968154" cy="5538015"/>
          </a:xfrm>
        </p:spPr>
        <p:txBody>
          <a:bodyPr/>
          <a:lstStyle>
            <a:lvl1pPr marL="449263" indent="-449263">
              <a:buFont typeface="Wingdings" panose="05000000000000000000" pitchFamily="2" charset="2"/>
              <a:buChar char="v"/>
              <a:defRPr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4375" indent="-265113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6572248"/>
            <a:ext cx="9144000" cy="28575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DPNM Lab.									 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pPr algn="r">
                <a:defRPr/>
              </a:pPr>
              <a:t>‹#›</a:t>
            </a:fld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/88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맑은 고딕"/>
            </a:endParaRPr>
          </a:p>
        </p:txBody>
      </p:sp>
      <p:pic>
        <p:nvPicPr>
          <p:cNvPr id="7" name="Picture 6" descr="http://www.postechvision.org/image/logo/red_3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0"/>
            <a:ext cx="928662" cy="7143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1514357" y="6561235"/>
            <a:ext cx="611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SDN/NFV and Open Networking Ecosystem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4027-8E33-4A6A-8863-271DAC815FB4}" type="datetimeFigureOut">
              <a:rPr lang="ko-KR" altLang="en-US" smtClean="0"/>
              <a:t>2016-09-26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A25D-C8DB-44CD-9266-7DEC91FCAB0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772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4203-E702-4B32-84D7-7691D7ECC0B2}" type="datetimeFigureOut">
              <a:rPr lang="ko-KR" altLang="en-US" smtClean="0"/>
              <a:t>2016-09-26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Project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36A4-9307-47AA-9694-091A84C67F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32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ompute.org/blog/introducing-the-open-rac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compute.org/wiki/Open_Rac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/>
              <a:t>OCP:</a:t>
            </a:r>
            <a:r>
              <a:rPr lang="en-US" altLang="ko-KR" sz="5400" dirty="0"/>
              <a:t> </a:t>
            </a:r>
            <a:r>
              <a:rPr lang="en-US" altLang="ko-KR" sz="5400" dirty="0" smtClean="0"/>
              <a:t>Open Rack</a:t>
            </a:r>
            <a:endParaRPr lang="ko-KR" alt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 smtClean="0"/>
              <a:t>Seonyeong Heo</a:t>
            </a:r>
            <a:endParaRPr lang="ko-KR" altLang="en-US" sz="2800" b="1" dirty="0"/>
          </a:p>
          <a:p>
            <a:endParaRPr lang="en-US" altLang="ko-KR" sz="2000" b="1" dirty="0" smtClean="0"/>
          </a:p>
          <a:p>
            <a:r>
              <a:rPr lang="en-US" altLang="ko-KR" sz="1800" b="1" dirty="0" smtClean="0"/>
              <a:t>Dept. of CSE, POSTECH</a:t>
            </a:r>
            <a:endParaRPr lang="ko-KR" altLang="en-US" sz="1800" b="1" dirty="0"/>
          </a:p>
          <a:p>
            <a:r>
              <a:rPr lang="en-US" altLang="ko-KR" sz="1800" b="1" dirty="0" smtClean="0"/>
              <a:t>heosy@postech.ac.kr</a:t>
            </a:r>
            <a:endParaRPr lang="en-US" altLang="ko-KR" sz="1800" b="1" dirty="0"/>
          </a:p>
          <a:p>
            <a:endParaRPr lang="en-US" altLang="ko-KR" sz="1800" b="1" dirty="0" smtClean="0"/>
          </a:p>
          <a:p>
            <a:endParaRPr lang="en-US" altLang="ko-KR" sz="1800" b="1" dirty="0"/>
          </a:p>
          <a:p>
            <a:r>
              <a:rPr lang="en-US" altLang="ko-KR" sz="1800" b="1" dirty="0" smtClean="0"/>
              <a:t>2016. 9. 27</a:t>
            </a: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311583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19"/>
    </mc:Choice>
    <mc:Fallback>
      <p:transition spd="slow" advTm="174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 smtClean="0"/>
              <a:t>Other Requirements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Electrical Requirements</a:t>
            </a:r>
          </a:p>
          <a:p>
            <a:pPr lvl="1"/>
            <a:r>
              <a:rPr lang="en-US" altLang="ko-KR" dirty="0" smtClean="0"/>
              <a:t>Bus Bar Electrical Specifications</a:t>
            </a:r>
          </a:p>
          <a:p>
            <a:pPr lvl="1"/>
            <a:r>
              <a:rPr lang="en-US" altLang="ko-KR" dirty="0" smtClean="0"/>
              <a:t>Bus </a:t>
            </a:r>
            <a:r>
              <a:rPr lang="en-US" altLang="ko-KR" dirty="0"/>
              <a:t>B</a:t>
            </a:r>
            <a:r>
              <a:rPr lang="en-US" altLang="ko-KR" dirty="0" smtClean="0"/>
              <a:t>ar </a:t>
            </a:r>
            <a:r>
              <a:rPr lang="en-US" altLang="ko-KR" dirty="0"/>
              <a:t>P</a:t>
            </a:r>
            <a:r>
              <a:rPr lang="en-US" altLang="ko-KR" dirty="0" smtClean="0"/>
              <a:t>ower </a:t>
            </a:r>
            <a:r>
              <a:rPr lang="en-US" altLang="ko-KR" dirty="0" smtClean="0"/>
              <a:t>C</a:t>
            </a:r>
            <a:r>
              <a:rPr lang="en-US" altLang="ko-KR" dirty="0" smtClean="0"/>
              <a:t>onnection</a:t>
            </a:r>
          </a:p>
          <a:p>
            <a:pPr lvl="1"/>
            <a:r>
              <a:rPr lang="en-US" altLang="ko-KR" dirty="0" smtClean="0"/>
              <a:t>IT Gear</a:t>
            </a:r>
          </a:p>
          <a:p>
            <a:pPr lvl="2"/>
            <a:r>
              <a:rPr lang="en-US" altLang="ko-KR" dirty="0" smtClean="0"/>
              <a:t>Hot Swap</a:t>
            </a:r>
          </a:p>
          <a:p>
            <a:pPr lvl="2"/>
            <a:r>
              <a:rPr lang="en-US" altLang="ko-KR" dirty="0" smtClean="0"/>
              <a:t>Noise Limits</a:t>
            </a:r>
          </a:p>
          <a:p>
            <a:pPr lvl="2"/>
            <a:r>
              <a:rPr lang="en-US" altLang="ko-KR" dirty="0" smtClean="0"/>
              <a:t>Max Power Draw</a:t>
            </a:r>
          </a:p>
          <a:p>
            <a:pPr lvl="1"/>
            <a:r>
              <a:rPr lang="en-US" altLang="ko-KR" dirty="0" smtClean="0"/>
              <a:t>Power Shelf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81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506">
        <p:fade/>
      </p:transition>
    </mc:Choice>
    <mc:Fallback>
      <p:transition spd="med" advTm="415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If You Want More Details...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400" t="24361" r="63722" b="12701"/>
          <a:stretch/>
        </p:blipFill>
        <p:spPr>
          <a:xfrm>
            <a:off x="285243" y="1118624"/>
            <a:ext cx="1934076" cy="3828136"/>
          </a:xfrm>
          <a:prstGeom prst="rect">
            <a:avLst/>
          </a:prstGeom>
        </p:spPr>
      </p:pic>
      <p:pic>
        <p:nvPicPr>
          <p:cNvPr id="6" name="내용 개체 틀 3"/>
          <p:cNvPicPr>
            <a:picLocks noChangeAspect="1"/>
          </p:cNvPicPr>
          <p:nvPr/>
        </p:nvPicPr>
        <p:blipFill rotWithShape="1">
          <a:blip r:embed="rId3"/>
          <a:srcRect l="44637" t="24559" r="38591" b="12504"/>
          <a:stretch/>
        </p:blipFill>
        <p:spPr>
          <a:xfrm>
            <a:off x="2335660" y="1129509"/>
            <a:ext cx="1814513" cy="382813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655428" y="1206875"/>
            <a:ext cx="3285194" cy="35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3D </a:t>
            </a: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file is available at GitHub.</a:t>
            </a:r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오른쪽 화살표 9"/>
          <p:cNvSpPr/>
          <p:nvPr/>
        </p:nvSpPr>
        <p:spPr>
          <a:xfrm flipH="1">
            <a:off x="4266514" y="1118624"/>
            <a:ext cx="272573" cy="25598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/>
          <a:srcRect l="20399" t="12239" r="44172" b="9636"/>
          <a:stretch/>
        </p:blipFill>
        <p:spPr>
          <a:xfrm>
            <a:off x="6204114" y="2884494"/>
            <a:ext cx="2656698" cy="345025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직사각형 11"/>
          <p:cNvSpPr/>
          <p:nvPr/>
        </p:nvSpPr>
        <p:spPr>
          <a:xfrm>
            <a:off x="2753826" y="5215695"/>
            <a:ext cx="3194470" cy="976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 you can download the standard document at the OCP wiki website.</a:t>
            </a:r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5697709" y="5277846"/>
            <a:ext cx="272573" cy="25598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707934" y="4473380"/>
            <a:ext cx="1088696" cy="30008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50" dirty="0">
                <a:solidFill>
                  <a:schemeClr val="bg1"/>
                </a:solidFill>
              </a:rPr>
              <a:t>FRONT VIEW</a:t>
            </a:r>
            <a:endParaRPr lang="ko-KR" altLang="en-US" sz="135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4512" y="4473380"/>
            <a:ext cx="976806" cy="30008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50" dirty="0">
                <a:solidFill>
                  <a:schemeClr val="bg1"/>
                </a:solidFill>
              </a:rPr>
              <a:t>BACK VIEW</a:t>
            </a:r>
            <a:endParaRPr lang="ko-KR" alt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6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987">
        <p:fade/>
      </p:transition>
    </mc:Choice>
    <mc:Fallback>
      <p:transition spd="med" advTm="149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hlinkClick r:id="rId3"/>
              </a:rPr>
              <a:t>http://</a:t>
            </a:r>
            <a:r>
              <a:rPr lang="en-US" altLang="ko-KR" sz="2000" dirty="0" smtClean="0">
                <a:hlinkClick r:id="rId3"/>
              </a:rPr>
              <a:t>www.opencompute.org/blog/introducing-the-open-rack/</a:t>
            </a:r>
            <a:endParaRPr lang="en-US" altLang="ko-KR" sz="2000" dirty="0" smtClean="0"/>
          </a:p>
          <a:p>
            <a:r>
              <a:rPr lang="en-US" altLang="ko-KR" sz="2000" dirty="0">
                <a:hlinkClick r:id="rId4"/>
              </a:rPr>
              <a:t>http://</a:t>
            </a:r>
            <a:r>
              <a:rPr lang="en-US" altLang="ko-KR" sz="2000" dirty="0" smtClean="0">
                <a:hlinkClick r:id="rId4"/>
              </a:rPr>
              <a:t>www.opencompute.org/wiki/Open_Rack</a:t>
            </a:r>
            <a:endParaRPr lang="en-US" altLang="ko-KR" sz="2000" dirty="0"/>
          </a:p>
          <a:p>
            <a:r>
              <a:rPr lang="en-US" altLang="ko-KR" sz="2000" dirty="0" smtClean="0"/>
              <a:t>Open </a:t>
            </a:r>
            <a:r>
              <a:rPr lang="en-US" altLang="ko-KR" sz="2000" dirty="0"/>
              <a:t>Rack Standard V1.0, Facebook, </a:t>
            </a:r>
            <a:r>
              <a:rPr lang="en-US" altLang="ko-KR" sz="2000" dirty="0" smtClean="0"/>
              <a:t>August, 2013</a:t>
            </a:r>
            <a:endParaRPr lang="en-US" altLang="ko-KR" sz="2000" dirty="0"/>
          </a:p>
          <a:p>
            <a:r>
              <a:rPr lang="en-US" altLang="ko-KR" sz="2000" dirty="0"/>
              <a:t>Community Update Slides, OCP Open Rack Engineering Submit, San Jose, 13 August, 2013</a:t>
            </a:r>
          </a:p>
          <a:p>
            <a:r>
              <a:rPr lang="en-US" altLang="ko-KR" sz="2000" dirty="0"/>
              <a:t>Introduction to Facebook Open Rack V2, OCP Open Rack Engineering Submit, San Jose, March, 2016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5919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82">
        <p:fade/>
      </p:transition>
    </mc:Choice>
    <mc:Fallback>
      <p:transition spd="med" advTm="17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What is Open Rack?</a:t>
            </a:r>
          </a:p>
          <a:p>
            <a:r>
              <a:rPr lang="en-US" altLang="ko-KR" dirty="0"/>
              <a:t>Why Create an Open Rack Standard?</a:t>
            </a:r>
          </a:p>
          <a:p>
            <a:pPr lvl="1"/>
            <a:r>
              <a:rPr lang="en-US" altLang="ko-KR" dirty="0"/>
              <a:t>Problems in the Traditional Rack Design</a:t>
            </a:r>
          </a:p>
          <a:p>
            <a:r>
              <a:rPr lang="en-US" altLang="ko-KR" dirty="0"/>
              <a:t>Implementation of Open Rack</a:t>
            </a:r>
          </a:p>
          <a:p>
            <a:r>
              <a:rPr lang="en-US" altLang="ko-KR" dirty="0"/>
              <a:t>References</a:t>
            </a:r>
          </a:p>
          <a:p>
            <a:pPr lvl="1"/>
            <a:endParaRPr lang="en-US" altLang="ko-KR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5514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554">
        <p:fade/>
      </p:transition>
    </mc:Choice>
    <mc:Fallback>
      <p:transition spd="med" advTm="355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erverrack.com/media/wysiwyg/Server-Rack-Cabinet-home-cat_1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t="2813" r="25885" b="1005"/>
          <a:stretch/>
        </p:blipFill>
        <p:spPr bwMode="auto">
          <a:xfrm>
            <a:off x="3066689" y="900792"/>
            <a:ext cx="2989944" cy="555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Open Rack?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9954" y="2981946"/>
            <a:ext cx="8265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chemeClr val="accent1"/>
                </a:solidFill>
              </a:rPr>
              <a:t>Open    </a:t>
            </a:r>
            <a:r>
              <a:rPr lang="en-US" altLang="ko-KR" sz="6000" b="1" dirty="0" smtClean="0">
                <a:solidFill>
                  <a:schemeClr val="bg1"/>
                </a:solidFill>
              </a:rPr>
              <a:t>API for    </a:t>
            </a:r>
            <a:r>
              <a:rPr lang="en-US" altLang="ko-KR" sz="6000" b="1" dirty="0" smtClean="0">
                <a:solidFill>
                  <a:schemeClr val="accent6"/>
                </a:solidFill>
              </a:rPr>
              <a:t>Racks</a:t>
            </a:r>
            <a:endParaRPr lang="ko-KR" altLang="en-US" sz="6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5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194"/>
    </mc:Choice>
    <mc:Fallback>
      <p:transition spd="slow" advTm="5219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Open Rack?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8" y="954860"/>
            <a:ext cx="9073662" cy="5538015"/>
          </a:xfrm>
        </p:spPr>
        <p:txBody>
          <a:bodyPr>
            <a:no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The first rack standard</a:t>
            </a:r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designed for data centers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Timeline</a:t>
            </a:r>
          </a:p>
          <a:p>
            <a:pPr lvl="1"/>
            <a:r>
              <a:rPr lang="en-US" altLang="ko-KR" sz="2000" dirty="0">
                <a:solidFill>
                  <a:schemeClr val="tx1"/>
                </a:solidFill>
              </a:rPr>
              <a:t>Open Rack Standard </a:t>
            </a:r>
            <a:r>
              <a:rPr lang="en-US" altLang="ko-KR" sz="2000" dirty="0" smtClean="0">
                <a:solidFill>
                  <a:schemeClr val="tx1"/>
                </a:solidFill>
              </a:rPr>
              <a:t>V1.0: </a:t>
            </a:r>
            <a:r>
              <a:rPr lang="en-US" altLang="ko-KR" sz="2000" dirty="0">
                <a:solidFill>
                  <a:schemeClr val="tx1"/>
                </a:solidFill>
              </a:rPr>
              <a:t>released in 2013</a:t>
            </a:r>
          </a:p>
          <a:p>
            <a:pPr lvl="1"/>
            <a:r>
              <a:rPr lang="en-US" altLang="ko-KR" sz="2000" dirty="0">
                <a:solidFill>
                  <a:schemeClr val="tx1"/>
                </a:solidFill>
              </a:rPr>
              <a:t>Open Rack Standard </a:t>
            </a:r>
            <a:r>
              <a:rPr lang="en-US" altLang="ko-KR" sz="2000" dirty="0" smtClean="0">
                <a:solidFill>
                  <a:schemeClr val="tx1"/>
                </a:solidFill>
              </a:rPr>
              <a:t>V2.0: under </a:t>
            </a:r>
            <a:r>
              <a:rPr lang="en-US" altLang="ko-KR" sz="2000" dirty="0">
                <a:solidFill>
                  <a:schemeClr val="tx1"/>
                </a:solidFill>
              </a:rPr>
              <a:t>review</a:t>
            </a:r>
          </a:p>
          <a:p>
            <a:endParaRPr lang="en-US" altLang="ko-KR" sz="3600" dirty="0" smtClean="0">
              <a:solidFill>
                <a:schemeClr val="tx1"/>
              </a:solidFill>
            </a:endParaRPr>
          </a:p>
          <a:p>
            <a:r>
              <a:rPr lang="en-US" altLang="ko-KR" sz="2400" b="1" dirty="0">
                <a:solidFill>
                  <a:schemeClr val="accent1"/>
                </a:solidFill>
              </a:rPr>
              <a:t>Facebook</a:t>
            </a:r>
            <a:r>
              <a:rPr lang="en-US" altLang="ko-KR" sz="2400" dirty="0">
                <a:solidFill>
                  <a:schemeClr val="tx1"/>
                </a:solidFill>
              </a:rPr>
              <a:t> is the main contributor</a:t>
            </a:r>
          </a:p>
          <a:p>
            <a:r>
              <a:rPr lang="en-US" altLang="ko-KR" sz="2400" dirty="0">
                <a:solidFill>
                  <a:schemeClr val="tx1"/>
                </a:solidFill>
              </a:rPr>
              <a:t>Project </a:t>
            </a:r>
            <a:r>
              <a:rPr lang="en-US" altLang="ko-KR" sz="2400" dirty="0" smtClean="0">
                <a:solidFill>
                  <a:schemeClr val="tx1"/>
                </a:solidFill>
              </a:rPr>
              <a:t>Chairs</a:t>
            </a:r>
          </a:p>
          <a:p>
            <a:pPr lvl="1"/>
            <a:r>
              <a:rPr lang="en-US" altLang="ko-KR" sz="2000" dirty="0" smtClean="0">
                <a:solidFill>
                  <a:schemeClr val="tx1"/>
                </a:solidFill>
              </a:rPr>
              <a:t>Steve Mills (Facebook)</a:t>
            </a:r>
          </a:p>
          <a:p>
            <a:pPr lvl="1"/>
            <a:r>
              <a:rPr lang="en-US" altLang="ko-KR" sz="2000" dirty="0" smtClean="0">
                <a:solidFill>
                  <a:schemeClr val="tx1"/>
                </a:solidFill>
              </a:rPr>
              <a:t>Brian </a:t>
            </a:r>
            <a:r>
              <a:rPr lang="en-US" altLang="ko-KR" sz="2000" dirty="0" err="1" smtClean="0">
                <a:solidFill>
                  <a:schemeClr val="tx1"/>
                </a:solidFill>
              </a:rPr>
              <a:t>Obernesser</a:t>
            </a:r>
            <a:r>
              <a:rPr lang="en-US" altLang="ko-KR" sz="2000" dirty="0" smtClean="0">
                <a:solidFill>
                  <a:schemeClr val="tx1"/>
                </a:solidFill>
              </a:rPr>
              <a:t> (</a:t>
            </a:r>
            <a:r>
              <a:rPr lang="en-US" altLang="ko-KR" sz="2000" dirty="0" smtClean="0"/>
              <a:t>Fidelity Investments</a:t>
            </a:r>
            <a:r>
              <a:rPr lang="en-US" altLang="ko-KR" sz="2000" dirty="0" smtClean="0">
                <a:solidFill>
                  <a:schemeClr val="tx1"/>
                </a:solidFill>
              </a:rPr>
              <a:t>)</a:t>
            </a:r>
          </a:p>
          <a:p>
            <a:endParaRPr lang="ko-KR" altLang="en-US" dirty="0"/>
          </a:p>
        </p:txBody>
      </p:sp>
      <p:pic>
        <p:nvPicPr>
          <p:cNvPr id="6" name="내용 개체 틀 4"/>
          <p:cNvPicPr>
            <a:picLocks noChangeAspect="1"/>
          </p:cNvPicPr>
          <p:nvPr/>
        </p:nvPicPr>
        <p:blipFill rotWithShape="1">
          <a:blip r:embed="rId3"/>
          <a:srcRect l="15304" r="12983" b="19139"/>
          <a:stretch/>
        </p:blipFill>
        <p:spPr>
          <a:xfrm>
            <a:off x="6273801" y="1888310"/>
            <a:ext cx="2489200" cy="42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3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28"/>
    </mc:Choice>
    <mc:Fallback>
      <p:transition spd="slow" advTm="4622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Background: Traditional Rack Design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8" y="954860"/>
            <a:ext cx="6330462" cy="55380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dirty="0"/>
              <a:t>T</a:t>
            </a:r>
            <a:r>
              <a:rPr lang="en-US" altLang="ko-KR" sz="2400" dirty="0" smtClean="0"/>
              <a:t>he </a:t>
            </a:r>
            <a:r>
              <a:rPr lang="en-US" altLang="ko-KR" sz="2400" dirty="0"/>
              <a:t>EIA 310-D </a:t>
            </a:r>
            <a:r>
              <a:rPr lang="en-US" altLang="ko-KR" sz="2400" dirty="0" smtClean="0"/>
              <a:t>Specification </a:t>
            </a:r>
            <a:br>
              <a:rPr lang="en-US" altLang="ko-KR" sz="2400" dirty="0" smtClean="0"/>
            </a:br>
            <a:r>
              <a:rPr lang="en-US" altLang="ko-KR" sz="2400" dirty="0" smtClean="0"/>
              <a:t>(The 19” Rack Standard)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/>
              <a:t>Established in 1950s by EIA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/>
              <a:t>Designed for railroad signaling relays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/>
              <a:t>S</a:t>
            </a:r>
            <a:r>
              <a:rPr lang="en-US" altLang="ko-KR" sz="2000" dirty="0" smtClean="0"/>
              <a:t>tandardize the width </a:t>
            </a:r>
            <a:r>
              <a:rPr lang="en-US" altLang="ko-KR" sz="2000" dirty="0"/>
              <a:t>between the inner </a:t>
            </a:r>
            <a:r>
              <a:rPr lang="en-US" altLang="ko-KR" sz="2000" dirty="0" smtClean="0"/>
              <a:t>rails</a:t>
            </a:r>
            <a:endParaRPr lang="en-US" altLang="ko-KR" sz="2000" dirty="0" smtClean="0">
              <a:ea typeface="맑은 고딕" panose="020B0503020000020004" pitchFamily="50" charset="-127"/>
            </a:endParaRPr>
          </a:p>
          <a:p>
            <a:pPr lvl="1">
              <a:lnSpc>
                <a:spcPct val="100000"/>
              </a:lnSpc>
            </a:pPr>
            <a:endParaRPr lang="en-US" altLang="ko-KR" sz="2000" dirty="0">
              <a:ea typeface="맑은 고딕" panose="020B0503020000020004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2400" dirty="0" smtClean="0">
                <a:ea typeface="맑은 고딕" panose="020B0503020000020004" pitchFamily="50" charset="-127"/>
              </a:rPr>
              <a:t>Problems</a:t>
            </a:r>
          </a:p>
          <a:p>
            <a:pPr lvl="1">
              <a:lnSpc>
                <a:spcPct val="100000"/>
              </a:lnSpc>
            </a:pPr>
            <a:r>
              <a:rPr lang="en-US" altLang="ko-KR" sz="2000" b="1" dirty="0" smtClean="0">
                <a:ea typeface="맑은 고딕" panose="020B0503020000020004" pitchFamily="50" charset="-127"/>
              </a:rPr>
              <a:t>Lots of variations </a:t>
            </a:r>
            <a:r>
              <a:rPr lang="en-US" altLang="ko-KR" sz="2000" dirty="0" smtClean="0">
                <a:ea typeface="맑은 고딕" panose="020B0503020000020004" pitchFamily="50" charset="-127"/>
              </a:rPr>
              <a:t>in server and rack design</a:t>
            </a:r>
            <a:endParaRPr lang="en-US" altLang="ko-KR" sz="2000" dirty="0" smtClean="0"/>
          </a:p>
          <a:p>
            <a:pPr lvl="1">
              <a:lnSpc>
                <a:spcPct val="100000"/>
              </a:lnSpc>
            </a:pPr>
            <a:r>
              <a:rPr lang="en-US" altLang="ko-KR" sz="2000" b="1" dirty="0" smtClean="0"/>
              <a:t>Unsuitable for data centers and scale computing </a:t>
            </a:r>
            <a:endParaRPr lang="ko-KR" altLang="en-US" sz="2000" b="1" dirty="0"/>
          </a:p>
        </p:txBody>
      </p:sp>
      <p:pic>
        <p:nvPicPr>
          <p:cNvPr id="1026" name="Picture 2" descr="https://upload.wikimedia.org/wikipedia/commons/thumb/2/29/Chassis-Plans-Rack.jpg/320px-Chassis-Plans-Rack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95" y="1152084"/>
            <a:ext cx="2087217" cy="50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gcoil.com/images/EIASS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656" y="954860"/>
            <a:ext cx="1322943" cy="13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brenclosures.com.au/wp-content/uploads/2014/12/21_inch_rac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15" y="4850309"/>
            <a:ext cx="13430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rackmountsolutions.net/images/100_Server_Rack_Perf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 b="6794"/>
          <a:stretch/>
        </p:blipFill>
        <p:spPr bwMode="auto">
          <a:xfrm>
            <a:off x="4985158" y="4782045"/>
            <a:ext cx="545481" cy="147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www.brenclosures.com.au/wp-content/uploads/2014/12/server_rac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06" y="4883645"/>
            <a:ext cx="1309689" cy="130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92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763"/>
    </mc:Choice>
    <mc:Fallback>
      <p:transition spd="slow" advTm="87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Create an Open Rack Standard?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accent1"/>
                </a:solidFill>
              </a:rPr>
              <a:t>To Define the Mechanical and Electrical Interfaces between the Rack and the IT Gear </a:t>
            </a:r>
          </a:p>
          <a:p>
            <a:pPr lvl="1">
              <a:lnSpc>
                <a:spcPct val="100000"/>
              </a:lnSpc>
            </a:pPr>
            <a:r>
              <a:rPr lang="en-US" altLang="ko-KR" sz="2100" dirty="0"/>
              <a:t>Create Interoperability between Rack and IT Gear manufacturers</a:t>
            </a:r>
          </a:p>
          <a:p>
            <a:pPr lvl="1">
              <a:lnSpc>
                <a:spcPct val="100000"/>
              </a:lnSpc>
            </a:pPr>
            <a:r>
              <a:rPr lang="en-US" altLang="ko-KR" sz="2100" dirty="0"/>
              <a:t>Retain flexibility for innovation</a:t>
            </a:r>
          </a:p>
          <a:p>
            <a:pPr lvl="1">
              <a:lnSpc>
                <a:spcPct val="100000"/>
              </a:lnSpc>
            </a:pPr>
            <a:r>
              <a:rPr lang="en-US" altLang="ko-KR" sz="2100" dirty="0"/>
              <a:t>Optimize designs for large scale deployment</a:t>
            </a:r>
          </a:p>
          <a:p>
            <a:pPr lvl="1">
              <a:lnSpc>
                <a:spcPct val="100000"/>
              </a:lnSpc>
            </a:pPr>
            <a:r>
              <a:rPr lang="en-US" altLang="ko-KR" sz="2100" dirty="0"/>
              <a:t>Reduce development and deployment cost and cycle time </a:t>
            </a:r>
          </a:p>
        </p:txBody>
      </p:sp>
      <p:pic>
        <p:nvPicPr>
          <p:cNvPr id="9218" name="Picture 2" descr="http://siliconangle.com/files/2014/02/open-bridge-rack-benefi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12927" r="1526"/>
          <a:stretch/>
        </p:blipFill>
        <p:spPr bwMode="auto">
          <a:xfrm>
            <a:off x="1758827" y="3694370"/>
            <a:ext cx="5591175" cy="259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8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8"/>
    </mc:Choice>
    <mc:Fallback>
      <p:transition spd="slow" advTm="259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Implementation: Top 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8" y="954860"/>
            <a:ext cx="6152593" cy="553801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Open Rack includes three zones</a:t>
            </a:r>
          </a:p>
          <a:p>
            <a:pPr lvl="1"/>
            <a:r>
              <a:rPr lang="en-US" altLang="ko-KR" dirty="0" smtClean="0"/>
              <a:t>A cable zone</a:t>
            </a:r>
          </a:p>
          <a:p>
            <a:pPr lvl="2"/>
            <a:r>
              <a:rPr lang="en-US" altLang="ko-KR" dirty="0" smtClean="0"/>
              <a:t>face the cool-aisle side of data center</a:t>
            </a:r>
          </a:p>
          <a:p>
            <a:pPr lvl="2"/>
            <a:r>
              <a:rPr lang="en-US" altLang="ko-KR" dirty="0" smtClean="0"/>
              <a:t>manage and protect data cables</a:t>
            </a:r>
          </a:p>
          <a:p>
            <a:pPr lvl="2"/>
            <a:r>
              <a:rPr lang="en-US" altLang="ko-KR" dirty="0" smtClean="0"/>
              <a:t>technicians can add and remove equipment easily</a:t>
            </a:r>
          </a:p>
          <a:p>
            <a:pPr lvl="2"/>
            <a:endParaRPr lang="en-US" altLang="ko-KR" dirty="0" smtClean="0"/>
          </a:p>
          <a:p>
            <a:pPr lvl="1"/>
            <a:r>
              <a:rPr lang="en-US" altLang="ko-KR" dirty="0" smtClean="0"/>
              <a:t>An equipment bay</a:t>
            </a:r>
          </a:p>
          <a:p>
            <a:pPr lvl="2"/>
            <a:r>
              <a:rPr lang="en-US" altLang="ko-KR" dirty="0" smtClean="0"/>
              <a:t>where equipment sits </a:t>
            </a:r>
            <a:br>
              <a:rPr lang="en-US" altLang="ko-KR" dirty="0" smtClean="0"/>
            </a:br>
            <a:r>
              <a:rPr lang="en-US" altLang="ko-KR" dirty="0" smtClean="0"/>
              <a:t>(e.g. servers, storage</a:t>
            </a:r>
            <a:r>
              <a:rPr lang="en-US" altLang="ko-KR" dirty="0"/>
              <a:t> </a:t>
            </a:r>
            <a:r>
              <a:rPr lang="en-US" altLang="ko-KR" dirty="0" smtClean="0"/>
              <a:t>and switches)</a:t>
            </a:r>
          </a:p>
          <a:p>
            <a:pPr lvl="2"/>
            <a:endParaRPr lang="en-US" altLang="ko-KR" dirty="0" smtClean="0"/>
          </a:p>
          <a:p>
            <a:pPr lvl="1"/>
            <a:r>
              <a:rPr lang="en-US" altLang="ko-KR" dirty="0" smtClean="0"/>
              <a:t>A power and cooling zone</a:t>
            </a:r>
          </a:p>
          <a:p>
            <a:pPr lvl="2"/>
            <a:r>
              <a:rPr lang="en-US" altLang="ko-KR" dirty="0" smtClean="0"/>
              <a:t>face the hot-aisle side of data center</a:t>
            </a:r>
          </a:p>
          <a:p>
            <a:pPr lvl="2"/>
            <a:r>
              <a:rPr lang="en-US" altLang="ko-KR" dirty="0" smtClean="0"/>
              <a:t>include one or more pairs of 12V bus bars</a:t>
            </a:r>
          </a:p>
          <a:p>
            <a:pPr lvl="2"/>
            <a:r>
              <a:rPr lang="en-US" altLang="ko-KR" dirty="0" smtClean="0"/>
              <a:t>include rack-level cooling fans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36403" t="3322" r="30694" b="4821"/>
          <a:stretch/>
        </p:blipFill>
        <p:spPr>
          <a:xfrm>
            <a:off x="6351590" y="1624162"/>
            <a:ext cx="2639180" cy="4142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2202" y="842954"/>
            <a:ext cx="2337955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Hot-aisle of the data center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2203" y="5805419"/>
            <a:ext cx="2337955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Cool-aisle of the data center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위쪽 화살표 9"/>
          <p:cNvSpPr/>
          <p:nvPr/>
        </p:nvSpPr>
        <p:spPr>
          <a:xfrm>
            <a:off x="6240529" y="1719195"/>
            <a:ext cx="170696" cy="3985022"/>
          </a:xfrm>
          <a:prstGeom prst="up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5794817" y="2009638"/>
            <a:ext cx="492443" cy="958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ko-KR" sz="2000" dirty="0"/>
              <a:t>Air Flow</a:t>
            </a:r>
            <a:endParaRPr lang="ko-KR" altLang="en-US" sz="2000" dirty="0"/>
          </a:p>
        </p:txBody>
      </p:sp>
      <p:pic>
        <p:nvPicPr>
          <p:cNvPr id="2050" name="Picture 2" descr="https://cdn.vectorstock.com/i/thumbs/71,20/man-sitting-topview-icon-vector-97771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2788" flipH="1">
            <a:off x="6032233" y="5495426"/>
            <a:ext cx="800100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33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3262">
        <p:fade/>
      </p:transition>
    </mc:Choice>
    <mc:Fallback>
      <p:transition spd="med" advTm="932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Implementation: Assembly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8" y="954860"/>
            <a:ext cx="7778262" cy="5538015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OpenU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 </a:t>
            </a:r>
            <a:r>
              <a:rPr lang="en-US" altLang="ko-KR" dirty="0"/>
              <a:t>r</a:t>
            </a:r>
            <a:r>
              <a:rPr lang="en-US" altLang="ko-KR" dirty="0" smtClean="0"/>
              <a:t>ack unit for Open Rack</a:t>
            </a:r>
          </a:p>
          <a:p>
            <a:pPr lvl="1"/>
            <a:r>
              <a:rPr lang="en-US" altLang="ko-KR" dirty="0"/>
              <a:t>S</a:t>
            </a:r>
            <a:r>
              <a:rPr lang="en-US" altLang="ko-KR" dirty="0" smtClean="0"/>
              <a:t>lightly taller (48mm) than the traditional rack unit (44.5mm)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Advantage</a:t>
            </a:r>
          </a:p>
          <a:p>
            <a:pPr lvl="1"/>
            <a:r>
              <a:rPr lang="en-US" altLang="ko-KR" dirty="0" smtClean="0"/>
              <a:t>Increase airflow, improving </a:t>
            </a:r>
            <a:r>
              <a:rPr lang="en-US" altLang="ko-KR" dirty="0"/>
              <a:t>air </a:t>
            </a:r>
            <a:r>
              <a:rPr lang="en-US" altLang="ko-KR" dirty="0" smtClean="0"/>
              <a:t>economization</a:t>
            </a:r>
          </a:p>
          <a:p>
            <a:pPr lvl="1"/>
            <a:r>
              <a:rPr lang="en-US" altLang="ko-KR" dirty="0"/>
              <a:t>B</a:t>
            </a:r>
            <a:r>
              <a:rPr lang="en-US" altLang="ko-KR" dirty="0" smtClean="0"/>
              <a:t>etter </a:t>
            </a:r>
            <a:r>
              <a:rPr lang="en-US" altLang="ko-KR" dirty="0"/>
              <a:t>for cable and thermal </a:t>
            </a:r>
            <a:r>
              <a:rPr lang="en-US" altLang="ko-KR" dirty="0" smtClean="0"/>
              <a:t>management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S</a:t>
            </a:r>
            <a:r>
              <a:rPr lang="en-US" altLang="ko-KR" dirty="0" smtClean="0"/>
              <a:t>upport ½ </a:t>
            </a:r>
            <a:r>
              <a:rPr lang="en-US" altLang="ko-KR" dirty="0" err="1" smtClean="0"/>
              <a:t>OpenU</a:t>
            </a:r>
            <a:r>
              <a:rPr lang="en-US" altLang="ko-KR" dirty="0" smtClean="0"/>
              <a:t> increments also</a:t>
            </a:r>
            <a:endParaRPr lang="ko-KR" altLang="en-US" dirty="0"/>
          </a:p>
        </p:txBody>
      </p:sp>
      <p:sp>
        <p:nvSpPr>
          <p:cNvPr id="7" name="왼쪽 대괄호 6"/>
          <p:cNvSpPr/>
          <p:nvPr/>
        </p:nvSpPr>
        <p:spPr>
          <a:xfrm>
            <a:off x="7100884" y="2770920"/>
            <a:ext cx="87491" cy="3482579"/>
          </a:xfrm>
          <a:prstGeom prst="lef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94712" y="5545613"/>
            <a:ext cx="195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46U Rack</a:t>
            </a:r>
          </a:p>
          <a:p>
            <a:pPr algn="r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= 2.21m Rack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084" y="2260906"/>
            <a:ext cx="1876402" cy="4231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1173" y="5149815"/>
            <a:ext cx="1034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48mm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오른쪽 중괄호 4"/>
          <p:cNvSpPr/>
          <p:nvPr/>
        </p:nvSpPr>
        <p:spPr>
          <a:xfrm>
            <a:off x="7389147" y="5315506"/>
            <a:ext cx="193970" cy="68729"/>
          </a:xfrm>
          <a:prstGeom prst="rightBrace">
            <a:avLst>
              <a:gd name="adj1" fmla="val 0"/>
              <a:gd name="adj2" fmla="val 50000"/>
            </a:avLst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161064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7953">
        <p:fade/>
      </p:transition>
    </mc:Choice>
    <mc:Fallback>
      <p:transition spd="med" advTm="779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 smtClean="0"/>
              <a:t>Mechanical Requirements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8" y="954860"/>
            <a:ext cx="5254697" cy="553801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Rack Columns</a:t>
            </a:r>
          </a:p>
          <a:p>
            <a:pPr lvl="1"/>
            <a:r>
              <a:rPr lang="en-US" altLang="ko-KR" dirty="0" smtClean="0"/>
              <a:t>Include rectangle holes </a:t>
            </a:r>
            <a:endParaRPr lang="en-US" altLang="ko-KR" dirty="0"/>
          </a:p>
          <a:p>
            <a:pPr lvl="1"/>
            <a:r>
              <a:rPr lang="en-US" altLang="ko-KR" dirty="0" smtClean="0"/>
              <a:t>Rectangle repeats every 48 mm = </a:t>
            </a:r>
            <a:r>
              <a:rPr lang="en-US" altLang="ko-KR" dirty="0" err="1" smtClean="0"/>
              <a:t>OpenU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IT Support </a:t>
            </a:r>
            <a:r>
              <a:rPr lang="en-US" altLang="ko-KR" dirty="0" smtClean="0"/>
              <a:t>S</a:t>
            </a:r>
            <a:r>
              <a:rPr lang="en-US" altLang="ko-KR" dirty="0" smtClean="0"/>
              <a:t>helves</a:t>
            </a:r>
          </a:p>
          <a:p>
            <a:pPr lvl="1"/>
            <a:r>
              <a:rPr lang="en-US" altLang="ko-KR" dirty="0" smtClean="0"/>
              <a:t>Support equipment as small as 1 </a:t>
            </a:r>
            <a:r>
              <a:rPr lang="en-US" altLang="ko-KR" dirty="0" err="1" smtClean="0"/>
              <a:t>OpenU</a:t>
            </a:r>
            <a:r>
              <a:rPr lang="en-US" altLang="ko-KR" dirty="0" smtClean="0"/>
              <a:t> tall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Bus </a:t>
            </a:r>
            <a:r>
              <a:rPr lang="en-US" altLang="ko-KR" dirty="0" smtClean="0"/>
              <a:t>Bars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Located in the back of the rack </a:t>
            </a:r>
          </a:p>
          <a:p>
            <a:pPr lvl="1"/>
            <a:r>
              <a:rPr lang="en-US" altLang="ko-KR" dirty="0" smtClean="0"/>
              <a:t>Transmit the 12V power</a:t>
            </a:r>
          </a:p>
          <a:p>
            <a:pPr lvl="1"/>
            <a:r>
              <a:rPr lang="en-US" altLang="ko-KR" dirty="0" smtClean="0"/>
              <a:t>Include a cover for protecting people </a:t>
            </a:r>
            <a:endParaRPr lang="en-US" altLang="ko-KR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58034" t="20526" r="18723" b="5944"/>
          <a:stretch/>
        </p:blipFill>
        <p:spPr>
          <a:xfrm>
            <a:off x="6194735" y="1205485"/>
            <a:ext cx="2719849" cy="5036759"/>
          </a:xfrm>
          <a:prstGeom prst="rect">
            <a:avLst/>
          </a:prstGeom>
        </p:spPr>
      </p:pic>
      <p:sp>
        <p:nvSpPr>
          <p:cNvPr id="8" name="설명선 1(테두리 없음) 7"/>
          <p:cNvSpPr/>
          <p:nvPr/>
        </p:nvSpPr>
        <p:spPr>
          <a:xfrm>
            <a:off x="6109632" y="1129396"/>
            <a:ext cx="1891430" cy="444019"/>
          </a:xfrm>
          <a:prstGeom prst="callout1">
            <a:avLst>
              <a:gd name="adj1" fmla="val 63783"/>
              <a:gd name="adj2" fmla="val 104325"/>
              <a:gd name="adj3" fmla="val 298260"/>
              <a:gd name="adj4" fmla="val 133819"/>
            </a:avLst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Rack Column</a:t>
            </a:r>
            <a:endParaRPr lang="ko-KR" altLang="en-US" sz="2000" dirty="0"/>
          </a:p>
        </p:txBody>
      </p:sp>
      <p:sp>
        <p:nvSpPr>
          <p:cNvPr id="10" name="설명선 1(테두리 없음) 9"/>
          <p:cNvSpPr/>
          <p:nvPr/>
        </p:nvSpPr>
        <p:spPr>
          <a:xfrm>
            <a:off x="5410138" y="3501856"/>
            <a:ext cx="2144521" cy="444019"/>
          </a:xfrm>
          <a:prstGeom prst="callout1">
            <a:avLst>
              <a:gd name="adj1" fmla="val 47631"/>
              <a:gd name="adj2" fmla="val 104325"/>
              <a:gd name="adj3" fmla="val 19640"/>
              <a:gd name="adj4" fmla="val 122502"/>
            </a:avLst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IT Support Shelve</a:t>
            </a:r>
            <a:endParaRPr lang="ko-KR" altLang="en-US" sz="2000" dirty="0"/>
          </a:p>
        </p:txBody>
      </p:sp>
      <p:sp>
        <p:nvSpPr>
          <p:cNvPr id="11" name="설명선 1(테두리 없음) 10"/>
          <p:cNvSpPr/>
          <p:nvPr/>
        </p:nvSpPr>
        <p:spPr>
          <a:xfrm>
            <a:off x="6194735" y="5874316"/>
            <a:ext cx="1100070" cy="444019"/>
          </a:xfrm>
          <a:prstGeom prst="callout1">
            <a:avLst>
              <a:gd name="adj1" fmla="val -29090"/>
              <a:gd name="adj2" fmla="val 49145"/>
              <a:gd name="adj3" fmla="val -194373"/>
              <a:gd name="adj4" fmla="val 71503"/>
            </a:avLst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Bus Bar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4437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506">
        <p:fade/>
      </p:transition>
    </mc:Choice>
    <mc:Fallback>
      <p:transition spd="med" advTm="415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"/>
</p:tagLst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5926</TotalTime>
  <Words>423</Words>
  <Application>Microsoft Office PowerPoint</Application>
  <PresentationFormat>화면 슬라이드 쇼(4:3)</PresentationFormat>
  <Paragraphs>119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HY헤드라인M</vt:lpstr>
      <vt:lpstr>맑은 고딕</vt:lpstr>
      <vt:lpstr>Arial</vt:lpstr>
      <vt:lpstr>Calibri</vt:lpstr>
      <vt:lpstr>Calibri Light</vt:lpstr>
      <vt:lpstr>Wingdings</vt:lpstr>
      <vt:lpstr>Office 테마</vt:lpstr>
      <vt:lpstr>OCP: Open Rack</vt:lpstr>
      <vt:lpstr>Outline</vt:lpstr>
      <vt:lpstr>What is Open Rack?</vt:lpstr>
      <vt:lpstr>What is Open Rack?</vt:lpstr>
      <vt:lpstr>Background: Traditional Rack Design</vt:lpstr>
      <vt:lpstr>Why Create an Open Rack Standard?</vt:lpstr>
      <vt:lpstr>Implementation: Top View</vt:lpstr>
      <vt:lpstr>Implementation: Assembly</vt:lpstr>
      <vt:lpstr>Mechanical Requirements</vt:lpstr>
      <vt:lpstr>Other Requirements</vt:lpstr>
      <vt:lpstr>If You Want More Details...</vt:lpstr>
      <vt:lpstr>References</vt:lpstr>
    </vt:vector>
  </TitlesOfParts>
  <Company>POSTECH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GUNi</dc:creator>
  <cp:lastModifiedBy>Seonyeong Heo</cp:lastModifiedBy>
  <cp:revision>822</cp:revision>
  <dcterms:created xsi:type="dcterms:W3CDTF">2014-07-02T06:28:24Z</dcterms:created>
  <dcterms:modified xsi:type="dcterms:W3CDTF">2016-09-26T14:44:26Z</dcterms:modified>
</cp:coreProperties>
</file>