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386" r:id="rId4"/>
    <p:sldId id="403" r:id="rId5"/>
    <p:sldId id="400" r:id="rId6"/>
    <p:sldId id="404" r:id="rId7"/>
    <p:sldId id="401" r:id="rId8"/>
    <p:sldId id="411" r:id="rId9"/>
    <p:sldId id="408" r:id="rId10"/>
    <p:sldId id="405" r:id="rId11"/>
    <p:sldId id="407" r:id="rId12"/>
    <p:sldId id="412" r:id="rId13"/>
    <p:sldId id="409" r:id="rId14"/>
    <p:sldId id="402" r:id="rId15"/>
    <p:sldId id="410" r:id="rId16"/>
    <p:sldId id="406" r:id="rId17"/>
  </p:sldIdLst>
  <p:sldSz cx="9144000" cy="6858000" type="screen4x3"/>
  <p:notesSz cx="9866313" cy="67357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74638" autoAdjust="0"/>
  </p:normalViewPr>
  <p:slideViewPr>
    <p:cSldViewPr snapToGrid="0">
      <p:cViewPr varScale="1">
        <p:scale>
          <a:sx n="74" d="100"/>
          <a:sy n="74" d="100"/>
        </p:scale>
        <p:origin x="78" y="3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08" y="9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88AB-DD2A-4740-ACB7-5CFC6DDA4911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72884-3C0B-4C56-A8D4-AF2026211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8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8886-9C03-49E4-95E2-C27CD432987A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E45-DD11-4AA8-8EED-61B9FAEACC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networking.techtarget.com/definition/networ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earchnetworking.techtarget.com/definition/system-administrator" TargetMode="External"/><Relationship Id="rId5" Type="http://schemas.openxmlformats.org/officeDocument/2006/relationships/hyperlink" Target="http://searchcio-midmarket.techtarget.com/definition/hardware" TargetMode="External"/><Relationship Id="rId4" Type="http://schemas.openxmlformats.org/officeDocument/2006/relationships/hyperlink" Target="http://whatis.techtarget.com/definition/serv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Hello</a:t>
            </a:r>
            <a:r>
              <a:rPr lang="en-US" altLang="ko-KR" baseline="0" dirty="0" smtClean="0"/>
              <a:t> everyone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 will present Server Design part in Open Compute Project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31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Second</a:t>
            </a:r>
            <a:r>
              <a:rPr lang="en-US" altLang="ko-KR" baseline="0" dirty="0" smtClean="0"/>
              <a:t> one is Open </a:t>
            </a:r>
            <a:r>
              <a:rPr lang="en-US" altLang="ko-KR" baseline="0" dirty="0" err="1" smtClean="0"/>
              <a:t>CloudServer</a:t>
            </a:r>
            <a:r>
              <a:rPr lang="en-US" altLang="ko-KR" baseline="0" dirty="0" smtClean="0"/>
              <a:t>, so called OCS, which is contributed by Microsoft.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OCS is self-contained high-density …</a:t>
            </a:r>
          </a:p>
          <a:p>
            <a:r>
              <a:rPr lang="en-US" altLang="ko-KR" dirty="0" smtClean="0"/>
              <a:t>OCS system is</a:t>
            </a:r>
            <a:r>
              <a:rPr lang="en-US" altLang="ko-KR" baseline="0" dirty="0" smtClean="0"/>
              <a:t> a fully integrated rack …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Off-the-shelf (OTS) means</a:t>
            </a:r>
            <a:r>
              <a:rPr lang="en-US" altLang="ko-KR" baseline="0" dirty="0" smtClean="0"/>
              <a:t> from stock and readily available (</a:t>
            </a:r>
            <a:r>
              <a:rPr lang="ko-KR" altLang="en-US" baseline="0" dirty="0" smtClean="0"/>
              <a:t>기성품의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5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 server</a:t>
            </a:r>
            <a:r>
              <a:rPr lang="en-US" altLang="ko-KR" baseline="0" dirty="0" smtClean="0"/>
              <a:t> design is a micro server or system on chip system.</a:t>
            </a:r>
          </a:p>
          <a:p>
            <a:r>
              <a:rPr lang="en-US" altLang="ko-KR" baseline="0" dirty="0" smtClean="0"/>
              <a:t>Micro server means a </a:t>
            </a:r>
            <a:r>
              <a:rPr lang="en-US" altLang="ko-KR" baseline="0" dirty="0" err="1" smtClean="0"/>
              <a:t>PCIe</a:t>
            </a:r>
            <a:r>
              <a:rPr lang="en-US" altLang="ko-KR" baseline="0" dirty="0" smtClean="0"/>
              <a:t>-like card …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should be installed in slots on a baseboard.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baseboard provides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9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is</a:t>
            </a:r>
            <a:r>
              <a:rPr lang="en-US" altLang="ko-KR" baseline="0" dirty="0" smtClean="0"/>
              <a:t> 1S Server block diagram. As you can see, this diagram shows many interfaces between components.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Micro server specification documents includes mechanical and electrical, thermal specification, and power, environmental requirements, and much more.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73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riser card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looks like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picture, and enables the board connect perpendicular to motherboard.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Mezzanine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I/O, often called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Mezzanine Card, PMC, is a kind of printed board connector which can connect other I/O devices.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71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Last</a:t>
            </a:r>
            <a:r>
              <a:rPr lang="en-US" altLang="ko-KR" baseline="0" dirty="0" smtClean="0"/>
              <a:t> one I would like to talk about is specification standards.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93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At</a:t>
            </a:r>
            <a:r>
              <a:rPr lang="en-US" altLang="ko-KR" baseline="0" dirty="0" smtClean="0"/>
              <a:t> first, the vendor must provide electrical and mechanical interfaces in their specification documents.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vendor must includes voltages, power, frequencies, and anything else which related with electrical interfaces.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Mechanical interfaces includes form factor, xyz heights, and even thickness. In addition, it is preferred to contain mechanical CAD and manufacturing files.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For manageability, interfaces, protocols, commands must all be documented.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4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a outline of my presentation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Let me</a:t>
            </a:r>
            <a:r>
              <a:rPr lang="en-US" altLang="ko-KR" baseline="0" dirty="0" smtClean="0"/>
              <a:t> summarize what is OCP and what was achieved by adopting OCP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20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Open compute</a:t>
            </a:r>
            <a:r>
              <a:rPr lang="en-US" altLang="ko-KR" baseline="0" dirty="0" smtClean="0"/>
              <a:t> project designs, uses, and enables ..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 more detail, this is a set of …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Facebook actually adopted OCP on their data center at Prineville,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Oregon, and they achieved 38%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Next,</a:t>
            </a:r>
            <a:r>
              <a:rPr lang="en-US" altLang="ko-KR" baseline="0" dirty="0" smtClean="0"/>
              <a:t> I </a:t>
            </a:r>
            <a:r>
              <a:rPr lang="en-US" altLang="ko-KR" baseline="0" dirty="0" err="1" smtClean="0"/>
              <a:t>wanna</a:t>
            </a:r>
            <a:r>
              <a:rPr lang="en-US" altLang="ko-KR" baseline="0" dirty="0" smtClean="0"/>
              <a:t> show you brief overview on OCP server design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26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OCP</a:t>
            </a:r>
            <a:r>
              <a:rPr lang="en-US" altLang="ko-KR" baseline="0" dirty="0" smtClean="0"/>
              <a:t> server project provides standardized …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Server committee is responsible to review and accept summited server design and collaborates with …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0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There</a:t>
            </a:r>
            <a:r>
              <a:rPr lang="en-US" altLang="ko-KR" baseline="0" dirty="0" smtClean="0"/>
              <a:t> are several server designs that accepted by OCP server committee. Let’s find out.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90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Open</a:t>
            </a:r>
            <a:r>
              <a:rPr lang="en-US" altLang="ko-KR" baseline="0" dirty="0" smtClean="0"/>
              <a:t> Rack compatible, Open </a:t>
            </a:r>
            <a:r>
              <a:rPr lang="en-US" altLang="ko-KR" baseline="0" dirty="0" err="1" smtClean="0"/>
              <a:t>CloudServer</a:t>
            </a:r>
            <a:r>
              <a:rPr lang="en-US" altLang="ko-KR" baseline="0" dirty="0" smtClean="0"/>
              <a:t>, Micro-server or System-on-Chip server, and components and peripherals.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Chassis is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framework that a vehicle is built on. We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also call chassis as server metal case.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Sleds or blades are the modular components built in server chassis. We can slide in when installing and out when decommissioning these from the server case like this picture does.</a:t>
            </a:r>
          </a:p>
          <a:p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this is not a OCP server, just for clarifying the terms.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88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first server design</a:t>
            </a:r>
            <a:r>
              <a:rPr lang="en-US" altLang="ko-KR" baseline="0" dirty="0" smtClean="0"/>
              <a:t> is Open Rack compatible design contributed by Facebook.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name is Facebook server Intel Next Generation Xeon motherboard. Up to now, this server has version 3.1 specification.</a:t>
            </a:r>
          </a:p>
          <a:p>
            <a:r>
              <a:rPr lang="en-US" altLang="ko-KR" baseline="0" dirty="0" smtClean="0"/>
              <a:t>Their specification includes Intel motherboard design and design requirement to integrate …</a:t>
            </a:r>
          </a:p>
          <a:p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The specification documents include physical and mechanical specification, BIOS, BMC, Thermal design requirements, I/O system, and even packaging.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BMC: Baseboard Management Controller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specialized service processor that monitors the physical state of a computer, </a:t>
            </a:r>
            <a:r>
              <a:rPr lang="en-US" altLang="ko-K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network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server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other </a:t>
            </a:r>
            <a:r>
              <a:rPr lang="en-US" altLang="ko-K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hardware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device using sensors and communicating with the </a:t>
            </a:r>
            <a:r>
              <a:rPr lang="en-US" altLang="ko-K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system administrator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through an independent connection.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There are also 19” compatible derivatives which can be installed in traditional EIA-310D/E racks. For example, original 1.5U Decathlete sled and Winterfell motherboard.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5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/84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954860"/>
            <a:ext cx="8968154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/88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203-E702-4B32-84D7-7691D7ECC0B2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36A4-9307-47AA-9694-091A84C67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relab.or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4594" y="509296"/>
            <a:ext cx="8530937" cy="2387600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Open Compute Project (OCP)</a:t>
            </a:r>
            <a:br>
              <a:rPr lang="en-US" altLang="ko-KR" sz="4400" dirty="0" smtClean="0"/>
            </a:br>
            <a:r>
              <a:rPr lang="en-US" altLang="ko-KR" sz="4400" dirty="0" smtClean="0"/>
              <a:t>: Server Design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152769"/>
            <a:ext cx="6858000" cy="3144122"/>
          </a:xfrm>
        </p:spPr>
        <p:txBody>
          <a:bodyPr>
            <a:noAutofit/>
          </a:bodyPr>
          <a:lstStyle/>
          <a:p>
            <a:r>
              <a:rPr lang="en-US" altLang="ko-KR" sz="2800" b="1" dirty="0" smtClean="0"/>
              <a:t>Bongjun Kim</a:t>
            </a:r>
            <a:endParaRPr lang="ko-KR" altLang="en-US" sz="2800" b="1" dirty="0"/>
          </a:p>
          <a:p>
            <a:endParaRPr lang="en-US" altLang="ko-KR" sz="2000" b="1" dirty="0" smtClean="0"/>
          </a:p>
          <a:p>
            <a:r>
              <a:rPr lang="en-US" altLang="ko-KR" sz="1800" b="1" dirty="0" smtClean="0"/>
              <a:t>Dept. of CSE, POSTECH</a:t>
            </a:r>
            <a:endParaRPr lang="ko-KR" altLang="en-US" sz="1800" b="1" dirty="0"/>
          </a:p>
          <a:p>
            <a:r>
              <a:rPr lang="en-US" altLang="ko-KR" sz="1800" b="1" dirty="0" smtClean="0"/>
              <a:t>bong90@postech.ac.kr</a:t>
            </a:r>
            <a:endParaRPr lang="en-US" altLang="ko-KR" sz="1800" b="1" dirty="0"/>
          </a:p>
          <a:p>
            <a:r>
              <a:rPr lang="en-US" altLang="ko-KR" sz="1800" b="1" dirty="0">
                <a:hlinkClick r:id="rId3"/>
              </a:rPr>
              <a:t>http</a:t>
            </a:r>
            <a:r>
              <a:rPr lang="en-US" altLang="ko-KR" sz="1800" b="1" dirty="0" smtClean="0">
                <a:hlinkClick r:id="rId3"/>
              </a:rPr>
              <a:t>://corelab.or.kr/~bongjun</a:t>
            </a:r>
            <a:r>
              <a:rPr lang="en-US" altLang="ko-KR" sz="1800" b="1" dirty="0" smtClean="0"/>
              <a:t> </a:t>
            </a:r>
            <a:endParaRPr lang="en-US" altLang="ko-KR" sz="1800" b="1" dirty="0" smtClean="0"/>
          </a:p>
          <a:p>
            <a:endParaRPr lang="en-US" altLang="ko-KR" sz="1800" b="1" dirty="0"/>
          </a:p>
          <a:p>
            <a:r>
              <a:rPr lang="en-US" altLang="ko-KR" sz="1800" b="1" dirty="0" smtClean="0"/>
              <a:t>2016. 9. </a:t>
            </a:r>
            <a:r>
              <a:rPr lang="en-US" altLang="ko-KR" sz="1800" b="1" dirty="0" smtClean="0"/>
              <a:t>27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</a:t>
            </a:r>
            <a:r>
              <a:rPr lang="en-US" altLang="ko-KR" dirty="0" err="1" smtClean="0"/>
              <a:t>CloudServer</a:t>
            </a:r>
            <a:r>
              <a:rPr lang="en-US" altLang="ko-KR" dirty="0" smtClean="0"/>
              <a:t> (OCS) compatible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4468723"/>
            <a:ext cx="8968154" cy="202415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altLang="ko-KR" dirty="0" smtClean="0"/>
              <a:t>Self-contained </a:t>
            </a:r>
            <a:r>
              <a:rPr lang="en-US" altLang="ko-KR" dirty="0"/>
              <a:t>high-density chassis compatible with EIA-310D </a:t>
            </a:r>
            <a:r>
              <a:rPr lang="en-US" altLang="ko-KR" dirty="0" smtClean="0"/>
              <a:t>rack (</a:t>
            </a:r>
            <a:r>
              <a:rPr lang="en-US" altLang="ko-KR" dirty="0"/>
              <a:t>Microsoft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fully integrated rack of servers and IT equipment that is highly optimized and streamlined for large, web-scale deployments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OCS is an off-the-shelf (OTS) commodity rack that is loaded with up to four modular chassis, each with trays, power supplies, power distribution, chassis management, system fans, and two side-walls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04" y="804509"/>
            <a:ext cx="4185633" cy="36642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2" y="1135163"/>
            <a:ext cx="2245270" cy="3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Micro Servers, Chassis and Carriers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4301544"/>
            <a:ext cx="8968154" cy="2191331"/>
          </a:xfrm>
        </p:spPr>
        <p:txBody>
          <a:bodyPr>
            <a:normAutofit lnSpcReduction="10000"/>
          </a:bodyPr>
          <a:lstStyle/>
          <a:p>
            <a:r>
              <a:rPr lang="en-US" altLang="ko-KR" b="0" dirty="0" smtClean="0"/>
              <a:t>Micro server</a:t>
            </a:r>
          </a:p>
          <a:p>
            <a:pPr lvl="1"/>
            <a:r>
              <a:rPr lang="en-US" altLang="ko-KR" dirty="0" smtClean="0"/>
              <a:t>is </a:t>
            </a:r>
            <a:r>
              <a:rPr lang="en-US" altLang="ko-KR" dirty="0"/>
              <a:t>a </a:t>
            </a:r>
            <a:r>
              <a:rPr lang="en-US" altLang="ko-KR" dirty="0" err="1"/>
              <a:t>PCIe</a:t>
            </a:r>
            <a:r>
              <a:rPr lang="en-US" altLang="ko-KR" dirty="0"/>
              <a:t>-like card that hosts the </a:t>
            </a:r>
            <a:r>
              <a:rPr lang="en-US" altLang="ko-KR" dirty="0" err="1" smtClean="0"/>
              <a:t>SoC</a:t>
            </a:r>
            <a:r>
              <a:rPr lang="en-US" altLang="ko-KR" dirty="0"/>
              <a:t>, dynamic memory for the </a:t>
            </a:r>
            <a:r>
              <a:rPr lang="en-US" altLang="ko-KR" dirty="0" err="1" smtClean="0"/>
              <a:t>SoC</a:t>
            </a:r>
            <a:r>
              <a:rPr lang="en-US" altLang="ko-KR" dirty="0"/>
              <a:t>, and a storage device.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can </a:t>
            </a:r>
            <a:r>
              <a:rPr lang="en-US" altLang="ko-KR" dirty="0"/>
              <a:t>be installed in slots on a baseboard. </a:t>
            </a:r>
            <a:endParaRPr lang="en-US" altLang="ko-KR" dirty="0" smtClean="0"/>
          </a:p>
          <a:p>
            <a:pPr marL="449262" lvl="1" indent="0">
              <a:buNone/>
            </a:pPr>
            <a:r>
              <a:rPr lang="en-US" altLang="ko-KR" dirty="0" smtClean="0"/>
              <a:t>	* </a:t>
            </a:r>
            <a:r>
              <a:rPr lang="en-US" altLang="ko-KR" sz="2000" dirty="0" smtClean="0"/>
              <a:t>The </a:t>
            </a:r>
            <a:r>
              <a:rPr lang="en-US" altLang="ko-KR" sz="2000" dirty="0"/>
              <a:t>baseboard provides power distribution and control, </a:t>
            </a:r>
            <a:r>
              <a:rPr lang="en-US" altLang="ko-KR" sz="2000" dirty="0" smtClean="0"/>
              <a:t>	   	   BMC </a:t>
            </a:r>
            <a:r>
              <a:rPr lang="en-US" altLang="ko-KR" sz="2000" dirty="0"/>
              <a:t>management capabilities, and network distribution</a:t>
            </a:r>
            <a:r>
              <a:rPr lang="en-US" altLang="ko-KR" sz="2000" dirty="0" smtClean="0"/>
              <a:t>.</a:t>
            </a:r>
            <a:endParaRPr lang="en-US" altLang="ko-KR" sz="2000" b="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94" y="714356"/>
            <a:ext cx="5031749" cy="34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Micro Servers, Chassis and Carriers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This </a:t>
            </a:r>
            <a:r>
              <a:rPr lang="en-US" altLang="ko-KR" dirty="0"/>
              <a:t>design focuses on the </a:t>
            </a:r>
            <a:r>
              <a:rPr lang="en-US" altLang="ko-KR" b="1" dirty="0">
                <a:solidFill>
                  <a:schemeClr val="accent2"/>
                </a:solidFill>
              </a:rPr>
              <a:t>low power</a:t>
            </a:r>
            <a:r>
              <a:rPr lang="en-US" altLang="ko-KR" dirty="0"/>
              <a:t>, </a:t>
            </a:r>
            <a:r>
              <a:rPr lang="en-US" altLang="ko-KR" b="1" dirty="0">
                <a:solidFill>
                  <a:schemeClr val="accent2"/>
                </a:solidFill>
              </a:rPr>
              <a:t>low cost </a:t>
            </a:r>
            <a:r>
              <a:rPr lang="en-US" altLang="ko-KR" dirty="0"/>
              <a:t>and </a:t>
            </a:r>
            <a:r>
              <a:rPr lang="en-US" altLang="ko-KR" b="1" dirty="0">
                <a:solidFill>
                  <a:schemeClr val="accent2"/>
                </a:solidFill>
              </a:rPr>
              <a:t>distributed computing use </a:t>
            </a:r>
            <a:r>
              <a:rPr lang="en-US" altLang="ko-KR" b="1" dirty="0" smtClean="0">
                <a:solidFill>
                  <a:schemeClr val="accent2"/>
                </a:solidFill>
              </a:rPr>
              <a:t>case</a:t>
            </a:r>
          </a:p>
          <a:p>
            <a:pPr lvl="1"/>
            <a:r>
              <a:rPr lang="en-US" altLang="ko-KR" dirty="0" smtClean="0"/>
              <a:t>small </a:t>
            </a:r>
            <a:r>
              <a:rPr lang="en-US" altLang="ko-KR" dirty="0"/>
              <a:t>form factor optimized for high density clusters or installation into other devices such as storage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The </a:t>
            </a:r>
            <a:r>
              <a:rPr lang="en-US" altLang="ko-KR" b="0" dirty="0" err="1"/>
              <a:t>SoC</a:t>
            </a:r>
            <a:r>
              <a:rPr lang="en-US" altLang="ko-KR" b="0" dirty="0"/>
              <a:t> systems are typically a server card that must be installed into a larger platform to operate. These cards could be installed onto a larger "baseboard" with many </a:t>
            </a:r>
            <a:r>
              <a:rPr lang="en-US" altLang="ko-KR" b="0" dirty="0" err="1"/>
              <a:t>SoC</a:t>
            </a:r>
            <a:r>
              <a:rPr lang="en-US" altLang="ko-KR" b="0" dirty="0"/>
              <a:t> cards or as a single server into a larger platform. </a:t>
            </a:r>
            <a:endParaRPr lang="en-US" altLang="ko-KR" b="0" dirty="0" smtClean="0"/>
          </a:p>
          <a:p>
            <a:pPr lvl="1"/>
            <a:r>
              <a:rPr lang="en-US" altLang="ko-KR" dirty="0" smtClean="0"/>
              <a:t>Ex) 1S Server (Facebook)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39" y="1326376"/>
            <a:ext cx="6903768" cy="47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Components and Peripherals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Components and peripherals</a:t>
            </a:r>
          </a:p>
          <a:p>
            <a:pPr lvl="1"/>
            <a:r>
              <a:rPr lang="en-US" altLang="ko-KR" dirty="0" smtClean="0"/>
              <a:t>Specifications </a:t>
            </a:r>
            <a:r>
              <a:rPr lang="en-US" altLang="ko-KR" dirty="0"/>
              <a:t>will include: riser cards, mezzanine I/O, accelerators, networking.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003550"/>
            <a:ext cx="2794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Specification Standards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Specification </a:t>
            </a:r>
            <a:r>
              <a:rPr lang="en-US" altLang="ko-KR" dirty="0" smtClean="0"/>
              <a:t>Standards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Electrical Interfaces</a:t>
            </a:r>
          </a:p>
          <a:p>
            <a:pPr lvl="1"/>
            <a:r>
              <a:rPr lang="en-US" altLang="ko-KR" dirty="0"/>
              <a:t>All interfaces must be fully documented. Voltages, power, frequencies, standards are all required.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Extra: schematics</a:t>
            </a:r>
            <a:r>
              <a:rPr lang="en-US" altLang="ko-KR" dirty="0"/>
              <a:t>, board and layout files, and manufacturing files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Mechanical Interfaces</a:t>
            </a:r>
          </a:p>
          <a:p>
            <a:pPr lvl="1"/>
            <a:r>
              <a:rPr lang="en-US" altLang="ko-KR" dirty="0"/>
              <a:t>Form factors, xyz </a:t>
            </a:r>
            <a:r>
              <a:rPr lang="en-US" altLang="ko-KR" dirty="0" smtClean="0"/>
              <a:t>heights.</a:t>
            </a:r>
          </a:p>
          <a:p>
            <a:pPr lvl="1"/>
            <a:r>
              <a:rPr lang="en-US" altLang="ko-KR" dirty="0" smtClean="0"/>
              <a:t>Extra: mechanical </a:t>
            </a:r>
            <a:r>
              <a:rPr lang="en-US" altLang="ko-KR" dirty="0"/>
              <a:t>CAD and manufacturing files. </a:t>
            </a:r>
            <a:endParaRPr lang="en-US" altLang="ko-KR" dirty="0" smtClean="0"/>
          </a:p>
          <a:p>
            <a:r>
              <a:rPr lang="en-US" altLang="ko-KR" dirty="0" smtClean="0"/>
              <a:t>Manageability</a:t>
            </a:r>
          </a:p>
          <a:p>
            <a:pPr lvl="1"/>
            <a:r>
              <a:rPr lang="en-US" altLang="ko-KR" dirty="0"/>
              <a:t>Interfaces, protocols, commands must all be documented.</a:t>
            </a:r>
            <a:endParaRPr lang="en-US" altLang="ko-KR" dirty="0" smtClean="0"/>
          </a:p>
          <a:p>
            <a:r>
              <a:rPr lang="en-US" altLang="ko-KR" dirty="0" smtClean="0"/>
              <a:t>Debug</a:t>
            </a:r>
          </a:p>
          <a:p>
            <a:pPr lvl="1"/>
            <a:r>
              <a:rPr lang="en-US" altLang="ko-KR" dirty="0"/>
              <a:t>Hooks for troubleshooting and repair must be included.</a:t>
            </a:r>
            <a:endParaRPr lang="en-US" altLang="ko-KR" dirty="0" smtClean="0"/>
          </a:p>
          <a:p>
            <a:r>
              <a:rPr lang="en-US" altLang="ko-KR" dirty="0" smtClean="0"/>
              <a:t>Test Framework</a:t>
            </a:r>
          </a:p>
          <a:p>
            <a:pPr lvl="1"/>
            <a:r>
              <a:rPr lang="en-US" altLang="ko-KR" dirty="0"/>
              <a:t>require working with the C&amp;I committee to identify test and certification strategy.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3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http://www.opencompute.org/about/</a:t>
            </a:r>
          </a:p>
          <a:p>
            <a:r>
              <a:rPr lang="en-US" altLang="ko-KR" dirty="0" smtClean="0"/>
              <a:t>http</a:t>
            </a:r>
            <a:r>
              <a:rPr lang="en-US" altLang="ko-KR" dirty="0"/>
              <a:t>://www.opencompute.org/wiki/Server/SpecsAndDesigns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3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Summary</a:t>
            </a:r>
          </a:p>
          <a:p>
            <a:r>
              <a:rPr lang="en-US" altLang="ko-KR" sz="2400" dirty="0" smtClean="0"/>
              <a:t>Overview</a:t>
            </a:r>
            <a:endParaRPr lang="en-US" altLang="ko-KR" sz="2400" dirty="0"/>
          </a:p>
          <a:p>
            <a:r>
              <a:rPr lang="en-US" altLang="ko-KR" sz="2400" dirty="0" smtClean="0"/>
              <a:t>Scope</a:t>
            </a:r>
          </a:p>
          <a:p>
            <a:pPr lvl="1"/>
            <a:r>
              <a:rPr lang="en-US" altLang="ko-KR" sz="2000" dirty="0" smtClean="0"/>
              <a:t>Open Rack Compatible</a:t>
            </a:r>
          </a:p>
          <a:p>
            <a:pPr lvl="1"/>
            <a:r>
              <a:rPr lang="en-US" altLang="ko-KR" sz="2000" dirty="0" smtClean="0"/>
              <a:t>Open </a:t>
            </a:r>
            <a:r>
              <a:rPr lang="en-US" altLang="ko-KR" sz="2000" dirty="0" err="1" smtClean="0"/>
              <a:t>CloudServer</a:t>
            </a:r>
            <a:r>
              <a:rPr lang="en-US" altLang="ko-KR" sz="2000" dirty="0" smtClean="0"/>
              <a:t> Compatible</a:t>
            </a:r>
          </a:p>
          <a:p>
            <a:pPr lvl="1"/>
            <a:r>
              <a:rPr lang="en-US" altLang="ko-KR" sz="2000" dirty="0" smtClean="0"/>
              <a:t>Micro Servers, Chassis and Carriers</a:t>
            </a:r>
          </a:p>
          <a:p>
            <a:pPr lvl="1"/>
            <a:r>
              <a:rPr lang="en-US" altLang="ko-KR" sz="2000" dirty="0" smtClean="0"/>
              <a:t>Components and Peripherals</a:t>
            </a:r>
            <a:endParaRPr lang="en-US" altLang="ko-KR" sz="2000" dirty="0"/>
          </a:p>
          <a:p>
            <a:r>
              <a:rPr lang="en-US" altLang="ko-KR" sz="2400" dirty="0" smtClean="0"/>
              <a:t>Specification Standards</a:t>
            </a:r>
          </a:p>
          <a:p>
            <a:pPr lvl="1"/>
            <a:r>
              <a:rPr lang="en-US" altLang="ko-KR" sz="2000" dirty="0" smtClean="0"/>
              <a:t>Electrical Interfaces</a:t>
            </a:r>
          </a:p>
          <a:p>
            <a:pPr lvl="1"/>
            <a:r>
              <a:rPr lang="en-US" altLang="ko-KR" sz="2000" dirty="0" smtClean="0"/>
              <a:t>Mechanical Interfaces</a:t>
            </a:r>
          </a:p>
          <a:p>
            <a:pPr lvl="1"/>
            <a:r>
              <a:rPr lang="en-US" altLang="ko-KR" sz="2000" dirty="0" smtClean="0"/>
              <a:t>Manageability</a:t>
            </a:r>
          </a:p>
          <a:p>
            <a:pPr lvl="1"/>
            <a:r>
              <a:rPr lang="en-US" altLang="ko-KR" sz="2000" dirty="0" smtClean="0"/>
              <a:t>Debug</a:t>
            </a:r>
          </a:p>
          <a:p>
            <a:pPr lvl="1"/>
            <a:r>
              <a:rPr lang="en-US" altLang="ko-KR" sz="2000" dirty="0" smtClean="0"/>
              <a:t>Test Framework</a:t>
            </a:r>
            <a:endParaRPr lang="en-US" altLang="ko-KR" sz="2000" dirty="0"/>
          </a:p>
          <a:p>
            <a:r>
              <a:rPr lang="en-US" altLang="ko-KR" sz="2400" dirty="0" smtClean="0"/>
              <a:t>References</a:t>
            </a:r>
            <a:endParaRPr lang="en-US" altLang="ko-KR" sz="2400" dirty="0" smtClean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555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OCP: Open Compute Project</a:t>
            </a:r>
          </a:p>
          <a:p>
            <a:pPr lvl="1"/>
            <a:r>
              <a:rPr lang="en-US" altLang="ko-KR" dirty="0" smtClean="0"/>
              <a:t>Designs, uses, and enables mainstream delivery of the most efficient designs for scalable computing</a:t>
            </a:r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set of technologies that reduces energy consumption and cost, increases reliability and choice in the marketplace, and simplifies operations and maintenance.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38</a:t>
            </a:r>
            <a:r>
              <a:rPr lang="en-US" altLang="ko-KR" dirty="0"/>
              <a:t>% more energy efficient to build and 24% less expensive to </a:t>
            </a:r>
            <a:r>
              <a:rPr lang="en-US" altLang="ko-KR" dirty="0" smtClean="0"/>
              <a:t>run (Prineville, Oregon)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69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dirty="0" smtClean="0"/>
              <a:t>The OCP Server Project</a:t>
            </a:r>
          </a:p>
          <a:p>
            <a:pPr lvl="1"/>
            <a:r>
              <a:rPr lang="en-US" altLang="ko-KR" b="0" dirty="0" smtClean="0"/>
              <a:t>provides </a:t>
            </a:r>
            <a:r>
              <a:rPr lang="en-US" altLang="ko-KR" b="1" dirty="0">
                <a:solidFill>
                  <a:schemeClr val="accent2"/>
                </a:solidFill>
              </a:rPr>
              <a:t>standardized server system specifications</a:t>
            </a:r>
            <a:r>
              <a:rPr lang="en-US" altLang="ko-KR" b="0" dirty="0"/>
              <a:t> for scale computing</a:t>
            </a:r>
            <a:r>
              <a:rPr lang="en-US" altLang="ko-KR" b="0" dirty="0" smtClean="0"/>
              <a:t>.</a:t>
            </a:r>
          </a:p>
          <a:p>
            <a:pPr marL="449262" lvl="1" indent="0">
              <a:buNone/>
            </a:pPr>
            <a:endParaRPr lang="en-US" altLang="ko-KR" b="0" dirty="0" smtClean="0"/>
          </a:p>
          <a:p>
            <a:pPr lvl="1"/>
            <a:r>
              <a:rPr lang="en-US" altLang="ko-KR" dirty="0"/>
              <a:t>The Server Committee collaborates with the other OCP disciplines to ensure broad adoption and achieve optimizations throughout all aspects from validation, to manufacturing, deployments, data center operations, and de-commissioning.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1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Scope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Scope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Open Rack compatible Chassis and Sleds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Open </a:t>
            </a:r>
            <a:r>
              <a:rPr lang="en-US" altLang="ko-KR" dirty="0" err="1" smtClean="0"/>
              <a:t>CloudServer</a:t>
            </a:r>
            <a:r>
              <a:rPr lang="en-US" altLang="ko-KR" dirty="0" smtClean="0"/>
              <a:t> (OCP) compatible Chassis and Blades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Micro Servers, Chassis and carriers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Components and Peripherals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01" y="3723867"/>
            <a:ext cx="4250027" cy="27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Open Rack </a:t>
            </a:r>
            <a:r>
              <a:rPr lang="en-US" altLang="ko-KR" dirty="0" smtClean="0"/>
              <a:t>compatible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Facebook server Intel Next Generation Xeon motherboard</a:t>
            </a:r>
          </a:p>
          <a:p>
            <a:pPr lvl="1"/>
            <a:r>
              <a:rPr lang="en-US" altLang="ko-KR" dirty="0"/>
              <a:t>Intel Motherboard </a:t>
            </a:r>
            <a:r>
              <a:rPr lang="en-US" altLang="ko-KR" dirty="0" smtClean="0"/>
              <a:t>design </a:t>
            </a:r>
            <a:r>
              <a:rPr lang="en-US" altLang="ko-KR" dirty="0"/>
              <a:t>and design requirement to integrate Intel </a:t>
            </a:r>
            <a:r>
              <a:rPr lang="en-US" altLang="ko-KR" dirty="0" smtClean="0"/>
              <a:t>Motherboard </a:t>
            </a:r>
            <a:r>
              <a:rPr lang="en-US" altLang="ko-KR" dirty="0"/>
              <a:t>into Open Rack </a:t>
            </a:r>
            <a:r>
              <a:rPr lang="en-US" altLang="ko-KR" dirty="0" smtClean="0"/>
              <a:t>V1 </a:t>
            </a:r>
            <a:r>
              <a:rPr lang="en-US" altLang="ko-KR" dirty="0"/>
              <a:t>and Open Rack </a:t>
            </a:r>
            <a:r>
              <a:rPr lang="en-US" altLang="ko-KR" dirty="0" smtClean="0"/>
              <a:t>V2</a:t>
            </a:r>
          </a:p>
          <a:p>
            <a:pPr lvl="1"/>
            <a:r>
              <a:rPr lang="en-US" altLang="ko-KR" dirty="0" smtClean="0"/>
              <a:t>Physical and mechanical specification, BIOS, BMC, Thermal design requirements, I/O system, etc.</a:t>
            </a:r>
          </a:p>
          <a:p>
            <a:r>
              <a:rPr lang="en-US" altLang="ko-KR" dirty="0" smtClean="0"/>
              <a:t>Open Rack 19” compatible derivative systems</a:t>
            </a:r>
          </a:p>
          <a:p>
            <a:pPr lvl="1"/>
            <a:r>
              <a:rPr lang="en-US" altLang="ko-KR" dirty="0" smtClean="0"/>
              <a:t>can </a:t>
            </a:r>
            <a:r>
              <a:rPr lang="en-US" altLang="ko-KR" dirty="0"/>
              <a:t>be installed in traditional EIA-310D/E </a:t>
            </a:r>
            <a:r>
              <a:rPr lang="en-US" altLang="ko-KR" dirty="0" smtClean="0"/>
              <a:t>racks</a:t>
            </a:r>
          </a:p>
          <a:p>
            <a:pPr lvl="1"/>
            <a:r>
              <a:rPr lang="en-US" altLang="ko-KR" dirty="0" smtClean="0"/>
              <a:t>Ex1) original </a:t>
            </a:r>
            <a:r>
              <a:rPr lang="en-US" altLang="ko-KR" dirty="0"/>
              <a:t>1.5U Decathlete </a:t>
            </a:r>
            <a:r>
              <a:rPr lang="en-US" altLang="ko-KR" dirty="0" smtClean="0"/>
              <a:t>sled</a:t>
            </a:r>
          </a:p>
          <a:p>
            <a:pPr lvl="1"/>
            <a:r>
              <a:rPr lang="en-US" altLang="ko-KR" dirty="0" smtClean="0"/>
              <a:t>Ex2) Winterfell </a:t>
            </a:r>
            <a:r>
              <a:rPr lang="en-US" altLang="ko-KR" dirty="0"/>
              <a:t>motherboards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0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6202</TotalTime>
  <Words>1038</Words>
  <Application>Microsoft Office PowerPoint</Application>
  <PresentationFormat>화면 슬라이드 쇼(4:3)</PresentationFormat>
  <Paragraphs>159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HY헤드라인M</vt:lpstr>
      <vt:lpstr>맑은 고딕</vt:lpstr>
      <vt:lpstr>Arial</vt:lpstr>
      <vt:lpstr>Calibri</vt:lpstr>
      <vt:lpstr>Calibri Light</vt:lpstr>
      <vt:lpstr>Wingdings</vt:lpstr>
      <vt:lpstr>Office 테마</vt:lpstr>
      <vt:lpstr>Open Compute Project (OCP) : Server Design</vt:lpstr>
      <vt:lpstr>Outline</vt:lpstr>
      <vt:lpstr>PowerPoint 프레젠테이션</vt:lpstr>
      <vt:lpstr>Summary</vt:lpstr>
      <vt:lpstr>PowerPoint 프레젠테이션</vt:lpstr>
      <vt:lpstr>Overview</vt:lpstr>
      <vt:lpstr>PowerPoint 프레젠테이션</vt:lpstr>
      <vt:lpstr>Scope</vt:lpstr>
      <vt:lpstr>Open Rack compatible</vt:lpstr>
      <vt:lpstr>Open CloudServer (OCS) compatible</vt:lpstr>
      <vt:lpstr>Micro Servers, Chassis and Carriers</vt:lpstr>
      <vt:lpstr>Micro Servers, Chassis and Carriers</vt:lpstr>
      <vt:lpstr>Components and Peripherals</vt:lpstr>
      <vt:lpstr>PowerPoint 프레젠테이션</vt:lpstr>
      <vt:lpstr>Specification Standards</vt:lpstr>
      <vt:lpstr>References</vt:lpstr>
    </vt:vector>
  </TitlesOfParts>
  <Company>POSTECH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GUNi</dc:creator>
  <cp:lastModifiedBy>bongjun kim</cp:lastModifiedBy>
  <cp:revision>743</cp:revision>
  <cp:lastPrinted>2016-09-26T17:54:10Z</cp:lastPrinted>
  <dcterms:created xsi:type="dcterms:W3CDTF">2014-07-02T06:28:24Z</dcterms:created>
  <dcterms:modified xsi:type="dcterms:W3CDTF">2016-09-26T19:30:29Z</dcterms:modified>
</cp:coreProperties>
</file>