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5" r:id="rId3"/>
    <p:sldId id="391" r:id="rId4"/>
    <p:sldId id="395" r:id="rId5"/>
    <p:sldId id="400" r:id="rId6"/>
    <p:sldId id="397" r:id="rId7"/>
    <p:sldId id="401" r:id="rId8"/>
    <p:sldId id="396" r:id="rId9"/>
    <p:sldId id="398" r:id="rId10"/>
    <p:sldId id="399" r:id="rId11"/>
    <p:sldId id="394" r:id="rId12"/>
    <p:sldId id="393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6982" autoAdjust="0"/>
  </p:normalViewPr>
  <p:slideViewPr>
    <p:cSldViewPr snapToGrid="0">
      <p:cViewPr varScale="1">
        <p:scale>
          <a:sx n="113" d="100"/>
          <a:sy n="113" d="100"/>
        </p:scale>
        <p:origin x="301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57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68886-9C03-49E4-95E2-C27CD432987A}" type="datetimeFigureOut">
              <a:rPr lang="ko-KR" altLang="en-US" smtClean="0"/>
              <a:t>2016-09-27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AEE45-DD11-4AA8-8EED-61B9FAEACCA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961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719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536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28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600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676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319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19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anchor="ctr">
            <a:normAutofit/>
          </a:bodyPr>
          <a:lstStyle>
            <a:lvl1pPr algn="ctr">
              <a:defRPr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72248"/>
            <a:ext cx="9144000" cy="28575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									 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/10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514357" y="6561235"/>
            <a:ext cx="611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CSED702E: Open Networking Systems 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9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215338" cy="714355"/>
          </a:xfrm>
          <a:solidFill>
            <a:schemeClr val="accent1">
              <a:lumMod val="60000"/>
              <a:lumOff val="40000"/>
              <a:alpha val="33000"/>
            </a:schemeClr>
          </a:solidFill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" y="954860"/>
            <a:ext cx="8968154" cy="5538015"/>
          </a:xfrm>
        </p:spPr>
        <p:txBody>
          <a:bodyPr/>
          <a:lstStyle>
            <a:lvl1pPr marL="449263" indent="-449263">
              <a:buFont typeface="Wingdings" panose="05000000000000000000" pitchFamily="2" charset="2"/>
              <a:buChar char="v"/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4375" indent="-265113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6572248"/>
            <a:ext cx="9144000" cy="28575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									 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/10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  <p:pic>
        <p:nvPicPr>
          <p:cNvPr id="7" name="Picture 6" descr="http://www.postechvision.org/image/logo/red_3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928662" cy="7143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1514357" y="6561235"/>
            <a:ext cx="611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CSED702E: Open Networking Systems 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4203-E702-4B32-84D7-7691D7ECC0B2}" type="datetimeFigureOut">
              <a:rPr lang="ko-KR" altLang="en-US" smtClean="0"/>
              <a:t>2016-09-27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Project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36A4-9307-47AA-9694-091A84C67F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93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ompute.org/wiki/Storag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nvm.github.io/" TargetMode="External"/><Relationship Id="rId5" Type="http://schemas.openxmlformats.org/officeDocument/2006/relationships/hyperlink" Target="http://files.opencompute.org/oc/public.php?service=files&amp;t=fe369c02b049394b5d94b44e084aceb6" TargetMode="External"/><Relationship Id="rId4" Type="http://schemas.openxmlformats.org/officeDocument/2006/relationships/hyperlink" Target="http://files.opencompute.org/oc/public.php?service=files&amp;t=ce5002840b137d6365b398e14c8c277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4594" y="509296"/>
            <a:ext cx="8530937" cy="2387600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OCP Storage</a:t>
            </a:r>
            <a:endParaRPr lang="ko-KR" altLang="en-US" sz="4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152769"/>
            <a:ext cx="6858000" cy="3144122"/>
          </a:xfrm>
        </p:spPr>
        <p:txBody>
          <a:bodyPr>
            <a:noAutofit/>
          </a:bodyPr>
          <a:lstStyle/>
          <a:p>
            <a:r>
              <a:rPr lang="en-US" altLang="ko-KR" sz="2800" b="1" dirty="0" smtClean="0"/>
              <a:t>Jae-</a:t>
            </a:r>
            <a:r>
              <a:rPr lang="en-US" altLang="ko-KR" sz="2800" b="1" dirty="0" smtClean="0"/>
              <a:t>Hyeon</a:t>
            </a:r>
            <a:r>
              <a:rPr lang="en-US" altLang="ko-KR" sz="2800" b="1" dirty="0" smtClean="0"/>
              <a:t> Park</a:t>
            </a:r>
            <a:endParaRPr lang="ko-KR" altLang="en-US" sz="2800" b="1" dirty="0"/>
          </a:p>
          <a:p>
            <a:endParaRPr lang="en-US" altLang="ko-KR" sz="2000" b="1" dirty="0" smtClean="0"/>
          </a:p>
          <a:p>
            <a:r>
              <a:rPr lang="en-US" altLang="ko-KR" sz="1800" b="1" dirty="0" smtClean="0"/>
              <a:t>Dept. of CSE, POSTECH</a:t>
            </a:r>
            <a:endParaRPr lang="ko-KR" altLang="en-US" sz="1800" b="1" dirty="0"/>
          </a:p>
          <a:p>
            <a:r>
              <a:rPr lang="en-US" altLang="ko-KR" sz="1800" b="1" dirty="0" smtClean="0"/>
              <a:t>parkeric3@postech.ac.kr</a:t>
            </a:r>
            <a:endParaRPr lang="en-US" altLang="ko-KR" sz="1800" b="1" dirty="0"/>
          </a:p>
          <a:p>
            <a:endParaRPr lang="en-US" altLang="ko-KR" sz="1800" b="1" dirty="0"/>
          </a:p>
          <a:p>
            <a:r>
              <a:rPr lang="en-US" altLang="ko-KR" sz="1800" b="1" dirty="0" smtClean="0"/>
              <a:t>2016. 9. 27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31158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OpenNVM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Open-source project for non-volatile memory </a:t>
            </a:r>
            <a:r>
              <a:rPr lang="en-US" altLang="ko-KR" dirty="0" smtClean="0"/>
              <a:t>(</a:t>
            </a:r>
            <a:r>
              <a:rPr lang="en-US" altLang="ko-KR" dirty="0" smtClean="0"/>
              <a:t>ex: flash memory)</a:t>
            </a:r>
          </a:p>
          <a:p>
            <a:pPr lvl="1"/>
            <a:r>
              <a:rPr lang="en-US" altLang="ko-KR" dirty="0" smtClean="0"/>
              <a:t>Developer can make their applications flash-aware</a:t>
            </a:r>
            <a:endParaRPr lang="en-US" altLang="ko-KR" dirty="0"/>
          </a:p>
          <a:p>
            <a:r>
              <a:rPr lang="en-US" altLang="ko-KR" dirty="0" smtClean="0"/>
              <a:t>Functions</a:t>
            </a:r>
          </a:p>
          <a:p>
            <a:pPr lvl="1"/>
            <a:r>
              <a:rPr lang="en-US" altLang="ko-KR" dirty="0" smtClean="0"/>
              <a:t>Flash-aware Linux swap</a:t>
            </a:r>
          </a:p>
          <a:p>
            <a:pPr lvl="2"/>
            <a:r>
              <a:rPr lang="en-US" altLang="ko-KR" dirty="0" smtClean="0"/>
              <a:t>When working set exceeds the capacity of DRAM then demand page from flash-aware virtual memory</a:t>
            </a:r>
            <a:endParaRPr lang="en-US" altLang="ko-KR" dirty="0"/>
          </a:p>
          <a:p>
            <a:pPr lvl="1"/>
            <a:r>
              <a:rPr lang="en-US" altLang="ko-KR" dirty="0" smtClean="0"/>
              <a:t>Key-value interface to flash</a:t>
            </a:r>
          </a:p>
          <a:p>
            <a:pPr lvl="2"/>
            <a:r>
              <a:rPr lang="en-US" altLang="ko-KR" dirty="0" smtClean="0"/>
              <a:t>Faster NoSQL databases, Automatic garbage collection</a:t>
            </a:r>
            <a:endParaRPr lang="en-US" altLang="ko-KR" dirty="0"/>
          </a:p>
          <a:p>
            <a:pPr lvl="1"/>
            <a:r>
              <a:rPr lang="en-US" altLang="ko-KR" dirty="0" smtClean="0"/>
              <a:t>Flash programming primitives</a:t>
            </a:r>
          </a:p>
          <a:p>
            <a:pPr lvl="2"/>
            <a:r>
              <a:rPr lang="en-US" altLang="ko-KR" dirty="0" smtClean="0"/>
              <a:t>Support journal-less </a:t>
            </a:r>
            <a:r>
              <a:rPr lang="en-US" altLang="ko-KR" dirty="0" smtClean="0"/>
              <a:t>update </a:t>
            </a:r>
            <a:endParaRPr lang="en-US" altLang="ko-KR" dirty="0" smtClean="0"/>
          </a:p>
          <a:p>
            <a:pPr lvl="2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24" y="5266991"/>
            <a:ext cx="5211986" cy="12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Others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Fusion-</a:t>
            </a:r>
            <a:r>
              <a:rPr lang="en-US" altLang="ko-KR" dirty="0" smtClean="0"/>
              <a:t>io</a:t>
            </a:r>
            <a:endParaRPr lang="en-US" altLang="ko-KR" dirty="0"/>
          </a:p>
          <a:p>
            <a:pPr lvl="1"/>
            <a:r>
              <a:rPr lang="en-US" altLang="ko-KR" dirty="0" smtClean="0"/>
              <a:t>3.2 TB </a:t>
            </a:r>
            <a:r>
              <a:rPr lang="en-US" altLang="ko-KR" dirty="0"/>
              <a:t>I/O PCI express </a:t>
            </a:r>
            <a:r>
              <a:rPr lang="en-US" altLang="ko-KR" dirty="0" smtClean="0"/>
              <a:t>card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Designed </a:t>
            </a:r>
            <a:r>
              <a:rPr lang="en-US" altLang="ko-KR" dirty="0" smtClean="0"/>
              <a:t>for high capacity </a:t>
            </a:r>
            <a:r>
              <a:rPr lang="en-US" altLang="ko-KR" dirty="0" smtClean="0"/>
              <a:t>and small size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Hyve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Design concept of 2xOpenU storage server</a:t>
            </a:r>
          </a:p>
          <a:p>
            <a:pPr lvl="2"/>
            <a:r>
              <a:rPr lang="en-US" altLang="ko-KR" dirty="0" smtClean="0"/>
              <a:t>Accommodate 15 3.5’’ drives arranged in a 3 x 5 arrays</a:t>
            </a:r>
          </a:p>
          <a:p>
            <a:pPr lvl="1"/>
            <a:r>
              <a:rPr lang="en-US" altLang="ko-KR" dirty="0" smtClean="0"/>
              <a:t>Compatible with Open Rack</a:t>
            </a:r>
          </a:p>
        </p:txBody>
      </p:sp>
    </p:spTree>
    <p:extLst>
      <p:ext uri="{BB962C8B-B14F-4D97-AF65-F5344CB8AC3E}">
        <p14:creationId xmlns:p14="http://schemas.microsoft.com/office/powerpoint/2010/main" val="35467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Project wiki</a:t>
            </a:r>
          </a:p>
          <a:p>
            <a:pPr lvl="1"/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www.opencompute.org/wiki/Storage</a:t>
            </a:r>
            <a:endParaRPr lang="en-US" altLang="ko-KR" dirty="0" smtClean="0"/>
          </a:p>
          <a:p>
            <a:r>
              <a:rPr lang="en-US" altLang="ko-KR" dirty="0" smtClean="0"/>
              <a:t>Open Vault specification</a:t>
            </a:r>
          </a:p>
          <a:p>
            <a:pPr lvl="1"/>
            <a:r>
              <a:rPr lang="en-US" altLang="ko-KR" dirty="0">
                <a:hlinkClick r:id="rId4"/>
              </a:rPr>
              <a:t>http://files.opencompute.org/oc/public.php?service=files&amp;t=ce5002840b137d6365b398e14c8c2774</a:t>
            </a:r>
            <a:endParaRPr lang="en-US" altLang="ko-KR" dirty="0" smtClean="0"/>
          </a:p>
          <a:p>
            <a:r>
              <a:rPr lang="en-US" altLang="ko-KR" dirty="0" smtClean="0"/>
              <a:t>Cold storage specification</a:t>
            </a:r>
          </a:p>
          <a:p>
            <a:pPr lvl="1"/>
            <a:r>
              <a:rPr lang="en-US" altLang="ko-KR" dirty="0" smtClean="0">
                <a:hlinkClick r:id="rId5"/>
              </a:rPr>
              <a:t>http://files.opencompute.org/oc/public.php?service=files&amp;t=fe369c02b049394b5d94b44e084aceb6</a:t>
            </a:r>
            <a:endParaRPr lang="en-US" altLang="ko-KR" dirty="0" smtClean="0"/>
          </a:p>
          <a:p>
            <a:r>
              <a:rPr lang="en-US" altLang="ko-KR" dirty="0" smtClean="0"/>
              <a:t>OpenNVM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6"/>
              </a:rPr>
              <a:t>https</a:t>
            </a:r>
            <a:r>
              <a:rPr lang="en-US" altLang="ko-KR" dirty="0">
                <a:hlinkClick r:id="rId6"/>
              </a:rPr>
              <a:t>://opennvm.github.io/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1136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Overview</a:t>
            </a:r>
          </a:p>
          <a:p>
            <a:endParaRPr lang="en-US" altLang="ko-KR" sz="2400" dirty="0" smtClean="0"/>
          </a:p>
          <a:p>
            <a:r>
              <a:rPr lang="en-US" altLang="ko-KR" sz="2400" dirty="0"/>
              <a:t>Specification </a:t>
            </a:r>
            <a:r>
              <a:rPr lang="en-US" altLang="ko-KR" sz="2400" dirty="0" smtClean="0"/>
              <a:t>standard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S</a:t>
            </a:r>
            <a:r>
              <a:rPr lang="en-US" altLang="ko-KR" sz="2400" dirty="0" smtClean="0"/>
              <a:t>pecification examples</a:t>
            </a:r>
          </a:p>
          <a:p>
            <a:pPr lvl="1"/>
            <a:r>
              <a:rPr lang="en-US" altLang="ko-KR" sz="2000" dirty="0" smtClean="0"/>
              <a:t>Open Vault</a:t>
            </a:r>
          </a:p>
          <a:p>
            <a:pPr lvl="1"/>
            <a:endParaRPr lang="en-US" altLang="ko-KR" sz="2000" dirty="0"/>
          </a:p>
          <a:p>
            <a:pPr lvl="1"/>
            <a:r>
              <a:rPr lang="en-US" altLang="ko-KR" sz="2000" dirty="0" smtClean="0"/>
              <a:t>Cold Storage</a:t>
            </a:r>
          </a:p>
          <a:p>
            <a:pPr lvl="1"/>
            <a:endParaRPr lang="en-US" altLang="ko-KR" sz="2000" dirty="0"/>
          </a:p>
          <a:p>
            <a:pPr lvl="1"/>
            <a:r>
              <a:rPr lang="en-US" altLang="ko-KR" sz="2000" dirty="0" smtClean="0"/>
              <a:t>OpenNVM</a:t>
            </a:r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r>
              <a:rPr lang="en-US" altLang="ko-KR" sz="2000" dirty="0" smtClean="0"/>
              <a:t>Fusion-</a:t>
            </a:r>
            <a:r>
              <a:rPr lang="en-US" altLang="ko-KR" sz="2000" dirty="0" smtClean="0"/>
              <a:t>io</a:t>
            </a:r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r>
              <a:rPr lang="en-US" altLang="ko-KR" sz="2000" dirty="0" smtClean="0"/>
              <a:t>Hyve</a:t>
            </a:r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25551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Mission</a:t>
            </a:r>
          </a:p>
          <a:p>
            <a:pPr lvl="1"/>
            <a:r>
              <a:rPr lang="en-US" altLang="ko-KR" dirty="0" smtClean="0"/>
              <a:t>Creating specifications and software to enable new storage application</a:t>
            </a:r>
          </a:p>
          <a:p>
            <a:endParaRPr lang="en-US" altLang="ko-KR" sz="2400" dirty="0"/>
          </a:p>
          <a:p>
            <a:r>
              <a:rPr lang="en-US" altLang="ko-KR" dirty="0" smtClean="0"/>
              <a:t>Target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Open </a:t>
            </a:r>
            <a:r>
              <a:rPr lang="en-US" altLang="ko-KR" dirty="0" smtClean="0"/>
              <a:t>Rack </a:t>
            </a:r>
            <a:r>
              <a:rPr lang="en-US" altLang="ko-KR" dirty="0" smtClean="0"/>
              <a:t>compatible storage chassis and sleds</a:t>
            </a:r>
          </a:p>
          <a:p>
            <a:pPr lvl="1"/>
            <a:r>
              <a:rPr lang="en-US" altLang="ko-KR" dirty="0" smtClean="0"/>
              <a:t>EIA 310-D/E 19’’ </a:t>
            </a:r>
            <a:r>
              <a:rPr lang="en-US" altLang="ko-KR" dirty="0" smtClean="0"/>
              <a:t>rack </a:t>
            </a:r>
            <a:r>
              <a:rPr lang="en-US" altLang="ko-KR" dirty="0" smtClean="0"/>
              <a:t>compatible</a:t>
            </a:r>
          </a:p>
          <a:p>
            <a:pPr lvl="1"/>
            <a:r>
              <a:rPr lang="en-US" altLang="ko-KR" dirty="0" smtClean="0"/>
              <a:t>Different vendor</a:t>
            </a:r>
            <a:r>
              <a:rPr lang="en-US" altLang="ko-KR" dirty="0" smtClean="0"/>
              <a:t> components </a:t>
            </a:r>
            <a:r>
              <a:rPr lang="en-US" altLang="ko-KR" dirty="0" smtClean="0"/>
              <a:t>and peripherals</a:t>
            </a:r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3107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Specification Standard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Storage interfaces</a:t>
            </a:r>
          </a:p>
          <a:p>
            <a:pPr lvl="1"/>
            <a:r>
              <a:rPr lang="en-US" altLang="ko-KR" dirty="0" smtClean="0"/>
              <a:t>SAS, SATA, </a:t>
            </a:r>
            <a:r>
              <a:rPr lang="en-US" altLang="ko-KR" dirty="0" smtClean="0"/>
              <a:t>PCIe</a:t>
            </a:r>
            <a:r>
              <a:rPr lang="en-US" altLang="ko-KR" dirty="0" smtClean="0"/>
              <a:t>, NIC</a:t>
            </a:r>
            <a:endParaRPr lang="en-US" altLang="ko-KR" dirty="0"/>
          </a:p>
          <a:p>
            <a:r>
              <a:rPr lang="en-US" altLang="ko-KR" dirty="0" smtClean="0"/>
              <a:t>Electrical interfaces</a:t>
            </a:r>
          </a:p>
          <a:p>
            <a:pPr lvl="1"/>
            <a:r>
              <a:rPr lang="en-US" altLang="ko-KR" dirty="0" smtClean="0"/>
              <a:t>Voltages, power, frequencies</a:t>
            </a:r>
          </a:p>
          <a:p>
            <a:r>
              <a:rPr lang="en-US" altLang="ko-KR" dirty="0" smtClean="0"/>
              <a:t>Mechanical interfaces</a:t>
            </a:r>
          </a:p>
          <a:p>
            <a:pPr lvl="1"/>
            <a:r>
              <a:rPr lang="en-US" altLang="ko-KR" dirty="0" smtClean="0"/>
              <a:t>Form factors, xyz heights, keep-in and keep-outs</a:t>
            </a:r>
            <a:endParaRPr lang="en-US" altLang="ko-KR" dirty="0"/>
          </a:p>
          <a:p>
            <a:r>
              <a:rPr lang="en-US" altLang="ko-KR" dirty="0" smtClean="0"/>
              <a:t>Manageability</a:t>
            </a:r>
          </a:p>
          <a:p>
            <a:pPr lvl="1"/>
            <a:r>
              <a:rPr lang="en-US" altLang="ko-KR" dirty="0"/>
              <a:t>R</a:t>
            </a:r>
            <a:r>
              <a:rPr lang="en-US" altLang="ko-KR" dirty="0" smtClean="0"/>
              <a:t>ock-solid management solutions with full-documents</a:t>
            </a:r>
            <a:endParaRPr lang="en-US" altLang="ko-KR" dirty="0"/>
          </a:p>
          <a:p>
            <a:r>
              <a:rPr lang="en-US" altLang="ko-KR" dirty="0" smtClean="0"/>
              <a:t>Debug</a:t>
            </a:r>
          </a:p>
          <a:p>
            <a:pPr lvl="1"/>
            <a:r>
              <a:rPr lang="en-US" altLang="ko-KR" dirty="0" smtClean="0"/>
              <a:t>Hooks and repair</a:t>
            </a:r>
            <a:endParaRPr lang="en-US" altLang="ko-KR" dirty="0"/>
          </a:p>
          <a:p>
            <a:r>
              <a:rPr lang="en-US" altLang="ko-KR" dirty="0" smtClean="0"/>
              <a:t>Test framework</a:t>
            </a:r>
          </a:p>
          <a:p>
            <a:pPr lvl="1"/>
            <a:r>
              <a:rPr lang="en-US" altLang="ko-KR" dirty="0" smtClean="0"/>
              <a:t>For developers</a:t>
            </a:r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214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Vault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Simple and cost-effective storage solution</a:t>
            </a:r>
          </a:p>
          <a:p>
            <a:pPr lvl="1"/>
            <a:r>
              <a:rPr lang="en-US" altLang="ko-KR" dirty="0"/>
              <a:t>2U 30 3.5 ’’ HDD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91" y="1940273"/>
            <a:ext cx="6535942" cy="44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Vault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81" y="1058333"/>
            <a:ext cx="5079173" cy="54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Vault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309" y="954860"/>
            <a:ext cx="5505361" cy="55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Cold Storage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Cold-data</a:t>
            </a:r>
          </a:p>
          <a:p>
            <a:pPr lvl="1"/>
            <a:r>
              <a:rPr lang="en-US" altLang="ko-KR" dirty="0" smtClean="0"/>
              <a:t>Is stored on disk but almost never read again</a:t>
            </a:r>
          </a:p>
          <a:p>
            <a:pPr lvl="2"/>
            <a:r>
              <a:rPr lang="en-US" altLang="ko-KR" dirty="0" smtClean="0"/>
              <a:t>ex) legal data, backups of third copies 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Designed as bulk load fast archive</a:t>
            </a:r>
          </a:p>
          <a:p>
            <a:pPr lvl="1"/>
            <a:r>
              <a:rPr lang="en-US" altLang="ko-KR" dirty="0" smtClean="0"/>
              <a:t>Using </a:t>
            </a:r>
            <a:r>
              <a:rPr lang="en-US" altLang="ko-KR" b="1" dirty="0" smtClean="0"/>
              <a:t>power off HDDs</a:t>
            </a:r>
          </a:p>
          <a:p>
            <a:pPr lvl="1"/>
            <a:r>
              <a:rPr lang="en-US" altLang="ko-KR" dirty="0" smtClean="0"/>
              <a:t>Modification of storage unit based on Open </a:t>
            </a:r>
            <a:r>
              <a:rPr lang="en-US" altLang="ko-KR" dirty="0" smtClean="0"/>
              <a:t>Vault</a:t>
            </a:r>
          </a:p>
          <a:p>
            <a:pPr lvl="1"/>
            <a:r>
              <a:rPr lang="en-US" altLang="ko-KR" dirty="0" smtClean="0"/>
              <a:t>Connected with SAS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Redefined topology for networking switch deployment</a:t>
            </a:r>
          </a:p>
          <a:p>
            <a:pPr lvl="1"/>
            <a:r>
              <a:rPr lang="en-US" altLang="ko-KR" dirty="0" smtClean="0"/>
              <a:t>Custom </a:t>
            </a:r>
            <a:r>
              <a:rPr lang="en-US" altLang="ko-KR" dirty="0" smtClean="0"/>
              <a:t>Open Rack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218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Cold Storage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957" y="768578"/>
            <a:ext cx="3200686" cy="551490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393" y="1075267"/>
            <a:ext cx="2125005" cy="52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6001</TotalTime>
  <Words>293</Words>
  <Application>Microsoft Office PowerPoint</Application>
  <PresentationFormat>화면 슬라이드 쇼(4:3)</PresentationFormat>
  <Paragraphs>95</Paragraphs>
  <Slides>12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HY헤드라인M</vt:lpstr>
      <vt:lpstr>맑은 고딕</vt:lpstr>
      <vt:lpstr>Arial</vt:lpstr>
      <vt:lpstr>Calibri</vt:lpstr>
      <vt:lpstr>Calibri Light</vt:lpstr>
      <vt:lpstr>Wingdings</vt:lpstr>
      <vt:lpstr>Office 테마</vt:lpstr>
      <vt:lpstr>OCP Storage</vt:lpstr>
      <vt:lpstr>Outline</vt:lpstr>
      <vt:lpstr>Overview</vt:lpstr>
      <vt:lpstr>Specification Standard</vt:lpstr>
      <vt:lpstr>Open Vault</vt:lpstr>
      <vt:lpstr>Open Vault</vt:lpstr>
      <vt:lpstr>Open Vault</vt:lpstr>
      <vt:lpstr>Cold Storage</vt:lpstr>
      <vt:lpstr>Cold Storage</vt:lpstr>
      <vt:lpstr>OpenNVM</vt:lpstr>
      <vt:lpstr>Others</vt:lpstr>
      <vt:lpstr>Reference</vt:lpstr>
    </vt:vector>
  </TitlesOfParts>
  <Company>POSTECH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GUNi</dc:creator>
  <cp:lastModifiedBy>Microsoft 계정</cp:lastModifiedBy>
  <cp:revision>733</cp:revision>
  <dcterms:created xsi:type="dcterms:W3CDTF">2014-07-02T06:28:24Z</dcterms:created>
  <dcterms:modified xsi:type="dcterms:W3CDTF">2016-09-26T23:55:14Z</dcterms:modified>
</cp:coreProperties>
</file>