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95" r:id="rId3"/>
    <p:sldId id="386" r:id="rId4"/>
    <p:sldId id="398" r:id="rId5"/>
    <p:sldId id="389" r:id="rId6"/>
    <p:sldId id="400" r:id="rId7"/>
    <p:sldId id="399" r:id="rId8"/>
    <p:sldId id="396" r:id="rId9"/>
    <p:sldId id="390" r:id="rId10"/>
    <p:sldId id="391" r:id="rId11"/>
    <p:sldId id="397" r:id="rId12"/>
    <p:sldId id="393" r:id="rId13"/>
    <p:sldId id="401" r:id="rId14"/>
    <p:sldId id="395" r:id="rId15"/>
    <p:sldId id="387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3" autoAdjust="0"/>
    <p:restoredTop sz="84101" autoAdjust="0"/>
  </p:normalViewPr>
  <p:slideViewPr>
    <p:cSldViewPr snapToGrid="0">
      <p:cViewPr>
        <p:scale>
          <a:sx n="100" d="100"/>
          <a:sy n="100" d="100"/>
        </p:scale>
        <p:origin x="-1944" y="-9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68886-9C03-49E4-95E2-C27CD432987A}" type="datetimeFigureOut">
              <a:rPr lang="ko-KR" altLang="en-US" smtClean="0"/>
              <a:t>2016-09-28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AEE45-DD11-4AA8-8EED-61B9FAEACC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9613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compute.org/projects/networking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EE45-DD11-4AA8-8EED-61B9FAEACCA6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7193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EE45-DD11-4AA8-8EED-61B9FAEACCA6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7228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EE45-DD11-4AA8-8EED-61B9FAEACCA6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4004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EE45-DD11-4AA8-8EED-61B9FAEACCA6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337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EE45-DD11-4AA8-8EED-61B9FAEACCA6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337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EE45-DD11-4AA8-8EED-61B9FAEACCA6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4514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EE45-DD11-4AA8-8EED-61B9FAEACCA6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0902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socket manager: Provides the functionality for managing sockets. It provides a generic socket registration process as well as timer event processing to allow these functions to be integrated in single threaded environments.</a:t>
            </a:r>
          </a:p>
          <a:p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OpenFlow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connection manager: Provides the functionality for managing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OpenFlow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connections such as addition and removal of connection instances, tracking the connection state (handshakes, keep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alives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and applying rate limiting policy for asynchronous messages.</a:t>
            </a:r>
          </a:p>
          <a:p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OpenFlow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state manager: Provides the functionality for representing the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OpenFlow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state of the switch in a platform independent way. This allows the decoupling of database-like queries on the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OpenFlow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flow table from the manipulation of the forwarding state that is platform specific.</a:t>
            </a:r>
          </a:p>
          <a:p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Configuration: This module provides platform and implementation specific access to the interfaces provided by the other modules that permit updating the running configuration of the application.</a:t>
            </a:r>
          </a:p>
          <a:p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Forwarding: This module exposes interfaces that allow the manipulation of the platform's forwarding engine as represented by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OpenFlow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protocol updates.</a:t>
            </a:r>
          </a:p>
          <a:p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Port manager: This module exposes interfaces the allow the interrogation and manipulation of the platforms data plane entries.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EE45-DD11-4AA8-8EED-61B9FAEACCA6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8727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EE45-DD11-4AA8-8EED-61B9FAEACCA6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816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Switch Light OS: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complete SDN operating system based on Open Network Linux (ONL), an open source effort within the </a:t>
            </a:r>
            <a:r>
              <a:rPr lang="en-US" altLang="ko-K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Open Compute Project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altLang="ko-K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Switch Light VX: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user space software agent for KVM-based virtual switches that adds advanced functionality and improved performance on top of the Open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vSwitch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kernel.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EE45-DD11-4AA8-8EED-61B9FAEACCA6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816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</p:spPr>
        <p:txBody>
          <a:bodyPr anchor="ctr">
            <a:normAutofit/>
          </a:bodyPr>
          <a:lstStyle>
            <a:lvl1pPr algn="ctr">
              <a:defRPr sz="48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 smtClean="0"/>
              <a:t>마스터 부제목 스타일 편집</a:t>
            </a:r>
            <a:endParaRPr lang="en-US" dirty="0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6572248"/>
            <a:ext cx="9144000" cy="285752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t>DPNM Lab.									 </a:t>
            </a:r>
            <a:fld id="{B7F5EAC2-D5EC-44B8-ABB9-9CE1C25C642E}" type="slidenum">
              <a:rPr kumimoji="0" lang="en-US" altLang="ko-KR" sz="1400" b="1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pPr algn="r">
                <a:defRPr/>
              </a:pPr>
              <a:t>‹#›</a:t>
            </a:fld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t>/15</a:t>
            </a:r>
            <a:endParaRPr kumimoji="0" lang="ko-KR" altLang="en-US" sz="1400" b="1" dirty="0">
              <a:solidFill>
                <a:schemeClr val="bg1"/>
              </a:solidFill>
              <a:latin typeface="Arial" pitchFamily="34" charset="0"/>
              <a:ea typeface="HY헤드라인M" pitchFamily="18" charset="-127"/>
              <a:cs typeface="맑은 고딕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514357" y="6561235"/>
            <a:ext cx="6115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SDN/NFV and Open Networking Ecosystem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197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215338" cy="714355"/>
          </a:xfrm>
          <a:solidFill>
            <a:schemeClr val="accent1">
              <a:lumMod val="60000"/>
              <a:lumOff val="40000"/>
              <a:alpha val="33000"/>
            </a:schemeClr>
          </a:solidFill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" y="954860"/>
            <a:ext cx="8968154" cy="5538015"/>
          </a:xfrm>
        </p:spPr>
        <p:txBody>
          <a:bodyPr/>
          <a:lstStyle>
            <a:lvl1pPr marL="449263" indent="-449263">
              <a:buFont typeface="Wingdings" panose="05000000000000000000" pitchFamily="2" charset="2"/>
              <a:buChar char="v"/>
              <a:defRPr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4375" indent="-265113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13" name="Rectangle 8"/>
          <p:cNvSpPr>
            <a:spLocks noChangeArrowheads="1"/>
          </p:cNvSpPr>
          <p:nvPr userDrawn="1"/>
        </p:nvSpPr>
        <p:spPr bwMode="auto">
          <a:xfrm>
            <a:off x="0" y="6572248"/>
            <a:ext cx="9144000" cy="285752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t>DPNM Lab.									 </a:t>
            </a:r>
            <a:fld id="{B7F5EAC2-D5EC-44B8-ABB9-9CE1C25C642E}" type="slidenum">
              <a:rPr kumimoji="0" lang="en-US" altLang="ko-KR" sz="1400" b="1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pPr algn="r">
                <a:defRPr/>
              </a:pPr>
              <a:t>‹#›</a:t>
            </a:fld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t>/15</a:t>
            </a:r>
            <a:endParaRPr kumimoji="0" lang="ko-KR" altLang="en-US" sz="1400" b="1" dirty="0">
              <a:solidFill>
                <a:schemeClr val="bg1"/>
              </a:solidFill>
              <a:latin typeface="Arial" pitchFamily="34" charset="0"/>
              <a:ea typeface="HY헤드라인M" pitchFamily="18" charset="-127"/>
              <a:cs typeface="맑은 고딕"/>
            </a:endParaRPr>
          </a:p>
        </p:txBody>
      </p:sp>
      <p:pic>
        <p:nvPicPr>
          <p:cNvPr id="7" name="Picture 6" descr="http://www.postechvision.org/image/logo/red_3.jp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0"/>
            <a:ext cx="928662" cy="71435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 userDrawn="1"/>
        </p:nvSpPr>
        <p:spPr>
          <a:xfrm>
            <a:off x="1514357" y="6561235"/>
            <a:ext cx="6115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SDN/NFV and Open Networking Ecosystem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86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B4203-E702-4B32-84D7-7691D7ECC0B2}" type="datetimeFigureOut">
              <a:rPr lang="ko-KR" altLang="en-US" smtClean="0"/>
              <a:t>2016-09-28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 smtClean="0"/>
              <a:t>Project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F36A4-9307-47AA-9694-091A84C67F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932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dpnm.postech.ac.k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jectfloodlight.org/" TargetMode="External"/><Relationship Id="rId3" Type="http://schemas.openxmlformats.org/officeDocument/2006/relationships/hyperlink" Target="http://www.projectfloodlight.org/indigo/" TargetMode="External"/><Relationship Id="rId7" Type="http://schemas.openxmlformats.org/officeDocument/2006/relationships/hyperlink" Target="http://www.internet2.edu/presentations/jt2012summer/20120717-Cohen-Floodlight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Big_Switch_Networks" TargetMode="External"/><Relationship Id="rId5" Type="http://schemas.openxmlformats.org/officeDocument/2006/relationships/hyperlink" Target="http://www.bigswitch.com/" TargetMode="External"/><Relationship Id="rId4" Type="http://schemas.openxmlformats.org/officeDocument/2006/relationships/hyperlink" Target="https://github.com/floodlight/indigo/blob/master/README.md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152769"/>
            <a:ext cx="6858000" cy="3144122"/>
          </a:xfrm>
        </p:spPr>
        <p:txBody>
          <a:bodyPr>
            <a:noAutofit/>
          </a:bodyPr>
          <a:lstStyle/>
          <a:p>
            <a:r>
              <a:rPr lang="en-US" altLang="ko-KR" sz="2800" b="1" dirty="0" err="1" smtClean="0"/>
              <a:t>Doyoung</a:t>
            </a:r>
            <a:r>
              <a:rPr lang="en-US" altLang="ko-KR" sz="2800" b="1" dirty="0" smtClean="0"/>
              <a:t> Lee</a:t>
            </a:r>
            <a:endParaRPr lang="ko-KR" altLang="en-US" sz="2800" b="1" dirty="0"/>
          </a:p>
          <a:p>
            <a:endParaRPr lang="en-US" altLang="ko-KR" sz="2000" b="1" dirty="0" smtClean="0"/>
          </a:p>
          <a:p>
            <a:r>
              <a:rPr lang="en-US" altLang="ko-KR" sz="1800" b="1" dirty="0" smtClean="0"/>
              <a:t>Dept. of CSE, POSTECH</a:t>
            </a:r>
            <a:endParaRPr lang="ko-KR" altLang="en-US" sz="1800" b="1" dirty="0"/>
          </a:p>
          <a:p>
            <a:r>
              <a:rPr lang="en-US" altLang="ko-KR" sz="1800" b="1" dirty="0" smtClean="0"/>
              <a:t>dylee90@postech.ac.kr</a:t>
            </a:r>
            <a:endParaRPr lang="en-US" altLang="ko-KR" sz="1800" b="1" dirty="0"/>
          </a:p>
          <a:p>
            <a:r>
              <a:rPr lang="en-US" altLang="ko-KR" sz="1800" b="1" dirty="0">
                <a:hlinkClick r:id="rId2"/>
              </a:rPr>
              <a:t>http://</a:t>
            </a:r>
            <a:r>
              <a:rPr lang="en-US" altLang="ko-KR" sz="1800" b="1" dirty="0" smtClean="0">
                <a:hlinkClick r:id="rId2"/>
              </a:rPr>
              <a:t>dpnm.postech.ac.kr</a:t>
            </a:r>
            <a:endParaRPr lang="en-US" altLang="ko-KR" sz="1800" b="1" dirty="0" smtClean="0"/>
          </a:p>
          <a:p>
            <a:endParaRPr lang="en-US" altLang="ko-KR" sz="1800" b="1" dirty="0"/>
          </a:p>
          <a:p>
            <a:r>
              <a:rPr lang="en-US" altLang="ko-KR" sz="1800" b="1" dirty="0" smtClean="0"/>
              <a:t>2016. 9. 28</a:t>
            </a:r>
            <a:endParaRPr lang="en-US" altLang="ko-KR" sz="1800" b="1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14594" y="509296"/>
            <a:ext cx="8530937" cy="2387600"/>
          </a:xfrm>
        </p:spPr>
        <p:txBody>
          <a:bodyPr>
            <a:normAutofit/>
          </a:bodyPr>
          <a:lstStyle/>
          <a:p>
            <a:r>
              <a:rPr lang="en-US" altLang="ko-KR" sz="7600" dirty="0" smtClean="0"/>
              <a:t>Indigo</a:t>
            </a:r>
            <a:endParaRPr lang="ko-KR" altLang="en-US" sz="7600" dirty="0"/>
          </a:p>
        </p:txBody>
      </p:sp>
    </p:spTree>
    <p:extLst>
      <p:ext uri="{BB962C8B-B14F-4D97-AF65-F5344CB8AC3E}">
        <p14:creationId xmlns:p14="http://schemas.microsoft.com/office/powerpoint/2010/main" val="311583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Indigo Architecture (2/2)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Overall Architecture</a:t>
            </a:r>
            <a:endParaRPr lang="en-US" altLang="ko-KR" sz="2000" dirty="0" smtClean="0"/>
          </a:p>
        </p:txBody>
      </p:sp>
      <p:pic>
        <p:nvPicPr>
          <p:cNvPr id="4" name="Picture 2" descr="http://www.projectfloodlight.org/wp-content/uploads/2013/03/project_indigo_infograph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623" y="1652462"/>
            <a:ext cx="5819502" cy="486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63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220665" y="3123702"/>
            <a:ext cx="6667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ko-KR" sz="4000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Indigo Use Cases</a:t>
            </a:r>
            <a:endParaRPr lang="en-US" altLang="ko-KR" sz="4000" b="1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74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Indigo Use Cases (1/2)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Indigo Virtual Switch (IVS)</a:t>
            </a:r>
            <a:endParaRPr lang="en-US" altLang="ko-KR" sz="1200" dirty="0"/>
          </a:p>
          <a:p>
            <a:pPr lvl="1">
              <a:lnSpc>
                <a:spcPct val="150000"/>
              </a:lnSpc>
            </a:pPr>
            <a:r>
              <a:rPr lang="en-US" altLang="ko-KR" sz="2000" dirty="0" smtClean="0"/>
              <a:t>Open Source virtual switch 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 smtClean="0"/>
              <a:t>LINUX compatible with the KVM hypervisor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 smtClean="0"/>
              <a:t>Use OVS kernel module for packet forwarding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 smtClean="0"/>
              <a:t>Purposes of IVS</a:t>
            </a:r>
          </a:p>
          <a:p>
            <a:pPr lvl="2">
              <a:lnSpc>
                <a:spcPct val="150000"/>
              </a:lnSpc>
            </a:pPr>
            <a:r>
              <a:rPr lang="en-US" altLang="ko-KR" sz="1600" dirty="0" smtClean="0"/>
              <a:t>Large-scale deployments</a:t>
            </a:r>
          </a:p>
          <a:p>
            <a:pPr lvl="2">
              <a:lnSpc>
                <a:spcPct val="150000"/>
              </a:lnSpc>
            </a:pPr>
            <a:r>
              <a:rPr lang="en-US" altLang="ko-KR" sz="1600" dirty="0" smtClean="0"/>
              <a:t>Encourage community-based innovation</a:t>
            </a:r>
          </a:p>
          <a:p>
            <a:pPr lvl="2">
              <a:lnSpc>
                <a:spcPct val="150000"/>
              </a:lnSpc>
            </a:pPr>
            <a:r>
              <a:rPr lang="en-US" altLang="ko-KR" sz="1600" dirty="0" smtClean="0"/>
              <a:t>A </a:t>
            </a:r>
            <a:r>
              <a:rPr lang="en-US" altLang="ko-KR" sz="1600" dirty="0"/>
              <a:t>thin, lightweight </a:t>
            </a:r>
            <a:r>
              <a:rPr lang="en-US" altLang="ko-KR" sz="1600" dirty="0" err="1"/>
              <a:t>OpenFlow</a:t>
            </a:r>
            <a:r>
              <a:rPr lang="en-US" altLang="ko-KR" sz="1600" dirty="0"/>
              <a:t> speaker that just </a:t>
            </a:r>
            <a:r>
              <a:rPr lang="en-US" altLang="ko-KR" sz="1600" dirty="0" smtClean="0"/>
              <a:t>worked </a:t>
            </a:r>
            <a:br>
              <a:rPr lang="en-US" altLang="ko-KR" sz="1600" dirty="0" smtClean="0"/>
            </a:br>
            <a:r>
              <a:rPr lang="en-US" altLang="ko-KR" sz="1600" dirty="0" smtClean="0"/>
              <a:t>and scaled </a:t>
            </a:r>
            <a:r>
              <a:rPr lang="en-US" altLang="ko-KR" sz="1600" dirty="0"/>
              <a:t>up with low latency and </a:t>
            </a:r>
            <a:r>
              <a:rPr lang="en-US" altLang="ko-KR" sz="1600" dirty="0" smtClean="0"/>
              <a:t>multi-threading</a:t>
            </a:r>
            <a:endParaRPr lang="en-US" altLang="ko-KR" sz="1600" dirty="0" smtClean="0"/>
          </a:p>
          <a:p>
            <a:pPr lvl="1">
              <a:lnSpc>
                <a:spcPct val="150000"/>
              </a:lnSpc>
            </a:pPr>
            <a:endParaRPr lang="en-US" altLang="ko-KR" sz="2000" dirty="0" smtClean="0"/>
          </a:p>
        </p:txBody>
      </p:sp>
      <p:pic>
        <p:nvPicPr>
          <p:cNvPr id="12290" name="Picture 2" descr="IVS System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804" y="885824"/>
            <a:ext cx="2679895" cy="554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2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Indigo Use Cases (2/2)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338" y="745310"/>
            <a:ext cx="8968154" cy="55380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Switch Light</a:t>
            </a:r>
            <a:endParaRPr lang="en-US" altLang="ko-KR" sz="1200" dirty="0"/>
          </a:p>
          <a:p>
            <a:pPr lvl="1">
              <a:lnSpc>
                <a:spcPct val="150000"/>
              </a:lnSpc>
            </a:pPr>
            <a:r>
              <a:rPr lang="en-US" altLang="ko-KR" sz="2000" dirty="0" smtClean="0"/>
              <a:t>Thin switching software for physical and virtual switches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 smtClean="0"/>
              <a:t>Commercial SDN switching software from Big Switch Networks</a:t>
            </a:r>
          </a:p>
        </p:txBody>
      </p:sp>
      <p:pic>
        <p:nvPicPr>
          <p:cNvPr id="4098" name="Picture 2" descr="switch light big switch에 대한 이미지 검색결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1" y="826289"/>
            <a:ext cx="600632" cy="58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4" y="2403034"/>
            <a:ext cx="5591175" cy="408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17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References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Indigo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hlinkClick r:id="rId3"/>
              </a:rPr>
              <a:t>http://www.projectfloodlight.org/indigo</a:t>
            </a:r>
            <a:r>
              <a:rPr lang="en-US" altLang="ko-KR" sz="2000" dirty="0" smtClean="0">
                <a:hlinkClick r:id="rId3"/>
              </a:rPr>
              <a:t>/</a:t>
            </a:r>
            <a:endParaRPr lang="en-US" altLang="ko-KR" sz="2000" dirty="0" smtClean="0"/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hlinkClick r:id="rId4"/>
              </a:rPr>
              <a:t>https://</a:t>
            </a:r>
            <a:r>
              <a:rPr lang="en-US" altLang="ko-KR" sz="2000" dirty="0" smtClean="0">
                <a:hlinkClick r:id="rId4"/>
              </a:rPr>
              <a:t>github.com/floodlight/indigo/blob/master/README.md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 err="1"/>
              <a:t>BigSwitch</a:t>
            </a:r>
            <a:endParaRPr lang="en-US" altLang="ko-KR" sz="2400" dirty="0"/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hlinkClick r:id="rId5"/>
              </a:rPr>
              <a:t>http://www.bigswitch.com/</a:t>
            </a:r>
            <a:endParaRPr lang="en-US" altLang="ko-KR" sz="2000" dirty="0"/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hlinkClick r:id="rId6"/>
              </a:rPr>
              <a:t>https://</a:t>
            </a:r>
            <a:r>
              <a:rPr lang="en-US" altLang="ko-KR" sz="2000" dirty="0" smtClean="0">
                <a:hlinkClick r:id="rId6"/>
              </a:rPr>
              <a:t>en.wikipedia.org/wiki/Big_Switch_Networks</a:t>
            </a:r>
            <a:endParaRPr lang="en-US" altLang="ko-KR" sz="2000" dirty="0"/>
          </a:p>
          <a:p>
            <a:pPr>
              <a:lnSpc>
                <a:spcPct val="150000"/>
              </a:lnSpc>
            </a:pPr>
            <a:r>
              <a:rPr lang="en-US" altLang="ko-KR" sz="2400" dirty="0" err="1" smtClean="0"/>
              <a:t>FloodLight</a:t>
            </a:r>
            <a:endParaRPr lang="en-US" altLang="ko-KR" sz="2400" dirty="0"/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hlinkClick r:id="rId7"/>
              </a:rPr>
              <a:t>http://</a:t>
            </a:r>
            <a:r>
              <a:rPr lang="en-US" altLang="ko-KR" sz="2000" dirty="0" smtClean="0">
                <a:hlinkClick r:id="rId7"/>
              </a:rPr>
              <a:t>www.internet2.edu/presentations/jt2012summer/20120717-Cohen-Floodlight.pdf</a:t>
            </a:r>
            <a:endParaRPr lang="en-US" altLang="ko-KR" sz="2000" dirty="0" smtClean="0"/>
          </a:p>
          <a:p>
            <a:pPr lvl="1">
              <a:lnSpc>
                <a:spcPct val="150000"/>
              </a:lnSpc>
            </a:pPr>
            <a:r>
              <a:rPr lang="en-US" altLang="ko-KR" sz="2000" dirty="0" smtClean="0">
                <a:hlinkClick r:id="rId8"/>
              </a:rPr>
              <a:t>http</a:t>
            </a:r>
            <a:r>
              <a:rPr lang="en-US" altLang="ko-KR" sz="2000" dirty="0">
                <a:hlinkClick r:id="rId8"/>
              </a:rPr>
              <a:t>://www.projectfloodlight.org</a:t>
            </a:r>
            <a:r>
              <a:rPr lang="en-US" altLang="ko-KR" sz="2000" dirty="0" smtClean="0">
                <a:hlinkClick r:id="rId8"/>
              </a:rPr>
              <a:t>/</a:t>
            </a:r>
            <a:endParaRPr lang="en-US" altLang="ko-KR" sz="2000" dirty="0" smtClean="0"/>
          </a:p>
        </p:txBody>
      </p:sp>
    </p:spTree>
    <p:extLst>
      <p:ext uri="{BB962C8B-B14F-4D97-AF65-F5344CB8AC3E}">
        <p14:creationId xmlns:p14="http://schemas.microsoft.com/office/powerpoint/2010/main" val="51771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Q&amp;A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700808"/>
            <a:ext cx="607695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5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Outline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Introduction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Indigo Architecture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Indigo Use cases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References</a:t>
            </a: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255514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220665" y="3123702"/>
            <a:ext cx="6667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ko-KR" sz="4000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Introduction</a:t>
            </a:r>
            <a:endParaRPr lang="en-US" altLang="ko-KR" sz="4000" b="1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92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372" y="3676650"/>
            <a:ext cx="3298054" cy="2799274"/>
          </a:xfrm>
          <a:prstGeom prst="rect">
            <a:avLst/>
          </a:prstGeom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What is the Indigo?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 smtClean="0"/>
              <a:t>Open source project by </a:t>
            </a:r>
            <a:r>
              <a:rPr lang="en-US" altLang="ko-KR" sz="2000" dirty="0" err="1" smtClean="0">
                <a:solidFill>
                  <a:srgbClr val="FF0000"/>
                </a:solidFill>
              </a:rPr>
              <a:t>BigSwitch</a:t>
            </a:r>
            <a:endParaRPr lang="en-US" altLang="ko-KR" sz="2000" dirty="0" smtClean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altLang="ko-KR" sz="2000" dirty="0" smtClean="0"/>
              <a:t>Core </a:t>
            </a:r>
            <a:r>
              <a:rPr lang="en-US" altLang="ko-KR" sz="2000" dirty="0" err="1" smtClean="0">
                <a:solidFill>
                  <a:srgbClr val="FF0000"/>
                </a:solidFill>
              </a:rPr>
              <a:t>OpenFlow</a:t>
            </a:r>
            <a:r>
              <a:rPr lang="en-US" altLang="ko-KR" sz="2000" dirty="0" smtClean="0">
                <a:solidFill>
                  <a:srgbClr val="FF0000"/>
                </a:solidFill>
              </a:rPr>
              <a:t> agent</a:t>
            </a:r>
            <a:r>
              <a:rPr lang="en-US" altLang="ko-KR" sz="2000" dirty="0" smtClean="0"/>
              <a:t> and infrastructure </a:t>
            </a:r>
            <a:r>
              <a:rPr lang="en-US" altLang="ko-KR" sz="2000" dirty="0" smtClean="0"/>
              <a:t>module</a:t>
            </a:r>
            <a:endParaRPr lang="en-US" altLang="ko-KR" sz="2000" dirty="0" smtClean="0"/>
          </a:p>
          <a:p>
            <a:pPr lvl="1">
              <a:lnSpc>
                <a:spcPct val="150000"/>
              </a:lnSpc>
            </a:pPr>
            <a:r>
              <a:rPr lang="en-US" altLang="ko-KR" sz="2000" dirty="0" smtClean="0"/>
              <a:t>Enabling support for </a:t>
            </a:r>
            <a:r>
              <a:rPr lang="en-US" altLang="ko-KR" sz="2000" dirty="0" err="1" smtClean="0"/>
              <a:t>OpenFlow</a:t>
            </a:r>
            <a:r>
              <a:rPr lang="en-US" altLang="ko-KR" sz="2000" dirty="0" smtClean="0"/>
              <a:t> on physical and hypervisor switches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 smtClean="0"/>
              <a:t>High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rates </a:t>
            </a:r>
            <a:r>
              <a:rPr lang="en-US" altLang="ko-KR" sz="1400" dirty="0" smtClean="0"/>
              <a:t>for high speed ports up </a:t>
            </a:r>
            <a:r>
              <a:rPr lang="en-US" altLang="ko-KR" sz="1400" dirty="0" smtClean="0"/>
              <a:t>to 48 10-gigabit ports by leveraging Ethernet switch ASICs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 smtClean="0"/>
              <a:t>Exceed the limits of pure-software </a:t>
            </a:r>
            <a:r>
              <a:rPr lang="en-US" altLang="ko-KR" sz="1400" dirty="0" err="1" smtClean="0"/>
              <a:t>OpenFlow</a:t>
            </a:r>
            <a:r>
              <a:rPr lang="en-US" altLang="ko-KR" sz="1400" dirty="0" smtClean="0"/>
              <a:t> implementations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 smtClean="0"/>
              <a:t>Eclipse Public License version 1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 smtClean="0"/>
              <a:t>Free to use indigo when developing and distribution </a:t>
            </a:r>
            <a:br>
              <a:rPr lang="en-US" altLang="ko-KR" sz="1400" dirty="0" smtClean="0"/>
            </a:br>
            <a:r>
              <a:rPr lang="en-US" altLang="ko-KR" sz="1400" dirty="0" smtClean="0"/>
              <a:t>open source applications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 smtClean="0"/>
              <a:t>For commercial OEMs and ODMs, flexible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en-US" altLang="ko-KR" sz="1400" dirty="0" smtClean="0"/>
              <a:t>commercial license is essential</a:t>
            </a:r>
          </a:p>
          <a:p>
            <a:pPr lvl="2">
              <a:lnSpc>
                <a:spcPct val="150000"/>
              </a:lnSpc>
            </a:pPr>
            <a:endParaRPr lang="en-US" altLang="ko-KR" sz="1200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 (1/4)</a:t>
            </a:r>
            <a:endParaRPr lang="ko-KR" altLang="en-US" dirty="0"/>
          </a:p>
        </p:txBody>
      </p:sp>
      <p:pic>
        <p:nvPicPr>
          <p:cNvPr id="4" name="Picture 2" descr="Indigo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00" t="21664" r="33878" b="17857"/>
          <a:stretch/>
        </p:blipFill>
        <p:spPr bwMode="auto">
          <a:xfrm>
            <a:off x="7391399" y="888286"/>
            <a:ext cx="996701" cy="114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15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 (2/4)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Big Switch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 smtClean="0"/>
              <a:t>Data center networking company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 smtClean="0"/>
              <a:t>Founded in 2010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 smtClean="0"/>
              <a:t>Design, develop, and sell bare-metal</a:t>
            </a:r>
            <a:br>
              <a:rPr lang="en-US" altLang="ko-KR" sz="2000" dirty="0" smtClean="0"/>
            </a:br>
            <a:r>
              <a:rPr lang="en-US" altLang="ko-KR" sz="2000" dirty="0" smtClean="0"/>
              <a:t>SDN networking fabrics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 smtClean="0"/>
              <a:t>Active member of open source </a:t>
            </a:r>
            <a:br>
              <a:rPr lang="en-US" altLang="ko-KR" sz="2000" dirty="0" smtClean="0"/>
            </a:br>
            <a:r>
              <a:rPr lang="en-US" altLang="ko-KR" sz="2000" dirty="0" smtClean="0"/>
              <a:t>communities: OpenStack, OCP, ONF</a:t>
            </a:r>
            <a:endParaRPr lang="en-US" altLang="ko-KR" sz="2000" dirty="0"/>
          </a:p>
          <a:p>
            <a:pPr lvl="1">
              <a:lnSpc>
                <a:spcPct val="150000"/>
              </a:lnSpc>
            </a:pPr>
            <a:r>
              <a:rPr lang="en-US" altLang="ko-KR" sz="2000" dirty="0" smtClean="0"/>
              <a:t>Open Source Projects include:</a:t>
            </a:r>
          </a:p>
          <a:p>
            <a:pPr lvl="2">
              <a:lnSpc>
                <a:spcPct val="150000"/>
              </a:lnSpc>
            </a:pPr>
            <a:r>
              <a:rPr lang="en-US" altLang="ko-KR" sz="1600" dirty="0" smtClean="0">
                <a:solidFill>
                  <a:srgbClr val="FF0000"/>
                </a:solidFill>
              </a:rPr>
              <a:t>Floodlight</a:t>
            </a:r>
          </a:p>
          <a:p>
            <a:pPr lvl="2">
              <a:lnSpc>
                <a:spcPct val="150000"/>
              </a:lnSpc>
            </a:pPr>
            <a:r>
              <a:rPr lang="en-US" altLang="ko-KR" sz="1600" dirty="0" smtClean="0">
                <a:solidFill>
                  <a:srgbClr val="FF0000"/>
                </a:solidFill>
              </a:rPr>
              <a:t>Indigo</a:t>
            </a:r>
          </a:p>
          <a:p>
            <a:pPr lvl="2">
              <a:lnSpc>
                <a:spcPct val="150000"/>
              </a:lnSpc>
            </a:pPr>
            <a:r>
              <a:rPr lang="en-US" altLang="ko-KR" sz="1600" dirty="0" err="1" smtClean="0"/>
              <a:t>OFtest</a:t>
            </a:r>
            <a:endParaRPr lang="en-US" altLang="ko-KR" sz="1600" dirty="0" smtClean="0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579" y="1378032"/>
            <a:ext cx="3705225" cy="48482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40570" y="6328196"/>
            <a:ext cx="55034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: http://www.internet2.edu/presentations/jt2012summer/20120717-Cohen-Floodlight.pdf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Bigswitch에 대한 이미지 검색결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194" y="1068179"/>
            <a:ext cx="2293729" cy="55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13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 (3/4)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err="1" smtClean="0"/>
              <a:t>FloodLight</a:t>
            </a:r>
            <a:endParaRPr lang="en-US" altLang="ko-KR" sz="2400" dirty="0" smtClean="0"/>
          </a:p>
          <a:p>
            <a:pPr lvl="1">
              <a:lnSpc>
                <a:spcPct val="150000"/>
              </a:lnSpc>
            </a:pPr>
            <a:r>
              <a:rPr lang="en-US" altLang="ko-KR" sz="2000" dirty="0" smtClean="0"/>
              <a:t>Open SDN Controller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/>
              <a:t>Java based SDN </a:t>
            </a:r>
            <a:r>
              <a:rPr lang="en-US" altLang="ko-KR" sz="2000" dirty="0" smtClean="0"/>
              <a:t>Controller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 smtClean="0"/>
              <a:t>Apache license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 smtClean="0"/>
              <a:t>Designed </a:t>
            </a:r>
            <a:r>
              <a:rPr lang="en-US" altLang="ko-KR" sz="2000" dirty="0"/>
              <a:t>to work with the </a:t>
            </a:r>
            <a:r>
              <a:rPr lang="en-US" altLang="ko-KR" sz="2000" dirty="0" smtClean="0"/>
              <a:t>growing</a:t>
            </a:r>
            <a:br>
              <a:rPr lang="en-US" altLang="ko-KR" sz="2000" dirty="0" smtClean="0"/>
            </a:br>
            <a:r>
              <a:rPr lang="en-US" altLang="ko-KR" sz="2000" dirty="0" smtClean="0"/>
              <a:t>number </a:t>
            </a:r>
            <a:r>
              <a:rPr lang="en-US" altLang="ko-KR" sz="2000" dirty="0"/>
              <a:t>of switches, routers, 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>virtual </a:t>
            </a:r>
            <a:r>
              <a:rPr lang="en-US" altLang="ko-KR" sz="2000" dirty="0"/>
              <a:t>switches, and access points 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>that </a:t>
            </a:r>
            <a:r>
              <a:rPr lang="en-US" altLang="ko-KR" sz="2000" dirty="0"/>
              <a:t>support the </a:t>
            </a:r>
            <a:r>
              <a:rPr lang="en-US" altLang="ko-KR" sz="2000" dirty="0" err="1"/>
              <a:t>OpenFlow</a:t>
            </a:r>
            <a:r>
              <a:rPr lang="en-US" altLang="ko-KR" sz="2000" dirty="0"/>
              <a:t> </a:t>
            </a:r>
            <a:r>
              <a:rPr lang="en-US" altLang="ko-KR" sz="2000" dirty="0" smtClean="0"/>
              <a:t>standard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/>
              <a:t>Support for OpenStack </a:t>
            </a:r>
            <a:r>
              <a:rPr lang="en-US" altLang="ko-KR" sz="2000" dirty="0" smtClean="0"/>
              <a:t>cloud </a:t>
            </a:r>
            <a:br>
              <a:rPr lang="en-US" altLang="ko-KR" sz="2000" dirty="0" smtClean="0"/>
            </a:br>
            <a:r>
              <a:rPr lang="en-US" altLang="ko-KR" sz="2000" dirty="0" smtClean="0"/>
              <a:t>orchestration </a:t>
            </a:r>
            <a:r>
              <a:rPr lang="en-US" altLang="ko-KR" sz="2000" dirty="0"/>
              <a:t>platform</a:t>
            </a:r>
          </a:p>
          <a:p>
            <a:pPr lvl="1">
              <a:lnSpc>
                <a:spcPct val="150000"/>
              </a:lnSpc>
            </a:pPr>
            <a:endParaRPr lang="en-US" altLang="ko-KR" sz="2000" dirty="0"/>
          </a:p>
        </p:txBody>
      </p:sp>
      <p:pic>
        <p:nvPicPr>
          <p:cNvPr id="9218" name="Picture 2" descr="floodlight controller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080" y="867977"/>
            <a:ext cx="1369696" cy="79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3-tier archite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625" y="867977"/>
            <a:ext cx="3426300" cy="554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30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 (4/4)</a:t>
            </a:r>
            <a:endParaRPr lang="ko-KR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4" y="815339"/>
            <a:ext cx="8562976" cy="572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33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220665" y="3123702"/>
            <a:ext cx="6667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ko-KR" sz="4000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Indigo Architecture</a:t>
            </a:r>
            <a:endParaRPr lang="en-US" altLang="ko-KR" sz="4000" b="1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66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Indigo Architecture (1/2)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Indigo Components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 smtClean="0"/>
              <a:t>Indigo Agent</a:t>
            </a:r>
          </a:p>
          <a:p>
            <a:pPr lvl="2">
              <a:lnSpc>
                <a:spcPct val="150000"/>
              </a:lnSpc>
            </a:pPr>
            <a:r>
              <a:rPr lang="en-US" altLang="ko-KR" sz="1600" dirty="0" smtClean="0"/>
              <a:t>Represent </a:t>
            </a:r>
            <a:r>
              <a:rPr lang="en-US" altLang="ko-KR" sz="1600" dirty="0"/>
              <a:t>the core libraries </a:t>
            </a:r>
            <a:endParaRPr lang="en-US" altLang="ko-KR" sz="1600" dirty="0" smtClean="0"/>
          </a:p>
          <a:p>
            <a:pPr lvl="2">
              <a:lnSpc>
                <a:spcPct val="150000"/>
              </a:lnSpc>
            </a:pPr>
            <a:r>
              <a:rPr lang="en-US" altLang="ko-KR" sz="1600" dirty="0" smtClean="0"/>
              <a:t>A Hardware Abstraction Layer (HAL) </a:t>
            </a:r>
            <a:r>
              <a:rPr lang="en-US" altLang="ko-KR" sz="1600" dirty="0"/>
              <a:t>to make it easy to integrate with the forwarding and </a:t>
            </a:r>
            <a:r>
              <a:rPr lang="en-US" altLang="ko-KR" sz="1600" dirty="0" smtClean="0"/>
              <a:t>port management interface </a:t>
            </a:r>
            <a:r>
              <a:rPr lang="en-US" altLang="ko-KR" sz="1600" dirty="0"/>
              <a:t>of physical or virtual switches</a:t>
            </a:r>
          </a:p>
          <a:p>
            <a:pPr lvl="2">
              <a:lnSpc>
                <a:spcPct val="150000"/>
              </a:lnSpc>
            </a:pPr>
            <a:r>
              <a:rPr lang="en-US" altLang="ko-KR" sz="1600" dirty="0"/>
              <a:t>A configuration abstraction layer to support running </a:t>
            </a:r>
            <a:r>
              <a:rPr lang="en-US" altLang="ko-KR" sz="1600" dirty="0" err="1"/>
              <a:t>OpenFlow</a:t>
            </a:r>
            <a:r>
              <a:rPr lang="en-US" altLang="ko-KR" sz="1600" dirty="0"/>
              <a:t> in a “Hybrid” </a:t>
            </a:r>
            <a:r>
              <a:rPr lang="en-US" altLang="ko-KR" sz="1600" dirty="0" smtClean="0"/>
              <a:t>mode </a:t>
            </a:r>
            <a:r>
              <a:rPr lang="en-US" altLang="ko-KR" sz="1600" dirty="0"/>
              <a:t>on </a:t>
            </a:r>
            <a:r>
              <a:rPr lang="en-US" altLang="ko-KR" sz="1600" dirty="0" smtClean="0"/>
              <a:t>a switch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 err="1" smtClean="0"/>
              <a:t>LoxiGEN</a:t>
            </a:r>
            <a:endParaRPr lang="en-US" altLang="ko-KR" sz="2000" dirty="0" smtClean="0"/>
          </a:p>
          <a:p>
            <a:pPr lvl="2">
              <a:lnSpc>
                <a:spcPct val="150000"/>
              </a:lnSpc>
            </a:pPr>
            <a:r>
              <a:rPr lang="en-US" altLang="ko-KR" sz="1600" dirty="0"/>
              <a:t>A compiler that generates </a:t>
            </a:r>
            <a:r>
              <a:rPr lang="en-US" altLang="ko-KR" sz="1600" dirty="0" err="1"/>
              <a:t>OpenFlow</a:t>
            </a:r>
            <a:r>
              <a:rPr lang="en-US" altLang="ko-KR" sz="1600" dirty="0"/>
              <a:t> marshalling/un-marshalling </a:t>
            </a:r>
            <a:r>
              <a:rPr lang="en-US" altLang="ko-KR" sz="1600" dirty="0" smtClean="0"/>
              <a:t>libraries</a:t>
            </a:r>
          </a:p>
          <a:p>
            <a:pPr lvl="2">
              <a:lnSpc>
                <a:spcPct val="150000"/>
              </a:lnSpc>
            </a:pPr>
            <a:r>
              <a:rPr lang="en-US" altLang="ko-KR" sz="1600" dirty="0" smtClean="0"/>
              <a:t>Generate libraries </a:t>
            </a:r>
            <a:r>
              <a:rPr lang="en-US" altLang="ko-KR" sz="1600" dirty="0"/>
              <a:t>in multiple languages</a:t>
            </a:r>
          </a:p>
          <a:p>
            <a:pPr lvl="2">
              <a:lnSpc>
                <a:spcPct val="150000"/>
              </a:lnSpc>
            </a:pPr>
            <a:r>
              <a:rPr lang="en-US" altLang="ko-KR" sz="1600" dirty="0"/>
              <a:t>Support C (called “loci”), but java and Python are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199358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6081</TotalTime>
  <Words>546</Words>
  <Application>Microsoft Office PowerPoint</Application>
  <PresentationFormat>화면 슬라이드 쇼(4:3)</PresentationFormat>
  <Paragraphs>102</Paragraphs>
  <Slides>15</Slides>
  <Notes>10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Indigo</vt:lpstr>
      <vt:lpstr>Outline</vt:lpstr>
      <vt:lpstr> </vt:lpstr>
      <vt:lpstr>Introduction (1/4)</vt:lpstr>
      <vt:lpstr>Introduction (2/4)</vt:lpstr>
      <vt:lpstr>Introduction (3/4)</vt:lpstr>
      <vt:lpstr>Introduction (4/4)</vt:lpstr>
      <vt:lpstr> </vt:lpstr>
      <vt:lpstr>Indigo Architecture (1/2)</vt:lpstr>
      <vt:lpstr>Indigo Architecture (2/2)</vt:lpstr>
      <vt:lpstr> </vt:lpstr>
      <vt:lpstr>Indigo Use Cases (1/2)</vt:lpstr>
      <vt:lpstr>Indigo Use Cases (2/2)</vt:lpstr>
      <vt:lpstr>References</vt:lpstr>
      <vt:lpstr>Q&amp;A</vt:lpstr>
    </vt:vector>
  </TitlesOfParts>
  <Company>POSTECH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GUNi</dc:creator>
  <cp:lastModifiedBy>ccc</cp:lastModifiedBy>
  <cp:revision>743</cp:revision>
  <dcterms:created xsi:type="dcterms:W3CDTF">2014-07-02T06:28:24Z</dcterms:created>
  <dcterms:modified xsi:type="dcterms:W3CDTF">2016-09-27T23:15:15Z</dcterms:modified>
</cp:coreProperties>
</file>