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5" r:id="rId3"/>
    <p:sldId id="400" r:id="rId4"/>
    <p:sldId id="306" r:id="rId5"/>
    <p:sldId id="408" r:id="rId6"/>
    <p:sldId id="402" r:id="rId7"/>
    <p:sldId id="403" r:id="rId8"/>
    <p:sldId id="404" r:id="rId9"/>
    <p:sldId id="405" r:id="rId10"/>
    <p:sldId id="407" r:id="rId11"/>
    <p:sldId id="310" r:id="rId12"/>
    <p:sldId id="40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61191" autoAdjust="0"/>
  </p:normalViewPr>
  <p:slideViewPr>
    <p:cSldViewPr snapToGrid="0">
      <p:cViewPr varScale="1">
        <p:scale>
          <a:sx n="74" d="100"/>
          <a:sy n="74" d="100"/>
        </p:scale>
        <p:origin x="250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4F68A-1254-4EC5-A917-CBC47BD3921B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DC117-6938-41C8-8B7E-FCFC440098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22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68886-9C03-49E4-95E2-C27CD432987A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EE45-DD11-4AA8-8EED-61B9FAEACC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6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331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</a:t>
            </a:r>
            <a:r>
              <a:rPr lang="ko-KR" altLang="en-US" dirty="0" smtClean="0"/>
              <a:t>개 이상의 플랫폼을 하늘색의 플랫폼으로 통일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Three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Forwarding agents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Each vendor has own Hardware Abstraction Layer(HAL) to a common interface “Service Abstract Interface(SAI)”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641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293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94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19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OCP</a:t>
            </a:r>
            <a:r>
              <a:rPr lang="en-US" altLang="ko-KR" baseline="0" dirty="0" smtClean="0"/>
              <a:t> is an open project shares designs of data center products among companies, including Facebook, Intel, google, Apple, MS , …</a:t>
            </a:r>
          </a:p>
          <a:p>
            <a:r>
              <a:rPr lang="en-US" altLang="ko-KR" baseline="0" dirty="0" smtClean="0"/>
              <a:t>Their mission is to design and enable the delivery of the most efficient server, storage and data center hardware designs for scalable computing.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87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“The mission of </a:t>
            </a:r>
            <a:r>
              <a:rPr lang="en-US" altLang="ko-KR" dirty="0" smtClean="0">
                <a:solidFill>
                  <a:srgbClr val="FF0000"/>
                </a:solidFill>
              </a:rPr>
              <a:t>Open Compute Networking Project</a:t>
            </a:r>
            <a:r>
              <a:rPr lang="en-US" altLang="ko-KR" dirty="0" smtClean="0"/>
              <a:t> is to create a set of networking technologies that are </a:t>
            </a:r>
            <a:r>
              <a:rPr lang="en-US" altLang="ko-KR" dirty="0" smtClean="0">
                <a:solidFill>
                  <a:srgbClr val="FF0000"/>
                </a:solidFill>
              </a:rPr>
              <a:t>dis-aggregated</a:t>
            </a:r>
            <a:r>
              <a:rPr lang="en-US" altLang="ko-KR" dirty="0" smtClean="0"/>
              <a:t> and </a:t>
            </a:r>
            <a:r>
              <a:rPr lang="en-US" altLang="ko-KR" dirty="0" smtClean="0">
                <a:solidFill>
                  <a:srgbClr val="FF0000"/>
                </a:solidFill>
              </a:rPr>
              <a:t>fully open</a:t>
            </a:r>
            <a:r>
              <a:rPr lang="en-US" altLang="ko-KR" dirty="0" smtClean="0"/>
              <a:t> allowing for rapid innovation in the network space”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43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OCP Networking Community/Ecosystem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Wedge: </a:t>
            </a:r>
            <a:r>
              <a:rPr lang="en-US" altLang="ko-KR" dirty="0" err="1" smtClean="0"/>
              <a:t>facebook</a:t>
            </a:r>
            <a:r>
              <a:rPr lang="ko-KR" altLang="en-US" dirty="0" smtClean="0"/>
              <a:t>이 개발한 </a:t>
            </a:r>
            <a:r>
              <a:rPr lang="en-US" altLang="ko-KR" dirty="0" smtClean="0"/>
              <a:t>1RU(Rack Unit) </a:t>
            </a:r>
            <a:r>
              <a:rPr lang="ko-KR" altLang="en-US" dirty="0" smtClean="0"/>
              <a:t>크기의 </a:t>
            </a:r>
            <a:r>
              <a:rPr lang="en-US" altLang="ko-KR" dirty="0" err="1" smtClean="0"/>
              <a:t>ToR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스위치</a:t>
            </a:r>
            <a:endParaRPr lang="en-US" altLang="ko-KR" dirty="0" smtClean="0"/>
          </a:p>
          <a:p>
            <a:r>
              <a:rPr lang="en-US" altLang="ko-KR" dirty="0" smtClean="0"/>
              <a:t>6-pack:</a:t>
            </a:r>
            <a:r>
              <a:rPr lang="en-US" altLang="ko-KR" baseline="0" dirty="0" smtClean="0"/>
              <a:t> wedge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FBOSS</a:t>
            </a:r>
            <a:r>
              <a:rPr lang="ko-KR" altLang="en-US" baseline="0" dirty="0" smtClean="0"/>
              <a:t>를 기반으로 설계된 </a:t>
            </a:r>
            <a:r>
              <a:rPr lang="en-US" altLang="ko-KR" baseline="0" dirty="0" smtClean="0"/>
              <a:t>modular </a:t>
            </a:r>
            <a:r>
              <a:rPr lang="ko-KR" altLang="en-US" baseline="0" dirty="0" smtClean="0"/>
              <a:t>스위치</a:t>
            </a:r>
            <a:endParaRPr lang="en-US" altLang="ko-KR" dirty="0" smtClean="0"/>
          </a:p>
          <a:p>
            <a:r>
              <a:rPr lang="en-US" altLang="ko-KR" dirty="0" smtClean="0"/>
              <a:t>FBOSS : Facebook</a:t>
            </a:r>
            <a:r>
              <a:rPr lang="ko-KR" altLang="en-US" dirty="0" smtClean="0"/>
              <a:t>이 개발한 </a:t>
            </a:r>
            <a:r>
              <a:rPr lang="en-US" altLang="ko-KR" dirty="0" smtClean="0"/>
              <a:t>Linux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기반의 스위치 관리 및 제어 소프트웨어</a:t>
            </a:r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35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ONL</a:t>
            </a:r>
            <a:r>
              <a:rPr lang="en-US" altLang="ko-KR" baseline="0" dirty="0" smtClean="0"/>
              <a:t> </a:t>
            </a:r>
            <a:r>
              <a:rPr lang="en-US" altLang="ko-KR" baseline="0" dirty="0" smtClean="0"/>
              <a:t>is a part of the OCP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92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"Bare Metal Switches"?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Bare Metal refers to the switches where the software and hardware are sold separately, that is, you can buy just the "bare metal". In other words, the end-user is free to load an operating system of their choice. ONL is an open source distribution of Linux for Bare Metal switches.</a:t>
            </a:r>
          </a:p>
          <a:p>
            <a:endParaRPr lang="en-US" altLang="ko-KR" dirty="0" smtClean="0"/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Saving</a:t>
            </a:r>
          </a:p>
          <a:p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the network you want</a:t>
            </a:r>
          </a:p>
          <a:p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Evolving Models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315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bare Metal switches are very similar to Bare Metal servers/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produced by a hardware manufacturer. the hardware manufacturer builds a motherboard, and chassis, adds a Switch ASIC Silicon (Similar to the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Servers's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CPU) and adds a processing board (Either ARM or x86) for loading the switch operating system.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 vendor does not build any switch Operating System. End-user procures its own choice of switch Operating system. </a:t>
            </a: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Switch has a boot loader called ONIE (Open Networking Install Environment) which allows installation of Switch Operating System.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 Bare Metal hardware vendors, we have listed 3 most popular ones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 vendors providing software for Bare metal Switches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Switch’s Switch Light OS is based on ONL, adding on Indigo's monitoring utilities and other production hardened tools.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 of NOS 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-Cumulus Linux 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-Switch Light 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PicOS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-Other ONL based NOSs </a:t>
            </a:r>
          </a:p>
          <a:p>
            <a:endParaRPr lang="ko-KR" alt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EE45-DD11-4AA8-8EED-61B9FAEACCA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35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txBody>
          <a:bodyPr anchor="ctr">
            <a:normAutofit/>
          </a:bodyPr>
          <a:lstStyle>
            <a:lvl1pPr algn="ctr">
              <a:defRPr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DPNM Lab.									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/12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14357" y="6561235"/>
            <a:ext cx="6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SDN/NFV and Open Networking Ecosystem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9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15338" cy="714355"/>
          </a:xfrm>
          <a:solidFill>
            <a:schemeClr val="accent1">
              <a:lumMod val="60000"/>
              <a:lumOff val="40000"/>
              <a:alpha val="33000"/>
            </a:schemeClr>
          </a:solidFill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954860"/>
            <a:ext cx="8968154" cy="5538015"/>
          </a:xfrm>
        </p:spPr>
        <p:txBody>
          <a:bodyPr/>
          <a:lstStyle>
            <a:lvl1pPr marL="449263" indent="-449263">
              <a:buFont typeface="Wingdings" panose="05000000000000000000" pitchFamily="2" charset="2"/>
              <a:buChar char="v"/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2651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DPNM Lab.									 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/12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pic>
        <p:nvPicPr>
          <p:cNvPr id="7" name="Picture 6" descr="http://www.postechvision.org/image/logo/red_3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7143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1514357" y="6561235"/>
            <a:ext cx="6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SDN/NFV and Open Networking Ecosystem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B4203-E702-4B32-84D7-7691D7ECC0B2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Project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36A4-9307-47AA-9694-091A84C67F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3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pnm.postech.ac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paware.com/page/white-box-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dxcentral.com/articles/contributed/open-networking-reveals-its-fractal-nature/2016/0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14594" y="509296"/>
            <a:ext cx="8530937" cy="2387600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O</a:t>
            </a:r>
            <a:r>
              <a:rPr lang="en-US" altLang="ko-KR" sz="4400" dirty="0" smtClean="0"/>
              <a:t>pen Network Linux</a:t>
            </a:r>
            <a:br>
              <a:rPr lang="en-US" altLang="ko-KR" sz="4400" dirty="0" smtClean="0"/>
            </a:br>
            <a:r>
              <a:rPr lang="en-US" altLang="ko-KR" sz="4400" dirty="0" smtClean="0"/>
              <a:t>(ONL)</a:t>
            </a: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152769"/>
            <a:ext cx="6858000" cy="3144122"/>
          </a:xfrm>
        </p:spPr>
        <p:txBody>
          <a:bodyPr>
            <a:noAutofit/>
          </a:bodyPr>
          <a:lstStyle/>
          <a:p>
            <a:r>
              <a:rPr lang="en-US" altLang="ko-KR" sz="2800" b="1" dirty="0" err="1" smtClean="0"/>
              <a:t>Dongho</a:t>
            </a:r>
            <a:r>
              <a:rPr lang="en-US" altLang="ko-KR" sz="2800" b="1" dirty="0" smtClean="0"/>
              <a:t> Son</a:t>
            </a:r>
            <a:endParaRPr lang="ko-KR" altLang="en-US" sz="2800" b="1" dirty="0"/>
          </a:p>
          <a:p>
            <a:endParaRPr lang="en-US" altLang="ko-KR" sz="2000" b="1" dirty="0" smtClean="0"/>
          </a:p>
          <a:p>
            <a:r>
              <a:rPr lang="en-US" altLang="ko-KR" sz="1800" b="1" dirty="0" smtClean="0"/>
              <a:t>Dept. of CSE, POSTECH</a:t>
            </a:r>
            <a:endParaRPr lang="ko-KR" altLang="en-US" sz="1800" b="1" dirty="0"/>
          </a:p>
          <a:p>
            <a:r>
              <a:rPr lang="en-US" altLang="ko-KR" sz="1800" b="1" dirty="0" smtClean="0"/>
              <a:t>donghoson@postech.ac.kr</a:t>
            </a:r>
            <a:endParaRPr lang="en-US" altLang="ko-KR" sz="1800" b="1" dirty="0"/>
          </a:p>
          <a:p>
            <a:r>
              <a:rPr lang="en-US" altLang="ko-KR" sz="1800" b="1" dirty="0">
                <a:hlinkClick r:id="rId3"/>
              </a:rPr>
              <a:t>http://</a:t>
            </a:r>
            <a:r>
              <a:rPr lang="en-US" altLang="ko-KR" sz="1800" b="1" dirty="0" smtClean="0">
                <a:hlinkClick r:id="rId3"/>
              </a:rPr>
              <a:t>dpnm.postech.ac.kr</a:t>
            </a:r>
            <a:endParaRPr lang="en-US" altLang="ko-KR" sz="1800" b="1" dirty="0" smtClean="0"/>
          </a:p>
          <a:p>
            <a:endParaRPr lang="en-US" altLang="ko-KR" sz="1800" b="1" dirty="0"/>
          </a:p>
          <a:p>
            <a:r>
              <a:rPr lang="en-US" altLang="ko-KR" sz="1800" b="1" dirty="0" smtClean="0"/>
              <a:t>2016. 9. 28</a:t>
            </a:r>
            <a:endParaRPr lang="en-US" altLang="ko-KR" sz="1800" b="1" dirty="0"/>
          </a:p>
        </p:txBody>
      </p:sp>
    </p:spTree>
    <p:extLst>
      <p:ext uri="{BB962C8B-B14F-4D97-AF65-F5344CB8AC3E}">
        <p14:creationId xmlns:p14="http://schemas.microsoft.com/office/powerpoint/2010/main" val="31158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 Network Linux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883913"/>
            <a:ext cx="8968154" cy="5538015"/>
          </a:xfrm>
        </p:spPr>
        <p:txBody>
          <a:bodyPr/>
          <a:lstStyle/>
          <a:p>
            <a:r>
              <a:rPr lang="en-US" altLang="ko-KR" dirty="0" smtClean="0"/>
              <a:t>Structure</a:t>
            </a:r>
          </a:p>
          <a:p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8" y="1957587"/>
            <a:ext cx="7874193" cy="38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 Networking Ecosystem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Open Networking Reference Model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77307" y="6194233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" panose="020B0604020202020204" pitchFamily="34" charset="0"/>
                <a:ea typeface="HY헤드라인M" panose="02030600000101010101" pitchFamily="18" charset="-127"/>
                <a:cs typeface="Arial" pitchFamily="34" charset="0"/>
              </a:rPr>
              <a:t>Source</a:t>
            </a:r>
            <a:r>
              <a:rPr lang="en-US" altLang="ko-KR" sz="1200" dirty="0">
                <a:latin typeface="Arial" panose="020B0604020202020204" pitchFamily="34" charset="0"/>
                <a:ea typeface="HY헤드라인M" panose="02030600000101010101" pitchFamily="18" charset="-127"/>
                <a:cs typeface="Arial" pitchFamily="34" charset="0"/>
              </a:rPr>
              <a:t>: Huawei</a:t>
            </a:r>
            <a:endParaRPr lang="ko-KR" altLang="en-US" sz="1200" dirty="0">
              <a:latin typeface="Arial" panose="020B0604020202020204" pitchFamily="34" charset="0"/>
              <a:ea typeface="HY헤드라인M" panose="02030600000101010101" pitchFamily="18" charset="-127"/>
              <a:cs typeface="Arial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9699" y="6125135"/>
            <a:ext cx="857336" cy="3677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17" y="6125135"/>
            <a:ext cx="875273" cy="360000"/>
          </a:xfrm>
          <a:prstGeom prst="rect">
            <a:avLst/>
          </a:prstGeom>
        </p:spPr>
      </p:pic>
      <p:pic>
        <p:nvPicPr>
          <p:cNvPr id="7" name="Picture 2" descr="DPDK: Data Plane Development Ki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699" y="5268025"/>
            <a:ext cx="137250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om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207" y="5268025"/>
            <a:ext cx="6255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onosproject.org/images/onos-logo-l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699" y="4801047"/>
            <a:ext cx="76856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nfinera.files.wordpress.com/2014/09/open-dayligh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835" y="4796029"/>
            <a:ext cx="123529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om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557" y="4436029"/>
            <a:ext cx="1495650" cy="3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xen-log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699" y="3630906"/>
            <a:ext cx="87199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ux the penguin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881" y="3184463"/>
            <a:ext cx="3103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BSD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8857" y="3192911"/>
            <a:ext cx="1245058" cy="3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blog.kollus.com/wp-content/uploads/2015/10/docker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5881" y="2753275"/>
            <a:ext cx="14325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ilearnstack.files.wordpress.com/2013/04/openstack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798" y="2395886"/>
            <a:ext cx="1044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plugins.cloudfoundry.org/ui/images/cloud-foundry-logo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699" y="1941792"/>
            <a:ext cx="490345" cy="49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theeye.pe.kr/wp-content/uploads/1/1033316693.pn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9372" y="1574688"/>
            <a:ext cx="129438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www.fullstackpython.com/img/django-logo-positive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873" y="1606763"/>
            <a:ext cx="103349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ndigo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00" t="21664" r="33878" b="17857"/>
          <a:stretch/>
        </p:blipFill>
        <p:spPr bwMode="auto">
          <a:xfrm>
            <a:off x="7745702" y="5670060"/>
            <a:ext cx="323876" cy="4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Logo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681" y="5646228"/>
            <a:ext cx="676407" cy="4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그룹 21"/>
          <p:cNvGrpSpPr/>
          <p:nvPr/>
        </p:nvGrpSpPr>
        <p:grpSpPr>
          <a:xfrm>
            <a:off x="422937" y="1621928"/>
            <a:ext cx="5328923" cy="4782376"/>
            <a:chOff x="475200" y="1870421"/>
            <a:chExt cx="5328923" cy="4782376"/>
          </a:xfrm>
        </p:grpSpPr>
        <p:sp>
          <p:nvSpPr>
            <p:cNvPr id="23" name="직사각형 22"/>
            <p:cNvSpPr/>
            <p:nvPr/>
          </p:nvSpPr>
          <p:spPr bwMode="auto">
            <a:xfrm>
              <a:off x="475200" y="6303095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Hardware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475200" y="5494176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Programmable Data Plane Services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 bwMode="auto">
            <a:xfrm>
              <a:off x="475531" y="5088504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Network </a:t>
              </a:r>
              <a:r>
                <a:rPr lang="en-US" altLang="ko-KR" b="1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Controllers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 bwMode="auto">
            <a:xfrm>
              <a:off x="475531" y="4681678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Carrier </a:t>
              </a:r>
              <a:r>
                <a:rPr lang="en-US" altLang="ko-KR" b="1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Networking Functions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 bwMode="auto">
            <a:xfrm>
              <a:off x="475200" y="3881723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Virtual Machines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 bwMode="auto">
            <a:xfrm>
              <a:off x="475200" y="3480441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Operating Systems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475200" y="3079159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Containers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475531" y="2677877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VM/VI </a:t>
              </a:r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Managers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475531" y="2272572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Application Platforms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475531" y="1870421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b="1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Programming Frameworks</a:t>
              </a:r>
              <a:endParaRPr kumimoji="1" lang="ko-KR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 bwMode="auto">
            <a:xfrm>
              <a:off x="475200" y="5905223"/>
              <a:ext cx="5328592" cy="3497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Network </a:t>
              </a:r>
              <a:r>
                <a:rPr lang="en-US" altLang="ko-KR" b="1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Switch Operating Systems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 bwMode="auto">
            <a:xfrm>
              <a:off x="475200" y="4284289"/>
              <a:ext cx="5328592" cy="34970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36000" rIns="9144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Management &amp; Orchestration</a:t>
              </a:r>
              <a:endParaRPr lang="ko-KR" altLang="en-US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845747" y="4028179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Open-O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pic>
        <p:nvPicPr>
          <p:cNvPr id="36" name="Picture 6" descr="Logo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264" y="4024471"/>
            <a:ext cx="1080848" cy="3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blog.arungupta.me/wp-content/uploads/2015/01/kubernetes-logo.pn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4393" y="2322490"/>
            <a:ext cx="541346" cy="47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직선 연결선 37"/>
          <p:cNvCxnSpPr/>
          <p:nvPr/>
        </p:nvCxnSpPr>
        <p:spPr>
          <a:xfrm>
            <a:off x="199257" y="5224109"/>
            <a:ext cx="864096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9" name="Picture 2" descr="https://review.openswitch.net/static/title.png?e=53c9edf33eff3f1aabe4260875de1eb7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984" y="5672734"/>
            <a:ext cx="1081066" cy="3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Open vSwitch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464" y="5245683"/>
            <a:ext cx="633073" cy="4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KVM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573" y="3666029"/>
            <a:ext cx="980091" cy="3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tctechcrunch2011.files.wordpress.com/2013/09/mesos_logo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790" y="2395886"/>
            <a:ext cx="991039" cy="3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rafabene.com/images/openshift_logo.p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044" y="2043430"/>
            <a:ext cx="1558932" cy="2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883913"/>
            <a:ext cx="8968154" cy="5538015"/>
          </a:xfrm>
        </p:spPr>
        <p:txBody>
          <a:bodyPr/>
          <a:lstStyle/>
          <a:p>
            <a:r>
              <a:rPr lang="en-US" altLang="ko-KR" dirty="0">
                <a:hlinkClick r:id="rId3"/>
              </a:rPr>
              <a:t>https://opennetlinux.org</a:t>
            </a:r>
          </a:p>
          <a:p>
            <a:r>
              <a:rPr lang="en-US" altLang="ko-KR" dirty="0" smtClean="0">
                <a:hlinkClick r:id="rId3"/>
              </a:rPr>
              <a:t>http</a:t>
            </a:r>
            <a:r>
              <a:rPr lang="en-US" altLang="ko-KR" dirty="0">
                <a:hlinkClick r:id="rId3"/>
              </a:rPr>
              <a:t>://</a:t>
            </a:r>
            <a:r>
              <a:rPr lang="en-US" altLang="ko-KR" dirty="0" smtClean="0">
                <a:hlinkClick r:id="rId3"/>
              </a:rPr>
              <a:t>www.arpaware.com/page/white-box-1</a:t>
            </a:r>
            <a:endParaRPr lang="en-US" altLang="ko-KR" dirty="0" smtClean="0"/>
          </a:p>
          <a:p>
            <a:r>
              <a:rPr lang="en-US" altLang="ko-KR" dirty="0">
                <a:hlinkClick r:id="rId4"/>
              </a:rPr>
              <a:t>https://www.sdxcentral.com/articles/contributed/open-networking-reveals-its-fractal-nature/2016/09</a:t>
            </a:r>
            <a:r>
              <a:rPr lang="en-US" altLang="ko-KR" dirty="0" smtClean="0">
                <a:hlinkClick r:id="rId4"/>
              </a:rPr>
              <a:t>/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667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What is OCP?</a:t>
            </a:r>
            <a:endParaRPr lang="en-US" altLang="ko-KR" sz="2400" dirty="0"/>
          </a:p>
          <a:p>
            <a:r>
              <a:rPr lang="en-US" altLang="ko-KR" sz="2400" dirty="0" smtClean="0"/>
              <a:t>OCP Networking Project</a:t>
            </a:r>
            <a:endParaRPr lang="en-US" altLang="ko-KR" sz="2400" dirty="0"/>
          </a:p>
          <a:p>
            <a:r>
              <a:rPr lang="en-US" altLang="ko-KR" sz="2400" dirty="0"/>
              <a:t>Open </a:t>
            </a:r>
            <a:r>
              <a:rPr lang="en-US" altLang="ko-KR" sz="2400" dirty="0" smtClean="0"/>
              <a:t>Network Linux</a:t>
            </a:r>
            <a:endParaRPr lang="en-US" altLang="ko-KR" sz="2400" dirty="0"/>
          </a:p>
          <a:p>
            <a:r>
              <a:rPr lang="en-US" altLang="ko-KR" sz="2400" dirty="0" smtClean="0"/>
              <a:t>References</a:t>
            </a:r>
            <a:endParaRPr lang="en-US" altLang="ko-KR" sz="2400" dirty="0"/>
          </a:p>
          <a:p>
            <a:pPr lvl="1"/>
            <a:endParaRPr lang="en-US" altLang="ko-KR" sz="2000" dirty="0" smtClean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5551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OCP?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812966"/>
            <a:ext cx="8968154" cy="553801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6483" r="219" b="27728"/>
          <a:stretch/>
        </p:blipFill>
        <p:spPr>
          <a:xfrm>
            <a:off x="2063382" y="1885946"/>
            <a:ext cx="4982065" cy="2700000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70338" y="4875187"/>
            <a:ext cx="8968154" cy="11865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49263" indent="-449263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b="1" kern="120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4375" indent="-265113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dirty="0" smtClean="0"/>
              <a:t>Shares </a:t>
            </a:r>
            <a:r>
              <a:rPr lang="en-US" altLang="ko-KR" dirty="0" smtClean="0">
                <a:solidFill>
                  <a:srgbClr val="0000FF"/>
                </a:solidFill>
              </a:rPr>
              <a:t>designs of data center</a:t>
            </a:r>
            <a:r>
              <a:rPr lang="en-US" altLang="ko-KR" dirty="0" smtClean="0"/>
              <a:t> products among companies.</a:t>
            </a:r>
          </a:p>
          <a:p>
            <a:pPr lvl="1"/>
            <a:r>
              <a:rPr lang="en-US" altLang="ko-KR" dirty="0" smtClean="0"/>
              <a:t>Design and enable the delivery of the most </a:t>
            </a:r>
            <a:r>
              <a:rPr lang="en-US" altLang="ko-KR" dirty="0" smtClean="0">
                <a:solidFill>
                  <a:srgbClr val="0000FF"/>
                </a:solidFill>
              </a:rPr>
              <a:t>efficient server, storage and data center hardware designs</a:t>
            </a:r>
            <a:r>
              <a:rPr lang="en-US" altLang="ko-KR" dirty="0" smtClean="0"/>
              <a:t> for scalable computing.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554414" y="1929652"/>
            <a:ext cx="4224271" cy="261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9263" indent="-449263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b="1" kern="120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4375" indent="-265113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ko-KR" dirty="0" smtClean="0"/>
              <a:t>Projects</a:t>
            </a:r>
          </a:p>
          <a:p>
            <a:pPr lvl="3"/>
            <a:r>
              <a:rPr lang="en-US" altLang="ko-KR" dirty="0" smtClean="0"/>
              <a:t>Data Center</a:t>
            </a:r>
          </a:p>
          <a:p>
            <a:pPr lvl="3"/>
            <a:r>
              <a:rPr lang="en-US" altLang="ko-KR" dirty="0" smtClean="0"/>
              <a:t>Certification</a:t>
            </a:r>
          </a:p>
          <a:p>
            <a:pPr lvl="3"/>
            <a:r>
              <a:rPr lang="en-US" altLang="ko-KR" dirty="0" smtClean="0"/>
              <a:t>Hardware Management</a:t>
            </a:r>
          </a:p>
          <a:p>
            <a:pPr lvl="3"/>
            <a:r>
              <a:rPr lang="en-US" altLang="ko-KR" dirty="0" smtClean="0">
                <a:solidFill>
                  <a:srgbClr val="FF0000"/>
                </a:solidFill>
              </a:rPr>
              <a:t>Networking</a:t>
            </a:r>
          </a:p>
          <a:p>
            <a:pPr lvl="3"/>
            <a:r>
              <a:rPr lang="en-US" altLang="ko-KR" dirty="0" smtClean="0"/>
              <a:t>Open Rack</a:t>
            </a:r>
          </a:p>
          <a:p>
            <a:pPr lvl="3"/>
            <a:r>
              <a:rPr lang="en-US" altLang="ko-KR" dirty="0" smtClean="0"/>
              <a:t>Server Design</a:t>
            </a:r>
          </a:p>
          <a:p>
            <a:pPr lvl="3"/>
            <a:r>
              <a:rPr lang="en-US" altLang="ko-KR" dirty="0" smtClean="0"/>
              <a:t>Storage</a:t>
            </a:r>
          </a:p>
          <a:p>
            <a:pPr lvl="1"/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89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18542 7.407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6" y="1880315"/>
            <a:ext cx="8073978" cy="454161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OCP Networking Project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883913"/>
            <a:ext cx="8968154" cy="5538015"/>
          </a:xfrm>
        </p:spPr>
        <p:txBody>
          <a:bodyPr/>
          <a:lstStyle/>
          <a:p>
            <a:r>
              <a:rPr lang="en-US" altLang="ko-KR" dirty="0" smtClean="0"/>
              <a:t>Networking H/W + Networking S/W</a:t>
            </a:r>
            <a:endParaRPr lang="en-US" altLang="ko-KR" dirty="0"/>
          </a:p>
          <a:p>
            <a:pPr lvl="1"/>
            <a:r>
              <a:rPr lang="en-US" altLang="ko-KR" dirty="0" smtClean="0"/>
              <a:t>Create </a:t>
            </a:r>
            <a:r>
              <a:rPr lang="en-US" altLang="ko-KR" dirty="0"/>
              <a:t>a set of networking technologies that are </a:t>
            </a:r>
            <a:r>
              <a:rPr lang="en-US" altLang="ko-KR" dirty="0">
                <a:solidFill>
                  <a:srgbClr val="FF0000"/>
                </a:solidFill>
              </a:rPr>
              <a:t>dis-aggregated</a:t>
            </a:r>
            <a:r>
              <a:rPr lang="en-US" altLang="ko-KR" dirty="0"/>
              <a:t> and </a:t>
            </a:r>
            <a:r>
              <a:rPr lang="en-US" altLang="ko-KR" dirty="0">
                <a:solidFill>
                  <a:srgbClr val="FF0000"/>
                </a:solidFill>
              </a:rPr>
              <a:t>fully open</a:t>
            </a:r>
            <a:r>
              <a:rPr lang="en-US" altLang="ko-KR" dirty="0"/>
              <a:t> allowing for rapid innovation in the network space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454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OCP Networking Project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883913"/>
            <a:ext cx="8968154" cy="5538015"/>
          </a:xfrm>
        </p:spPr>
        <p:txBody>
          <a:bodyPr/>
          <a:lstStyle/>
          <a:p>
            <a:r>
              <a:rPr lang="en-US" altLang="ko-KR" dirty="0" smtClean="0"/>
              <a:t>Example(Facebook’s products)</a:t>
            </a:r>
            <a:endParaRPr lang="en-US" altLang="ko-KR" dirty="0"/>
          </a:p>
          <a:p>
            <a:pPr lvl="1"/>
            <a:r>
              <a:rPr lang="en-US" altLang="ko-KR" dirty="0" smtClean="0"/>
              <a:t>6-Pack : Modular Switch</a:t>
            </a:r>
          </a:p>
          <a:p>
            <a:pPr lvl="1"/>
            <a:r>
              <a:rPr lang="en-US" altLang="ko-KR" dirty="0" smtClean="0"/>
              <a:t>Wedge : </a:t>
            </a:r>
            <a:r>
              <a:rPr lang="en-US" altLang="ko-KR" dirty="0" err="1" smtClean="0"/>
              <a:t>ToR</a:t>
            </a:r>
            <a:r>
              <a:rPr lang="en-US" altLang="ko-KR" dirty="0" smtClean="0"/>
              <a:t>(Top-of-Rack) Switch</a:t>
            </a:r>
          </a:p>
          <a:p>
            <a:pPr lvl="1"/>
            <a:r>
              <a:rPr lang="en-US" altLang="ko-KR" dirty="0" smtClean="0"/>
              <a:t>FBOSS : Linux based application set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59" y="3030065"/>
            <a:ext cx="3912031" cy="28818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7" y="4820621"/>
            <a:ext cx="2589067" cy="1097319"/>
          </a:xfrm>
          <a:prstGeom prst="rect">
            <a:avLst/>
          </a:prstGeom>
        </p:spPr>
      </p:pic>
      <p:sp>
        <p:nvSpPr>
          <p:cNvPr id="7" name="모서리가 둥근 사각형 설명선 6"/>
          <p:cNvSpPr/>
          <p:nvPr/>
        </p:nvSpPr>
        <p:spPr>
          <a:xfrm>
            <a:off x="218250" y="3000776"/>
            <a:ext cx="3787081" cy="3331810"/>
          </a:xfrm>
          <a:prstGeom prst="wedgeRoundRectCallout">
            <a:avLst>
              <a:gd name="adj1" fmla="val 85718"/>
              <a:gd name="adj2" fmla="val -2148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>
            <a:stCxn id="7" idx="1"/>
            <a:endCxn id="7" idx="3"/>
          </p:cNvCxnSpPr>
          <p:nvPr/>
        </p:nvCxnSpPr>
        <p:spPr>
          <a:xfrm>
            <a:off x="218250" y="4666681"/>
            <a:ext cx="37870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2379" y="5893380"/>
            <a:ext cx="193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Wedge(</a:t>
            </a:r>
            <a:r>
              <a:rPr lang="en-US" altLang="ko-KR" b="1" dirty="0" err="1" smtClean="0">
                <a:solidFill>
                  <a:srgbClr val="FF0000"/>
                </a:solidFill>
              </a:rPr>
              <a:t>ToR</a:t>
            </a:r>
            <a:r>
              <a:rPr lang="en-US" altLang="ko-KR" b="1" dirty="0" smtClean="0">
                <a:solidFill>
                  <a:srgbClr val="FF0000"/>
                </a:solidFill>
              </a:rPr>
              <a:t> Switch)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7216" y="5893380"/>
            <a:ext cx="241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6-Pack(Modular Switch)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250" y="4731279"/>
            <a:ext cx="74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H/W</a:t>
            </a:r>
            <a:endParaRPr lang="ko-KR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8250" y="3233564"/>
            <a:ext cx="74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S</a:t>
            </a:r>
            <a:r>
              <a:rPr lang="en-US" altLang="ko-KR" sz="2000" b="1" dirty="0" smtClean="0"/>
              <a:t>/W</a:t>
            </a:r>
            <a:endParaRPr lang="ko-KR" altLang="en-US" sz="2000" b="1" dirty="0"/>
          </a:p>
        </p:txBody>
      </p:sp>
      <p:sp>
        <p:nvSpPr>
          <p:cNvPr id="12" name="아래쪽 화살표 설명선 11"/>
          <p:cNvSpPr/>
          <p:nvPr/>
        </p:nvSpPr>
        <p:spPr>
          <a:xfrm>
            <a:off x="987501" y="3243589"/>
            <a:ext cx="2566736" cy="1897825"/>
          </a:xfrm>
          <a:prstGeom prst="downArrowCallout">
            <a:avLst>
              <a:gd name="adj1" fmla="val 5998"/>
              <a:gd name="adj2" fmla="val 9392"/>
              <a:gd name="adj3" fmla="val 25000"/>
              <a:gd name="adj4" fmla="val 6497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138896" y="3396474"/>
            <a:ext cx="2263945" cy="4171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FBOSS Agent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138896" y="3919529"/>
            <a:ext cx="2263945" cy="4171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</a:rPr>
              <a:t>Linux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639" y="714356"/>
            <a:ext cx="1182486" cy="118306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906" y="906819"/>
            <a:ext cx="717568" cy="717568"/>
          </a:xfrm>
          <a:prstGeom prst="rect">
            <a:avLst/>
          </a:prstGeom>
        </p:spPr>
      </p:pic>
      <p:pic>
        <p:nvPicPr>
          <p:cNvPr id="9218" name="Picture 2" descr="broadcom에 대한 이미지 검색결과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4" b="35223"/>
          <a:stretch/>
        </p:blipFill>
        <p:spPr bwMode="auto">
          <a:xfrm>
            <a:off x="6004531" y="1641942"/>
            <a:ext cx="1428526" cy="68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ell에 대한 이미지 검색결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13" y="867697"/>
            <a:ext cx="846921" cy="8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ntt에 대한 이미지 검색결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538" y="1867959"/>
            <a:ext cx="1595954" cy="4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ica8에 대한 이미지 검색결과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3" b="31042"/>
          <a:stretch/>
        </p:blipFill>
        <p:spPr bwMode="auto">
          <a:xfrm>
            <a:off x="7850634" y="2367865"/>
            <a:ext cx="1167773" cy="4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Network Linux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883913"/>
            <a:ext cx="8968154" cy="5538015"/>
          </a:xfrm>
        </p:spPr>
        <p:txBody>
          <a:bodyPr/>
          <a:lstStyle/>
          <a:p>
            <a:r>
              <a:rPr lang="en-US" altLang="ko-KR" dirty="0" smtClean="0"/>
              <a:t>Definition</a:t>
            </a:r>
            <a:endParaRPr lang="en-US" altLang="ko-KR" dirty="0"/>
          </a:p>
          <a:p>
            <a:pPr lvl="1"/>
            <a:r>
              <a:rPr lang="en-US" altLang="ko-KR" dirty="0" smtClean="0"/>
              <a:t>ONL is a Linux distribution for “</a:t>
            </a:r>
            <a:r>
              <a:rPr lang="en-US" altLang="ko-KR" dirty="0" smtClean="0">
                <a:solidFill>
                  <a:srgbClr val="FF0000"/>
                </a:solidFill>
              </a:rPr>
              <a:t>bare metal switches</a:t>
            </a:r>
            <a:r>
              <a:rPr lang="en-US" altLang="ko-KR" dirty="0" smtClean="0"/>
              <a:t>”</a:t>
            </a:r>
          </a:p>
          <a:p>
            <a:pPr lvl="2"/>
            <a:r>
              <a:rPr lang="en-US" altLang="ko-KR" dirty="0" smtClean="0"/>
              <a:t>A collection of software packages, utilities, drivers, and abstractions to run OCP Switch hardware</a:t>
            </a:r>
          </a:p>
          <a:p>
            <a:pPr lvl="1"/>
            <a:r>
              <a:rPr lang="en-US" altLang="ko-KR" dirty="0" smtClean="0"/>
              <a:t>Reference NOS for the OCP</a:t>
            </a: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75" y="2516934"/>
            <a:ext cx="6735079" cy="44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Network Linux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883913"/>
            <a:ext cx="8968154" cy="5538015"/>
          </a:xfrm>
        </p:spPr>
        <p:txBody>
          <a:bodyPr/>
          <a:lstStyle/>
          <a:p>
            <a:r>
              <a:rPr lang="en-US" altLang="ko-KR" dirty="0" smtClean="0"/>
              <a:t>Terminology</a:t>
            </a:r>
          </a:p>
          <a:p>
            <a:pPr lvl="1"/>
            <a:r>
              <a:rPr lang="en-US" altLang="ko-KR" dirty="0" smtClean="0"/>
              <a:t>“Bare Metal Switches”?</a:t>
            </a:r>
          </a:p>
          <a:p>
            <a:pPr lvl="2"/>
            <a:r>
              <a:rPr lang="en-US" altLang="ko-KR" dirty="0" smtClean="0"/>
              <a:t>White-Box switches</a:t>
            </a:r>
          </a:p>
          <a:p>
            <a:pPr lvl="2"/>
            <a:r>
              <a:rPr lang="en-US" altLang="ko-KR" dirty="0" smtClean="0"/>
              <a:t>Switches where the SW and HW are sold separately.</a:t>
            </a:r>
            <a:endParaRPr lang="en-US" altLang="ko-KR" dirty="0"/>
          </a:p>
          <a:p>
            <a:pPr lvl="2"/>
            <a:r>
              <a:rPr lang="en-US" altLang="ko-KR" dirty="0" smtClean="0"/>
              <a:t>Free to load an operating system</a:t>
            </a:r>
            <a:endParaRPr lang="en-US" altLang="ko-KR" dirty="0"/>
          </a:p>
          <a:p>
            <a:pPr lvl="2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21" y="2905249"/>
            <a:ext cx="6342587" cy="36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Network Linux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338" y="883913"/>
            <a:ext cx="8968154" cy="5538015"/>
          </a:xfrm>
        </p:spPr>
        <p:txBody>
          <a:bodyPr/>
          <a:lstStyle/>
          <a:p>
            <a:r>
              <a:rPr lang="en-US" altLang="ko-KR" dirty="0" smtClean="0"/>
              <a:t>Vendors</a:t>
            </a:r>
          </a:p>
          <a:p>
            <a:pPr lvl="1"/>
            <a:r>
              <a:rPr lang="en-US" altLang="ko-KR" dirty="0" smtClean="0"/>
              <a:t>Bare metal switches are p</a:t>
            </a:r>
            <a:r>
              <a:rPr lang="en-US" altLang="ko-KR" dirty="0" smtClean="0"/>
              <a:t>roduced by a H/W manufacturer</a:t>
            </a:r>
          </a:p>
          <a:p>
            <a:pPr lvl="2"/>
            <a:r>
              <a:rPr lang="en-US" altLang="ko-KR" dirty="0" smtClean="0"/>
              <a:t>Build a motherboard</a:t>
            </a:r>
            <a:r>
              <a:rPr lang="en-US" altLang="ko-KR" dirty="0"/>
              <a:t> </a:t>
            </a:r>
            <a:r>
              <a:rPr lang="en-US" altLang="ko-KR" dirty="0" smtClean="0"/>
              <a:t>and chassis, adds a Switch ASIC Silicon and processing board for loading the switch OS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H/W vendor doesn’t build any OS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9" y="2720514"/>
            <a:ext cx="7592592" cy="32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Network Linux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5864" y="868526"/>
            <a:ext cx="8968154" cy="5538015"/>
          </a:xfrm>
        </p:spPr>
        <p:txBody>
          <a:bodyPr/>
          <a:lstStyle/>
          <a:p>
            <a:r>
              <a:rPr lang="en-US" altLang="ko-KR" dirty="0" smtClean="0"/>
              <a:t>Vendors</a:t>
            </a:r>
          </a:p>
          <a:p>
            <a:pPr lvl="1"/>
            <a:r>
              <a:rPr lang="en-US" altLang="ko-KR" dirty="0" smtClean="0"/>
              <a:t>Hardware vendors</a:t>
            </a:r>
          </a:p>
          <a:p>
            <a:pPr lvl="2"/>
            <a:r>
              <a:rPr lang="en-US" altLang="ko-KR" dirty="0" smtClean="0"/>
              <a:t>Edge-Core(</a:t>
            </a:r>
            <a:r>
              <a:rPr lang="en-US" altLang="ko-KR" dirty="0" err="1" smtClean="0"/>
              <a:t>Accton</a:t>
            </a:r>
            <a:r>
              <a:rPr lang="en-US" altLang="ko-KR" dirty="0" smtClean="0"/>
              <a:t>), Quanta, DELL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Software vendors</a:t>
            </a:r>
          </a:p>
          <a:p>
            <a:pPr lvl="2"/>
            <a:r>
              <a:rPr lang="en-US" altLang="ko-KR" dirty="0" smtClean="0"/>
              <a:t>Open-source software (operating system)</a:t>
            </a:r>
          </a:p>
          <a:p>
            <a:pPr lvl="3"/>
            <a:r>
              <a:rPr lang="en-US" altLang="ko-KR" dirty="0" smtClean="0"/>
              <a:t>Open Network Linux (ONL)</a:t>
            </a:r>
          </a:p>
          <a:p>
            <a:pPr lvl="3"/>
            <a:r>
              <a:rPr lang="en-US" altLang="ko-KR" dirty="0" smtClean="0"/>
              <a:t>Open Switch</a:t>
            </a:r>
          </a:p>
          <a:p>
            <a:pPr lvl="3"/>
            <a:endParaRPr lang="en-US" altLang="ko-KR" dirty="0" smtClean="0"/>
          </a:p>
          <a:p>
            <a:pPr lvl="2"/>
            <a:r>
              <a:rPr lang="en-US" altLang="ko-KR" dirty="0" smtClean="0"/>
              <a:t>Commercial software (operating system)</a:t>
            </a:r>
          </a:p>
          <a:p>
            <a:pPr lvl="3"/>
            <a:r>
              <a:rPr lang="en-US" altLang="ko-KR" dirty="0" smtClean="0"/>
              <a:t>Switch Light OS (Big Switch Networks)</a:t>
            </a:r>
          </a:p>
          <a:p>
            <a:pPr lvl="3"/>
            <a:r>
              <a:rPr lang="en-US" altLang="ko-KR" dirty="0" smtClean="0"/>
              <a:t>Cumulus Linux (Cumulus Networks)</a:t>
            </a:r>
          </a:p>
          <a:p>
            <a:pPr lvl="3"/>
            <a:r>
              <a:rPr lang="en-US" altLang="ko-KR" dirty="0" err="1" smtClean="0"/>
              <a:t>PicOS</a:t>
            </a:r>
            <a:r>
              <a:rPr lang="en-US" altLang="ko-KR" dirty="0" smtClean="0"/>
              <a:t> (Pica8)</a:t>
            </a:r>
          </a:p>
          <a:p>
            <a:pPr lvl="3"/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04" y="1224297"/>
            <a:ext cx="1504950" cy="5715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96" y="1714212"/>
            <a:ext cx="1801779" cy="8439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20" y="1142676"/>
            <a:ext cx="1322106" cy="130624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77" y="2921656"/>
            <a:ext cx="1625589" cy="108372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66" y="3122245"/>
            <a:ext cx="1782452" cy="60544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86" y="4511640"/>
            <a:ext cx="1613197" cy="58838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98" y="4609849"/>
            <a:ext cx="1122608" cy="112260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74" y="5171153"/>
            <a:ext cx="1418280" cy="4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7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8006</TotalTime>
  <Words>723</Words>
  <Application>Microsoft Office PowerPoint</Application>
  <PresentationFormat>화면 슬라이드 쇼(4:3)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HY견고딕</vt:lpstr>
      <vt:lpstr>HY헤드라인M</vt:lpstr>
      <vt:lpstr>굴림</vt:lpstr>
      <vt:lpstr>맑은 고딕</vt:lpstr>
      <vt:lpstr>Arial</vt:lpstr>
      <vt:lpstr>Calibri</vt:lpstr>
      <vt:lpstr>Calibri Light</vt:lpstr>
      <vt:lpstr>Wingdings</vt:lpstr>
      <vt:lpstr>Office 테마</vt:lpstr>
      <vt:lpstr>Open Network Linux (ONL)</vt:lpstr>
      <vt:lpstr>Outline</vt:lpstr>
      <vt:lpstr>What is OCP?</vt:lpstr>
      <vt:lpstr>OCP Networking Project</vt:lpstr>
      <vt:lpstr>OCP Networking Project</vt:lpstr>
      <vt:lpstr>Open Network Linux</vt:lpstr>
      <vt:lpstr>Open Network Linux</vt:lpstr>
      <vt:lpstr>Open Network Linux</vt:lpstr>
      <vt:lpstr>Open Network Linux</vt:lpstr>
      <vt:lpstr>Open Network Linux</vt:lpstr>
      <vt:lpstr>Open Networking Ecosystem</vt:lpstr>
      <vt:lpstr>References</vt:lpstr>
    </vt:vector>
  </TitlesOfParts>
  <Company>POSTECH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GUNi</dc:creator>
  <cp:lastModifiedBy>dpnm_son</cp:lastModifiedBy>
  <cp:revision>739</cp:revision>
  <cp:lastPrinted>2016-09-27T07:56:21Z</cp:lastPrinted>
  <dcterms:created xsi:type="dcterms:W3CDTF">2014-07-02T06:28:24Z</dcterms:created>
  <dcterms:modified xsi:type="dcterms:W3CDTF">2016-09-27T23:56:41Z</dcterms:modified>
</cp:coreProperties>
</file>