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8" r:id="rId2"/>
    <p:sldId id="344" r:id="rId3"/>
    <p:sldId id="261" r:id="rId4"/>
    <p:sldId id="262" r:id="rId5"/>
    <p:sldId id="379" r:id="rId6"/>
    <p:sldId id="380" r:id="rId7"/>
    <p:sldId id="419" r:id="rId8"/>
    <p:sldId id="358" r:id="rId9"/>
    <p:sldId id="381" r:id="rId10"/>
    <p:sldId id="382" r:id="rId11"/>
    <p:sldId id="383" r:id="rId12"/>
    <p:sldId id="384" r:id="rId13"/>
    <p:sldId id="386" r:id="rId14"/>
    <p:sldId id="385" r:id="rId15"/>
    <p:sldId id="388" r:id="rId16"/>
    <p:sldId id="389" r:id="rId17"/>
    <p:sldId id="390" r:id="rId18"/>
    <p:sldId id="391" r:id="rId19"/>
    <p:sldId id="367" r:id="rId20"/>
    <p:sldId id="395" r:id="rId21"/>
    <p:sldId id="394" r:id="rId22"/>
    <p:sldId id="396" r:id="rId23"/>
    <p:sldId id="425" r:id="rId24"/>
    <p:sldId id="359" r:id="rId25"/>
    <p:sldId id="393" r:id="rId26"/>
    <p:sldId id="427" r:id="rId27"/>
    <p:sldId id="428" r:id="rId28"/>
    <p:sldId id="421" r:id="rId29"/>
    <p:sldId id="413" r:id="rId30"/>
    <p:sldId id="422" r:id="rId31"/>
    <p:sldId id="423" r:id="rId32"/>
    <p:sldId id="444" r:id="rId33"/>
    <p:sldId id="360" r:id="rId34"/>
    <p:sldId id="437" r:id="rId35"/>
    <p:sldId id="361" r:id="rId36"/>
    <p:sldId id="431" r:id="rId37"/>
    <p:sldId id="432" r:id="rId38"/>
    <p:sldId id="433" r:id="rId39"/>
    <p:sldId id="434" r:id="rId40"/>
    <p:sldId id="435" r:id="rId41"/>
    <p:sldId id="436" r:id="rId42"/>
    <p:sldId id="397" r:id="rId43"/>
    <p:sldId id="362" r:id="rId44"/>
    <p:sldId id="369" r:id="rId45"/>
    <p:sldId id="373" r:id="rId46"/>
    <p:sldId id="372" r:id="rId47"/>
    <p:sldId id="375" r:id="rId48"/>
    <p:sldId id="376" r:id="rId49"/>
    <p:sldId id="374" r:id="rId50"/>
    <p:sldId id="364" r:id="rId51"/>
    <p:sldId id="370" r:id="rId52"/>
    <p:sldId id="357" r:id="rId53"/>
    <p:sldId id="343" r:id="rId54"/>
    <p:sldId id="418" r:id="rId55"/>
    <p:sldId id="392" r:id="rId56"/>
    <p:sldId id="412" r:id="rId57"/>
    <p:sldId id="371" r:id="rId5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3333FF"/>
    <a:srgbClr val="3366FF"/>
    <a:srgbClr val="004F82"/>
    <a:srgbClr val="015486"/>
    <a:srgbClr val="F9921B"/>
    <a:srgbClr val="FFD740"/>
    <a:srgbClr val="293A46"/>
    <a:srgbClr val="729E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4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0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3F578-DCB9-44E6-A5CC-2524FC90B41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D7F5B-F165-4BD9-90EC-468DACD872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218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10D82-A774-4BC6-9FAC-E935AA010622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8519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0343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929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3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6585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21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136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0408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092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003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124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568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AE455-7524-4FEB-A79D-D9FE51FA4FE9}" type="datetimeFigureOut">
              <a:rPr lang="ko-KR" altLang="en-US" smtClean="0"/>
              <a:t>2020-03-15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2DE01-0D67-4AF4-BB00-A795B0C32FFE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6572248"/>
            <a:ext cx="12192000" cy="285752"/>
          </a:xfrm>
          <a:prstGeom prst="rect">
            <a:avLst/>
          </a:prstGeom>
          <a:solidFill>
            <a:srgbClr val="4F81BD">
              <a:lumMod val="75000"/>
              <a:alpha val="65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맑은 고딕"/>
              </a:rPr>
              <a:t>DPNM 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맑은 고딕"/>
              </a:rPr>
              <a:t>Lab</a:t>
            </a: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맑은 고딕"/>
              </a:rPr>
              <a:t>.			            	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맑은 고딕"/>
              </a:rPr>
              <a:t>				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HY헤드라인M" pitchFamily="18" charset="-127"/>
                <a:cs typeface="맑은 고딕"/>
              </a:rPr>
              <a:t>                              		              	                </a:t>
            </a:r>
            <a:fld id="{A292DE01-0D67-4AF4-BB00-A795B0C32FFE}" type="slidenum">
              <a:rPr lang="ko-KR" altLang="en-US" sz="1400" b="1" smtClean="0">
                <a:solidFill>
                  <a:schemeClr val="bg1"/>
                </a:solidFill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HY헤드라인M" pitchFamily="18" charset="-127"/>
              <a:cs typeface="맑은 고딕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16480" y="34791"/>
            <a:ext cx="1762159" cy="4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68.pn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blockchain.postech.ac.kr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blockchain.postech.ac.kr/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smartlearn.io/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dailyhodl.com/2019/03/13/initial-exchange-offering-ieo-vs-initial-coin-offering-ico-what-are-the-differences/" TargetMode="External"/><Relationship Id="rId13" Type="http://schemas.openxmlformats.org/officeDocument/2006/relationships/hyperlink" Target="https://coinone.co.kr/" TargetMode="External"/><Relationship Id="rId18" Type="http://schemas.openxmlformats.org/officeDocument/2006/relationships/hyperlink" Target="https://www.stayge.io/" TargetMode="External"/><Relationship Id="rId26" Type="http://schemas.openxmlformats.org/officeDocument/2006/relationships/hyperlink" Target="http://www.blockchaintoday.co.kr/" TargetMode="External"/><Relationship Id="rId3" Type="http://schemas.openxmlformats.org/officeDocument/2006/relationships/hyperlink" Target="https://www.ethereum.org/" TargetMode="External"/><Relationship Id="rId21" Type="http://schemas.openxmlformats.org/officeDocument/2006/relationships/hyperlink" Target="https://dunamu.com/" TargetMode="External"/><Relationship Id="rId7" Type="http://schemas.openxmlformats.org/officeDocument/2006/relationships/hyperlink" Target="https://blockchainhub.net/blog/infographics/16-blockchain-disruptions-infographic/" TargetMode="External"/><Relationship Id="rId12" Type="http://schemas.openxmlformats.org/officeDocument/2006/relationships/hyperlink" Target="https://codechain.io/" TargetMode="External"/><Relationship Id="rId17" Type="http://schemas.openxmlformats.org/officeDocument/2006/relationships/hyperlink" Target="https://www.theloop.co.kr/" TargetMode="External"/><Relationship Id="rId25" Type="http://schemas.openxmlformats.org/officeDocument/2006/relationships/hyperlink" Target="http://dpnm.postech.ac.kr/cs490u/" TargetMode="External"/><Relationship Id="rId2" Type="http://schemas.openxmlformats.org/officeDocument/2006/relationships/hyperlink" Target="https://bitcoin.org/" TargetMode="External"/><Relationship Id="rId16" Type="http://schemas.openxmlformats.org/officeDocument/2006/relationships/hyperlink" Target="https://pluto.network/" TargetMode="External"/><Relationship Id="rId20" Type="http://schemas.openxmlformats.org/officeDocument/2006/relationships/hyperlink" Target="https://www.tutorsdiary.io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ron.network/" TargetMode="External"/><Relationship Id="rId11" Type="http://schemas.openxmlformats.org/officeDocument/2006/relationships/hyperlink" Target="https://cointelegraph.com/explained/proof-of-work-explained" TargetMode="External"/><Relationship Id="rId24" Type="http://schemas.openxmlformats.org/officeDocument/2006/relationships/hyperlink" Target="http://sites.ieee.org/bcsummitkorea-2018/" TargetMode="External"/><Relationship Id="rId5" Type="http://schemas.openxmlformats.org/officeDocument/2006/relationships/hyperlink" Target="https://eos.io/" TargetMode="External"/><Relationship Id="rId15" Type="http://schemas.openxmlformats.org/officeDocument/2006/relationships/hyperlink" Target="https://www.amo.foundation/" TargetMode="External"/><Relationship Id="rId23" Type="http://schemas.openxmlformats.org/officeDocument/2006/relationships/hyperlink" Target="http://icbc2020.ieee-icbc.org/" TargetMode="External"/><Relationship Id="rId28" Type="http://schemas.openxmlformats.org/officeDocument/2006/relationships/hyperlink" Target="http://blockchain.postech.ac.kr/" TargetMode="External"/><Relationship Id="rId10" Type="http://schemas.openxmlformats.org/officeDocument/2006/relationships/hyperlink" Target="https://www.investinblockchain.com/what-are-ethereum-tokens/" TargetMode="External"/><Relationship Id="rId19" Type="http://schemas.openxmlformats.org/officeDocument/2006/relationships/hyperlink" Target="http://www.chaintob.com/" TargetMode="External"/><Relationship Id="rId4" Type="http://schemas.openxmlformats.org/officeDocument/2006/relationships/hyperlink" Target="https://icon.foundation/" TargetMode="External"/><Relationship Id="rId9" Type="http://schemas.openxmlformats.org/officeDocument/2006/relationships/hyperlink" Target="https://www.bitdeal.net/security-token-offering-services" TargetMode="External"/><Relationship Id="rId14" Type="http://schemas.openxmlformats.org/officeDocument/2006/relationships/hyperlink" Target="https://www.hashed.com/" TargetMode="External"/><Relationship Id="rId22" Type="http://schemas.openxmlformats.org/officeDocument/2006/relationships/hyperlink" Target="http://icbc2019.ieee-icbc.org/" TargetMode="External"/><Relationship Id="rId27" Type="http://schemas.openxmlformats.org/officeDocument/2006/relationships/hyperlink" Target="https://chainnews.kr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bilibit.io/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coindeskkorea.com/52477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75367"/>
          </a:xfrm>
          <a:prstGeom prst="rect">
            <a:avLst/>
          </a:prstGeom>
        </p:spPr>
      </p:pic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1830531" y="367980"/>
            <a:ext cx="8530937" cy="2387600"/>
          </a:xfrm>
          <a:prstGeom prst="roundRect">
            <a:avLst/>
          </a:prstGeom>
          <a:solidFill>
            <a:srgbClr val="4F81BD">
              <a:lumMod val="60000"/>
              <a:lumOff val="40000"/>
              <a:alpha val="2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ko-KR" altLang="en-US" dirty="0" err="1">
                <a:solidFill>
                  <a:schemeClr val="tx1"/>
                </a:solidFill>
                <a:latin typeface="+mj-ea"/>
              </a:rPr>
              <a:t>블록체인</a:t>
            </a:r>
            <a:r>
              <a:rPr lang="ko-KR" altLang="en-US" dirty="0">
                <a:solidFill>
                  <a:schemeClr val="tx1"/>
                </a:solidFill>
                <a:latin typeface="+mj-ea"/>
              </a:rPr>
              <a:t> 기술의 최근 </a:t>
            </a:r>
            <a:r>
              <a:rPr lang="ko-KR" altLang="en-US" dirty="0" smtClean="0">
                <a:solidFill>
                  <a:schemeClr val="tx1"/>
                </a:solidFill>
                <a:latin typeface="+mj-ea"/>
              </a:rPr>
              <a:t>동향</a:t>
            </a:r>
            <a:endParaRPr lang="en-US" altLang="ko-KR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>
          <a:xfrm>
            <a:off x="1461256" y="2885621"/>
            <a:ext cx="9353284" cy="3601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600" b="1" dirty="0">
                <a:latin typeface="+mj-ea"/>
                <a:ea typeface="+mj-ea"/>
              </a:rPr>
              <a:t>홍원기 교수</a:t>
            </a:r>
            <a:endParaRPr lang="en-US" altLang="ko-KR" sz="3600" b="1" dirty="0">
              <a:latin typeface="+mj-ea"/>
              <a:ea typeface="+mj-ea"/>
            </a:endParaRPr>
          </a:p>
          <a:p>
            <a:pPr>
              <a:defRPr/>
            </a:pPr>
            <a:endParaRPr lang="en-US" altLang="ko-KR" sz="1200" b="1" dirty="0" smtClean="0">
              <a:latin typeface="+mj-ea"/>
              <a:ea typeface="+mj-ea"/>
            </a:endParaRPr>
          </a:p>
          <a:p>
            <a:pPr>
              <a:defRPr/>
            </a:pPr>
            <a:r>
              <a:rPr lang="ko-KR" altLang="en-US" sz="2800" b="1" dirty="0" smtClean="0">
                <a:latin typeface="+mj-ea"/>
                <a:ea typeface="+mj-ea"/>
              </a:rPr>
              <a:t>분산처리 </a:t>
            </a:r>
            <a:r>
              <a:rPr lang="ko-KR" altLang="en-US" sz="2800" b="1" dirty="0">
                <a:latin typeface="+mj-ea"/>
                <a:ea typeface="+mj-ea"/>
              </a:rPr>
              <a:t>및 네트워크관리 연구실</a:t>
            </a:r>
            <a:endParaRPr lang="en-US" altLang="ko-KR" sz="2800" b="1" dirty="0">
              <a:latin typeface="+mj-ea"/>
              <a:ea typeface="+mj-ea"/>
            </a:endParaRPr>
          </a:p>
          <a:p>
            <a:pPr>
              <a:defRPr/>
            </a:pPr>
            <a:r>
              <a:rPr lang="ko-KR" altLang="en-US" sz="2800" b="1" dirty="0">
                <a:latin typeface="+mj-ea"/>
                <a:ea typeface="+mj-ea"/>
              </a:rPr>
              <a:t>포항공과대학교 컴퓨터공학과</a:t>
            </a:r>
            <a:endParaRPr lang="en-US" altLang="ko-KR" sz="2800" b="1" dirty="0">
              <a:latin typeface="+mj-ea"/>
              <a:ea typeface="+mj-ea"/>
            </a:endParaRPr>
          </a:p>
          <a:p>
            <a:pPr>
              <a:defRPr/>
            </a:pPr>
            <a:endParaRPr lang="en-US" altLang="ko-KR" sz="400" b="1" dirty="0">
              <a:latin typeface="+mj-ea"/>
              <a:ea typeface="+mj-ea"/>
            </a:endParaRPr>
          </a:p>
          <a:p>
            <a:pPr>
              <a:defRPr/>
            </a:pPr>
            <a:r>
              <a:rPr lang="en-US" altLang="ko-KR" b="1" dirty="0">
                <a:latin typeface="+mj-ea"/>
                <a:ea typeface="+mj-ea"/>
              </a:rPr>
              <a:t>http://dpnm.postech.ac.kr</a:t>
            </a:r>
          </a:p>
          <a:p>
            <a:pPr>
              <a:defRPr/>
            </a:pPr>
            <a:r>
              <a:rPr lang="en-US" altLang="ko-KR" b="1" dirty="0">
                <a:latin typeface="+mj-ea"/>
                <a:ea typeface="+mj-ea"/>
              </a:rPr>
              <a:t>jwkhong@postech.ac.kr</a:t>
            </a:r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00" b="1" noProof="0" dirty="0" smtClean="0">
              <a:latin typeface="+mj-ea"/>
              <a:ea typeface="+mj-ea"/>
            </a:endParaRPr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sz="2000" b="1" noProof="0" dirty="0" smtClean="0">
                <a:latin typeface="+mj-ea"/>
                <a:ea typeface="+mj-ea"/>
              </a:rPr>
              <a:t>2020. </a:t>
            </a:r>
            <a:r>
              <a:rPr lang="en-US" altLang="ko-KR" sz="2000" b="1" noProof="0" dirty="0">
                <a:latin typeface="+mj-ea"/>
                <a:ea typeface="+mj-ea"/>
              </a:rPr>
              <a:t>4</a:t>
            </a:r>
            <a:r>
              <a:rPr lang="en-US" altLang="ko-KR" sz="2000" b="1" noProof="0" dirty="0" smtClean="0">
                <a:latin typeface="+mj-ea"/>
                <a:ea typeface="+mj-ea"/>
              </a:rPr>
              <a:t>. </a:t>
            </a:r>
            <a:r>
              <a:rPr lang="en-US" altLang="ko-KR" sz="2000" b="1" dirty="0">
                <a:latin typeface="+mj-ea"/>
                <a:ea typeface="+mj-ea"/>
              </a:rPr>
              <a:t>9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969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필요성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기존 시스템의 문제점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학위 위조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016" y="1673392"/>
            <a:ext cx="6467443" cy="8934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46" y="2702985"/>
            <a:ext cx="4957319" cy="980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72" y="3819549"/>
            <a:ext cx="7851065" cy="6087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68149" y="4835189"/>
            <a:ext cx="11141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schemeClr val="tx1"/>
                </a:solidFill>
              </a:rPr>
              <a:t>학위에 대한 정보가 개인 정보로 보호되기 </a:t>
            </a:r>
            <a:r>
              <a:rPr lang="ko-KR" altLang="en-US" dirty="0" smtClean="0">
                <a:solidFill>
                  <a:schemeClr val="tx1"/>
                </a:solidFill>
              </a:rPr>
              <a:t>때문에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구직 활동을 위해 제출된 </a:t>
            </a:r>
            <a:r>
              <a:rPr lang="ko-KR" altLang="en-US" dirty="0" smtClean="0">
                <a:solidFill>
                  <a:srgbClr val="FF0000"/>
                </a:solidFill>
                <a:latin typeface="+mj-lt"/>
              </a:rPr>
              <a:t>학위의 진위여부를 판단하는 과정이 어려움 </a:t>
            </a:r>
            <a:r>
              <a:rPr lang="en-US" altLang="ko-KR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각 기관에 문의해야 함</a:t>
            </a:r>
            <a:r>
              <a:rPr lang="en-US" altLang="ko-KR" dirty="0" smtClean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판별 과정이 까다롭고 시간이 많이 소요되는 기존 시스템의 문제를 악용하여</a:t>
            </a:r>
            <a:r>
              <a:rPr lang="en-US" altLang="ko-KR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학위를 위조하는 사례가 나타남</a:t>
            </a:r>
            <a:endParaRPr lang="en-US" altLang="ko-KR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29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필요성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기존 시스템의 문제점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문서 관리의 불편함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2134988"/>
            <a:ext cx="2416372" cy="241637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9" y="2134886"/>
            <a:ext cx="2415440" cy="241544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78" y="2639044"/>
            <a:ext cx="1317060" cy="131706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640623"/>
            <a:ext cx="1317060" cy="131706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45" y="2572124"/>
            <a:ext cx="828373" cy="8283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74621" y="5199295"/>
            <a:ext cx="887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회사 간의 거래 </a:t>
            </a:r>
            <a:r>
              <a:rPr lang="ko-KR" altLang="en-US" dirty="0" err="1">
                <a:solidFill>
                  <a:schemeClr val="tx1"/>
                </a:solidFill>
                <a:latin typeface="+mj-lt"/>
              </a:rPr>
              <a:t>체</a:t>
            </a:r>
            <a:r>
              <a:rPr lang="ko-KR" altLang="en-US" dirty="0" err="1" smtClean="0">
                <a:solidFill>
                  <a:schemeClr val="tx1"/>
                </a:solidFill>
                <a:latin typeface="+mj-lt"/>
              </a:rPr>
              <a:t>결시</a:t>
            </a: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 문서를 통해 계약이 이루어지는 경우가 많음</a:t>
            </a:r>
            <a:endParaRPr lang="en-US" altLang="ko-KR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rgbClr val="FF0000"/>
                </a:solidFill>
                <a:latin typeface="+mj-lt"/>
              </a:rPr>
              <a:t>문서 분실의 위험</a:t>
            </a:r>
            <a:r>
              <a:rPr lang="en-US" altLang="ko-KR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임의로 해당 </a:t>
            </a:r>
            <a:r>
              <a:rPr lang="ko-KR" altLang="en-US" dirty="0" smtClean="0">
                <a:solidFill>
                  <a:srgbClr val="FF0000"/>
                </a:solidFill>
                <a:latin typeface="+mj-lt"/>
              </a:rPr>
              <a:t>문서를 파기하거나 위조할 수 있는 가능성 </a:t>
            </a: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존재</a:t>
            </a:r>
            <a:endParaRPr lang="ko-KR" alt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49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2161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필요성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기존 시스템의 문제점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noProof="0" dirty="0" smtClean="0">
                <a:ea typeface="맑은 고딕" panose="020B0503020000020004" pitchFamily="50" charset="-127"/>
              </a:rPr>
              <a:t>해외 송금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13" y="3203889"/>
            <a:ext cx="1296144" cy="12961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53" y="3203889"/>
            <a:ext cx="1296144" cy="129614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093" y="3203889"/>
            <a:ext cx="1296144" cy="129614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3140968"/>
            <a:ext cx="1287057" cy="128705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67" y="3105069"/>
            <a:ext cx="1322956" cy="132295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05" y="2831721"/>
            <a:ext cx="444176" cy="4441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73645" y="2876858"/>
            <a:ext cx="1369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송금 수수료</a:t>
            </a:r>
            <a:endParaRPr lang="ko-KR" alt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651411" y="2858848"/>
            <a:ext cx="1378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중계 수수료</a:t>
            </a:r>
            <a:endParaRPr lang="ko-KR" altLang="en-US" sz="1600" b="1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82" y="2811125"/>
            <a:ext cx="444176" cy="4441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789532" y="2858848"/>
            <a:ext cx="1400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수취 수수료 </a:t>
            </a:r>
            <a:endParaRPr lang="ko-KR" altLang="en-US" sz="1600" b="1" dirty="0"/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16" y="2811125"/>
            <a:ext cx="444176" cy="4441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54922" y="4482909"/>
            <a:ext cx="1369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송금 은행</a:t>
            </a:r>
            <a:endParaRPr lang="ko-KR" alt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409089" y="4482909"/>
            <a:ext cx="1369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중계 은행</a:t>
            </a:r>
            <a:endParaRPr lang="ko-KR" alt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600020" y="4482909"/>
            <a:ext cx="1369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지급 은행</a:t>
            </a:r>
            <a:endParaRPr lang="ko-KR" altLang="en-US" sz="2000" b="1" dirty="0"/>
          </a:p>
        </p:txBody>
      </p:sp>
      <p:sp>
        <p:nvSpPr>
          <p:cNvPr id="27" name="오른쪽 화살표 26"/>
          <p:cNvSpPr/>
          <p:nvPr/>
        </p:nvSpPr>
        <p:spPr>
          <a:xfrm>
            <a:off x="2472465" y="3742037"/>
            <a:ext cx="697482" cy="37344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 smtClean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4663948" y="3742037"/>
            <a:ext cx="697482" cy="37344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 smtClean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9" name="오른쪽 화살표 28"/>
          <p:cNvSpPr/>
          <p:nvPr/>
        </p:nvSpPr>
        <p:spPr>
          <a:xfrm>
            <a:off x="6822267" y="3742037"/>
            <a:ext cx="697482" cy="37344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 smtClean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0" name="오른쪽 화살표 29"/>
          <p:cNvSpPr/>
          <p:nvPr/>
        </p:nvSpPr>
        <p:spPr>
          <a:xfrm>
            <a:off x="9022585" y="3742037"/>
            <a:ext cx="697482" cy="373446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 smtClean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77" y="2207678"/>
            <a:ext cx="444176" cy="44417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61017" y="2252815"/>
            <a:ext cx="1369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전신료</a:t>
            </a:r>
            <a:endParaRPr lang="ko-KR" altLang="en-US" sz="1600" b="1" dirty="0"/>
          </a:p>
        </p:txBody>
      </p:sp>
      <p:cxnSp>
        <p:nvCxnSpPr>
          <p:cNvPr id="33" name="직선 연결선 32"/>
          <p:cNvCxnSpPr/>
          <p:nvPr/>
        </p:nvCxnSpPr>
        <p:spPr>
          <a:xfrm>
            <a:off x="4967972" y="2591369"/>
            <a:ext cx="0" cy="1150668"/>
          </a:xfrm>
          <a:prstGeom prst="line">
            <a:avLst/>
          </a:prstGeom>
          <a:ln w="38100">
            <a:prstDash val="sysDot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57781" y="5347877"/>
            <a:ext cx="591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rgbClr val="FF0000"/>
                </a:solidFill>
                <a:latin typeface="+mj-lt"/>
              </a:rPr>
              <a:t>높은 수수료</a:t>
            </a: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 발생</a:t>
            </a:r>
            <a:endParaRPr lang="en-US" altLang="ko-KR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solidFill>
                  <a:schemeClr val="tx1"/>
                </a:solidFill>
                <a:latin typeface="+mj-lt"/>
              </a:rPr>
              <a:t>송금 완료 시까지 </a:t>
            </a:r>
            <a:r>
              <a:rPr lang="ko-KR" altLang="en-US" dirty="0" smtClean="0">
                <a:solidFill>
                  <a:srgbClr val="FF0000"/>
                </a:solidFill>
                <a:latin typeface="+mj-lt"/>
              </a:rPr>
              <a:t>시간이 오래 걸림</a:t>
            </a:r>
            <a:endParaRPr lang="ko-KR" alt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240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3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블록체인이란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7488" y="1247660"/>
            <a:ext cx="3960440" cy="396044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729" y="2543804"/>
            <a:ext cx="1089018" cy="108901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95" y="2543804"/>
            <a:ext cx="1089018" cy="108901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06062" y="308831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28328" y="308831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ko-KR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직선 화살표 연결선 30"/>
          <p:cNvCxnSpPr>
            <a:stCxn id="27" idx="3"/>
            <a:endCxn id="28" idx="1"/>
          </p:cNvCxnSpPr>
          <p:nvPr/>
        </p:nvCxnSpPr>
        <p:spPr>
          <a:xfrm>
            <a:off x="7772747" y="3088313"/>
            <a:ext cx="1333248" cy="0"/>
          </a:xfrm>
          <a:prstGeom prst="straightConnector1">
            <a:avLst/>
          </a:prstGeom>
          <a:ln w="3810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그림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15" y="2374777"/>
            <a:ext cx="589353" cy="589353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7471719" y="3853295"/>
            <a:ext cx="1956609" cy="648072"/>
            <a:chOff x="7471719" y="4234435"/>
            <a:chExt cx="1956609" cy="648072"/>
          </a:xfrm>
        </p:grpSpPr>
        <p:sp>
          <p:nvSpPr>
            <p:cNvPr id="34" name="직사각형 33"/>
            <p:cNvSpPr/>
            <p:nvPr/>
          </p:nvSpPr>
          <p:spPr>
            <a:xfrm>
              <a:off x="7471719" y="4234435"/>
              <a:ext cx="1956609" cy="6480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7615735" y="4344150"/>
              <a:ext cx="394341" cy="39434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58" name="타원 57"/>
            <p:cNvSpPr/>
            <p:nvPr/>
          </p:nvSpPr>
          <p:spPr>
            <a:xfrm>
              <a:off x="8076854" y="4375267"/>
              <a:ext cx="373906" cy="37390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59" name="이등변 삼각형 58"/>
            <p:cNvSpPr/>
            <p:nvPr/>
          </p:nvSpPr>
          <p:spPr>
            <a:xfrm>
              <a:off x="8479831" y="4370222"/>
              <a:ext cx="373906" cy="322333"/>
            </a:xfrm>
            <a:prstGeom prst="triangl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60" name="십자형 59"/>
            <p:cNvSpPr/>
            <p:nvPr/>
          </p:nvSpPr>
          <p:spPr>
            <a:xfrm>
              <a:off x="8911879" y="4370222"/>
              <a:ext cx="368269" cy="368269"/>
            </a:xfrm>
            <a:prstGeom prst="plus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7167894" y="4600933"/>
            <a:ext cx="2653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거래 </a:t>
            </a:r>
            <a:r>
              <a:rPr lang="en-US" altLang="ko-K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(Transaction)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그룹 61"/>
          <p:cNvGrpSpPr/>
          <p:nvPr/>
        </p:nvGrpSpPr>
        <p:grpSpPr>
          <a:xfrm>
            <a:off x="3647728" y="2535172"/>
            <a:ext cx="1452917" cy="481238"/>
            <a:chOff x="7471719" y="4234435"/>
            <a:chExt cx="1956609" cy="648072"/>
          </a:xfrm>
        </p:grpSpPr>
        <p:sp>
          <p:nvSpPr>
            <p:cNvPr id="63" name="직사각형 62"/>
            <p:cNvSpPr/>
            <p:nvPr/>
          </p:nvSpPr>
          <p:spPr>
            <a:xfrm>
              <a:off x="7471719" y="4234435"/>
              <a:ext cx="1956609" cy="6480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7615735" y="4344150"/>
              <a:ext cx="394341" cy="39434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65" name="타원 64"/>
            <p:cNvSpPr/>
            <p:nvPr/>
          </p:nvSpPr>
          <p:spPr>
            <a:xfrm>
              <a:off x="8076854" y="4375267"/>
              <a:ext cx="373906" cy="37390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66" name="이등변 삼각형 65"/>
            <p:cNvSpPr/>
            <p:nvPr/>
          </p:nvSpPr>
          <p:spPr>
            <a:xfrm>
              <a:off x="8479831" y="4370222"/>
              <a:ext cx="373906" cy="322333"/>
            </a:xfrm>
            <a:prstGeom prst="triangle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67" name="십자형 66"/>
            <p:cNvSpPr/>
            <p:nvPr/>
          </p:nvSpPr>
          <p:spPr>
            <a:xfrm>
              <a:off x="8911879" y="4370222"/>
              <a:ext cx="368269" cy="368269"/>
            </a:xfrm>
            <a:prstGeom prst="plus">
              <a:avLst/>
            </a:prstGeom>
            <a:solidFill>
              <a:srgbClr val="0070C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3647728" y="3109304"/>
            <a:ext cx="1452917" cy="481238"/>
            <a:chOff x="7471719" y="4234435"/>
            <a:chExt cx="1956609" cy="648072"/>
          </a:xfrm>
        </p:grpSpPr>
        <p:sp>
          <p:nvSpPr>
            <p:cNvPr id="69" name="직사각형 68"/>
            <p:cNvSpPr/>
            <p:nvPr/>
          </p:nvSpPr>
          <p:spPr>
            <a:xfrm>
              <a:off x="7471719" y="4234435"/>
              <a:ext cx="1956609" cy="6480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7615735" y="4344150"/>
              <a:ext cx="394341" cy="39434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1" name="타원 70"/>
            <p:cNvSpPr/>
            <p:nvPr/>
          </p:nvSpPr>
          <p:spPr>
            <a:xfrm>
              <a:off x="8076854" y="4375267"/>
              <a:ext cx="373906" cy="37390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2" name="이등변 삼각형 71"/>
            <p:cNvSpPr/>
            <p:nvPr/>
          </p:nvSpPr>
          <p:spPr>
            <a:xfrm>
              <a:off x="8479831" y="4370222"/>
              <a:ext cx="373906" cy="322333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3" name="십자형 72"/>
            <p:cNvSpPr/>
            <p:nvPr/>
          </p:nvSpPr>
          <p:spPr>
            <a:xfrm>
              <a:off x="8911879" y="4370222"/>
              <a:ext cx="368269" cy="368269"/>
            </a:xfrm>
            <a:prstGeom prst="plus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3647728" y="3691978"/>
            <a:ext cx="1452917" cy="481238"/>
            <a:chOff x="7471719" y="4234435"/>
            <a:chExt cx="1956609" cy="648072"/>
          </a:xfrm>
        </p:grpSpPr>
        <p:sp>
          <p:nvSpPr>
            <p:cNvPr id="75" name="직사각형 74"/>
            <p:cNvSpPr/>
            <p:nvPr/>
          </p:nvSpPr>
          <p:spPr>
            <a:xfrm>
              <a:off x="7471719" y="4234435"/>
              <a:ext cx="1956609" cy="6480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7615735" y="4344150"/>
              <a:ext cx="394341" cy="39434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7" name="타원 76"/>
            <p:cNvSpPr/>
            <p:nvPr/>
          </p:nvSpPr>
          <p:spPr>
            <a:xfrm>
              <a:off x="8076854" y="4375267"/>
              <a:ext cx="373906" cy="37390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8" name="이등변 삼각형 77"/>
            <p:cNvSpPr/>
            <p:nvPr/>
          </p:nvSpPr>
          <p:spPr>
            <a:xfrm>
              <a:off x="8479831" y="4370222"/>
              <a:ext cx="373906" cy="322333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79" name="십자형 78"/>
            <p:cNvSpPr/>
            <p:nvPr/>
          </p:nvSpPr>
          <p:spPr>
            <a:xfrm>
              <a:off x="8911879" y="4370222"/>
              <a:ext cx="368269" cy="368269"/>
            </a:xfrm>
            <a:prstGeom prst="plus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grpSp>
        <p:nvGrpSpPr>
          <p:cNvPr id="80" name="그룹 79"/>
          <p:cNvGrpSpPr/>
          <p:nvPr/>
        </p:nvGrpSpPr>
        <p:grpSpPr>
          <a:xfrm>
            <a:off x="3647728" y="4260748"/>
            <a:ext cx="1452917" cy="481238"/>
            <a:chOff x="7471719" y="4234435"/>
            <a:chExt cx="1956609" cy="648072"/>
          </a:xfrm>
        </p:grpSpPr>
        <p:sp>
          <p:nvSpPr>
            <p:cNvPr id="81" name="직사각형 80"/>
            <p:cNvSpPr/>
            <p:nvPr/>
          </p:nvSpPr>
          <p:spPr>
            <a:xfrm>
              <a:off x="7471719" y="4234435"/>
              <a:ext cx="1956609" cy="6480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7615735" y="4344150"/>
              <a:ext cx="394341" cy="39434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83" name="타원 82"/>
            <p:cNvSpPr/>
            <p:nvPr/>
          </p:nvSpPr>
          <p:spPr>
            <a:xfrm>
              <a:off x="8076854" y="4375267"/>
              <a:ext cx="373906" cy="3739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84" name="이등변 삼각형 83"/>
            <p:cNvSpPr/>
            <p:nvPr/>
          </p:nvSpPr>
          <p:spPr>
            <a:xfrm>
              <a:off x="8479831" y="4370222"/>
              <a:ext cx="373906" cy="322333"/>
            </a:xfrm>
            <a:prstGeom prst="triangle">
              <a:avLst/>
            </a:prstGeom>
            <a:solidFill>
              <a:srgbClr val="FF000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  <p:sp>
          <p:nvSpPr>
            <p:cNvPr id="85" name="십자형 84"/>
            <p:cNvSpPr/>
            <p:nvPr/>
          </p:nvSpPr>
          <p:spPr>
            <a:xfrm>
              <a:off x="8911879" y="4370222"/>
              <a:ext cx="368269" cy="368269"/>
            </a:xfrm>
            <a:prstGeom prst="plus">
              <a:avLst/>
            </a:prstGeom>
            <a:solidFill>
              <a:srgbClr val="FF0000"/>
            </a:solidFill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606958" y="5311858"/>
            <a:ext cx="4081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하나의 블록 내에 여러 거래 정보들이 저장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블록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거래의 집합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855381" y="5001043"/>
            <a:ext cx="40815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거래의 예시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중고차가 누구에게 팔렸는지</a:t>
            </a: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어떤 특정인이 어느 학교를 졸업했는지</a:t>
            </a: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누가 누구에게 돈을 보냈는지</a:t>
            </a: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회사 간의 계약 내용 등</a:t>
            </a:r>
            <a:endParaRPr lang="ko-KR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92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61" grpId="0"/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블록체인이란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구조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40216" y="489221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sz="2400" dirty="0" smtClean="0"/>
              <a:t>블록의 추가</a:t>
            </a:r>
            <a:endParaRPr lang="ko-KR" altLang="en-US" sz="2400" dirty="0"/>
          </a:p>
        </p:txBody>
      </p:sp>
      <p:sp>
        <p:nvSpPr>
          <p:cNvPr id="36" name="오른쪽 화살표 35"/>
          <p:cNvSpPr/>
          <p:nvPr/>
        </p:nvSpPr>
        <p:spPr>
          <a:xfrm rot="5400000">
            <a:off x="8726517" y="2732537"/>
            <a:ext cx="360040" cy="59436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 smtClean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8256240" y="3397735"/>
            <a:ext cx="1300593" cy="1228650"/>
            <a:chOff x="8309684" y="3271982"/>
            <a:chExt cx="1300593" cy="1228650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69" b="4333"/>
            <a:stretch/>
          </p:blipFill>
          <p:spPr>
            <a:xfrm>
              <a:off x="8309684" y="4179415"/>
              <a:ext cx="1300593" cy="321217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32"/>
            <a:stretch/>
          </p:blipFill>
          <p:spPr>
            <a:xfrm>
              <a:off x="8309684" y="3271982"/>
              <a:ext cx="1300593" cy="58094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0" name="직사각형 39"/>
            <p:cNvSpPr/>
            <p:nvPr/>
          </p:nvSpPr>
          <p:spPr>
            <a:xfrm>
              <a:off x="8319844" y="3868314"/>
              <a:ext cx="1286261" cy="29196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 smtClean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endParaRPr>
            </a:p>
          </p:txBody>
        </p:sp>
      </p:grp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32"/>
          <a:stretch/>
        </p:blipFill>
        <p:spPr>
          <a:xfrm>
            <a:off x="8256242" y="2268753"/>
            <a:ext cx="1300593" cy="580947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8337">
            <a:off x="1518606" y="2269499"/>
            <a:ext cx="1111644" cy="1111644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8337">
            <a:off x="2545202" y="2269499"/>
            <a:ext cx="1111644" cy="1111644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8337">
            <a:off x="3571779" y="2269499"/>
            <a:ext cx="1111644" cy="1111644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8337">
            <a:off x="4603961" y="2269499"/>
            <a:ext cx="1111644" cy="111164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341583" y="4788995"/>
            <a:ext cx="143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블록체인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47" name="내용 개체 틀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9736" y="3228613"/>
            <a:ext cx="765454" cy="765454"/>
          </a:xfrm>
          <a:prstGeom prst="rect">
            <a:avLst/>
          </a:prstGeom>
          <a:noFill/>
        </p:spPr>
      </p:pic>
      <p:pic>
        <p:nvPicPr>
          <p:cNvPr id="48" name="내용 개체 틀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7256" y="3228613"/>
            <a:ext cx="765454" cy="765454"/>
          </a:xfrm>
          <a:prstGeom prst="rect">
            <a:avLst/>
          </a:prstGeom>
          <a:noFill/>
        </p:spPr>
      </p:pic>
      <p:pic>
        <p:nvPicPr>
          <p:cNvPr id="49" name="내용 개체 틀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7848" y="3228613"/>
            <a:ext cx="765454" cy="765454"/>
          </a:xfrm>
          <a:prstGeom prst="rect">
            <a:avLst/>
          </a:prstGeom>
          <a:noFill/>
        </p:spPr>
      </p:pic>
      <p:pic>
        <p:nvPicPr>
          <p:cNvPr id="50" name="내용 개체 틀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4625" y="3228613"/>
            <a:ext cx="765454" cy="765454"/>
          </a:xfrm>
          <a:prstGeom prst="rect">
            <a:avLst/>
          </a:prstGeom>
          <a:noFill/>
        </p:spPr>
      </p:pic>
      <p:cxnSp>
        <p:nvCxnSpPr>
          <p:cNvPr id="51" name="직선 연결선 50"/>
          <p:cNvCxnSpPr>
            <a:stCxn id="50" idx="1"/>
            <a:endCxn id="48" idx="3"/>
          </p:cNvCxnSpPr>
          <p:nvPr/>
        </p:nvCxnSpPr>
        <p:spPr>
          <a:xfrm>
            <a:off x="2490079" y="3611340"/>
            <a:ext cx="247177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3502710" y="3611340"/>
            <a:ext cx="247177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>
            <a:off x="4485190" y="3611340"/>
            <a:ext cx="247177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내용 개체 틀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5960" y="3228613"/>
            <a:ext cx="765454" cy="765454"/>
          </a:xfrm>
          <a:prstGeom prst="rect">
            <a:avLst/>
          </a:prstGeom>
          <a:noFill/>
        </p:spPr>
      </p:pic>
      <p:cxnSp>
        <p:nvCxnSpPr>
          <p:cNvPr id="55" name="직선 연결선 54"/>
          <p:cNvCxnSpPr/>
          <p:nvPr/>
        </p:nvCxnSpPr>
        <p:spPr>
          <a:xfrm>
            <a:off x="5493302" y="3611340"/>
            <a:ext cx="247177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그림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8337">
            <a:off x="5624952" y="2269499"/>
            <a:ext cx="1111644" cy="11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1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특징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위조와 수정이 어려움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Immutable)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42" name="Picture 2" descr="http://postfiles15.naver.net/MjAxNzAyMTNfMTQ2/MDAxNDg2OTQ1NzEzOTU0.91oGSTHPnTFF0_OOsI-kTf2PJh83HyYyo4X9BuDVodkg.wYaH2qDaBwZjW3XzLP-6YIptT4VLxrBtFsxyZSDP_Cgg.PNG.with_msip/%EB%B8%94%EB%A1%9D.png?type=w9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80" y="1995789"/>
            <a:ext cx="4464496" cy="278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107120" y="5026525"/>
            <a:ext cx="85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레고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448796" y="4147852"/>
            <a:ext cx="1512168" cy="648072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 smtClean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520804" y="4233151"/>
            <a:ext cx="1368152" cy="477474"/>
          </a:xfrm>
          <a:prstGeom prst="rect">
            <a:avLst/>
          </a:prstGeom>
          <a:solidFill>
            <a:srgbClr val="729EC0"/>
          </a:solidFill>
          <a:ln w="38100">
            <a:solidFill>
              <a:srgbClr val="293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 smtClean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260959" y="4942780"/>
            <a:ext cx="143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블록체인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8337">
            <a:off x="7683572" y="3997409"/>
            <a:ext cx="411379" cy="411379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8337">
            <a:off x="8968776" y="3997409"/>
            <a:ext cx="411379" cy="411379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8337">
            <a:off x="10246899" y="3997409"/>
            <a:ext cx="411379" cy="411379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90" y="3686718"/>
            <a:ext cx="867303" cy="86730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13" y="3686718"/>
            <a:ext cx="867303" cy="867303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74" y="3686718"/>
            <a:ext cx="867303" cy="867303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997" y="3686718"/>
            <a:ext cx="867303" cy="867303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13" y="2675399"/>
            <a:ext cx="867303" cy="867303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73" y="2675399"/>
            <a:ext cx="867303" cy="867303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996" y="2675399"/>
            <a:ext cx="867303" cy="86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6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147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1476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8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147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4" grpId="2" animBg="1"/>
      <p:bldP spid="44" grpId="3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특징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중앙 기관의 부재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(Decentralized)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85" y="1867342"/>
            <a:ext cx="1296144" cy="129614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25" y="2002591"/>
            <a:ext cx="1015772" cy="1015772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72" y="2002591"/>
            <a:ext cx="1015772" cy="10157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19427" y="2279644"/>
            <a:ext cx="2927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기존의 은행 거래 </a:t>
            </a:r>
            <a:r>
              <a:rPr lang="en-US" altLang="ko-K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91488" y="3061307"/>
            <a:ext cx="1023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길동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0869" y="1574640"/>
            <a:ext cx="328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철수→길동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: 30,000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endParaRPr lang="ko-KR" altLang="en-US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25" name="직선 화살표 연결선 24"/>
          <p:cNvCxnSpPr/>
          <p:nvPr/>
        </p:nvCxnSpPr>
        <p:spPr>
          <a:xfrm>
            <a:off x="6070869" y="2587422"/>
            <a:ext cx="483493" cy="0"/>
          </a:xfrm>
          <a:prstGeom prst="straightConnector1">
            <a:avLst/>
          </a:prstGeom>
          <a:ln w="3810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8231109" y="2587422"/>
            <a:ext cx="483493" cy="0"/>
          </a:xfrm>
          <a:prstGeom prst="straightConnector1">
            <a:avLst/>
          </a:prstGeom>
          <a:ln w="3810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645046" y="3717032"/>
            <a:ext cx="10901908" cy="0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28075" y="3061307"/>
            <a:ext cx="1023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철수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91" y="4550917"/>
            <a:ext cx="1015772" cy="1015772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72" y="4550917"/>
            <a:ext cx="1015772" cy="10157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14242" y="4827970"/>
            <a:ext cx="421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블록체인</a:t>
            </a:r>
            <a:r>
              <a:rPr lang="ko-KR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기반의 은행 거래 </a:t>
            </a:r>
            <a:r>
              <a:rPr lang="en-US" altLang="ko-K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91488" y="5609633"/>
            <a:ext cx="1023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길동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12089" y="4065481"/>
            <a:ext cx="328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철수→길동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: 30,000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endParaRPr lang="ko-KR" altLang="en-US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32541" y="5609633"/>
            <a:ext cx="1023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철수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64130" y="4065481"/>
            <a:ext cx="328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철수→길동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: 30,000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원</a:t>
            </a:r>
            <a:endParaRPr lang="ko-KR" altLang="en-US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62" y="5034648"/>
            <a:ext cx="860701" cy="860701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44" y="854875"/>
            <a:ext cx="860701" cy="860701"/>
          </a:xfrm>
          <a:prstGeom prst="rect">
            <a:avLst/>
          </a:prstGeom>
        </p:spPr>
      </p:pic>
      <p:cxnSp>
        <p:nvCxnSpPr>
          <p:cNvPr id="38" name="직선 화살표 연결선 37"/>
          <p:cNvCxnSpPr/>
          <p:nvPr/>
        </p:nvCxnSpPr>
        <p:spPr>
          <a:xfrm>
            <a:off x="6779865" y="5129244"/>
            <a:ext cx="1965600" cy="0"/>
          </a:xfrm>
          <a:prstGeom prst="straightConnector1">
            <a:avLst/>
          </a:prstGeom>
          <a:ln w="3810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0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13385 7.40741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특징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dirty="0" smtClean="0">
                <a:ea typeface="맑은 고딕" panose="020B0503020000020004" pitchFamily="50" charset="-127"/>
              </a:rPr>
              <a:t>투명한 거래 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(Transparent)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628800"/>
            <a:ext cx="749592" cy="779369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09" y="1628800"/>
            <a:ext cx="749592" cy="779369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19" y="4356592"/>
            <a:ext cx="749592" cy="779369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04" y="4356592"/>
            <a:ext cx="749592" cy="779369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92" y="3057643"/>
            <a:ext cx="749592" cy="779369"/>
          </a:xfrm>
          <a:prstGeom prst="rect">
            <a:avLst/>
          </a:prstGeom>
        </p:spPr>
      </p:pic>
      <p:grpSp>
        <p:nvGrpSpPr>
          <p:cNvPr id="44" name="그룹 43"/>
          <p:cNvGrpSpPr/>
          <p:nvPr/>
        </p:nvGrpSpPr>
        <p:grpSpPr>
          <a:xfrm>
            <a:off x="2809054" y="2481298"/>
            <a:ext cx="1850876" cy="308375"/>
            <a:chOff x="1724625" y="3228613"/>
            <a:chExt cx="4776789" cy="765454"/>
          </a:xfrm>
        </p:grpSpPr>
        <p:pic>
          <p:nvPicPr>
            <p:cNvPr id="45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9736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46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37256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47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7848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48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24625" y="3228613"/>
              <a:ext cx="765454" cy="765454"/>
            </a:xfrm>
            <a:prstGeom prst="rect">
              <a:avLst/>
            </a:prstGeom>
            <a:noFill/>
          </p:spPr>
        </p:pic>
        <p:cxnSp>
          <p:nvCxnSpPr>
            <p:cNvPr id="49" name="직선 연결선 48"/>
            <p:cNvCxnSpPr>
              <a:stCxn id="48" idx="1"/>
              <a:endCxn id="46" idx="3"/>
            </p:cNvCxnSpPr>
            <p:nvPr/>
          </p:nvCxnSpPr>
          <p:spPr>
            <a:xfrm>
              <a:off x="2490079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3502710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>
              <a:off x="4485190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2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35960" y="3228613"/>
              <a:ext cx="765454" cy="765454"/>
            </a:xfrm>
            <a:prstGeom prst="rect">
              <a:avLst/>
            </a:prstGeom>
            <a:noFill/>
          </p:spPr>
        </p:pic>
        <p:cxnSp>
          <p:nvCxnSpPr>
            <p:cNvPr id="53" name="직선 연결선 52"/>
            <p:cNvCxnSpPr/>
            <p:nvPr/>
          </p:nvCxnSpPr>
          <p:spPr>
            <a:xfrm>
              <a:off x="5493302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그룹 53"/>
          <p:cNvGrpSpPr/>
          <p:nvPr/>
        </p:nvGrpSpPr>
        <p:grpSpPr>
          <a:xfrm>
            <a:off x="7948435" y="2481298"/>
            <a:ext cx="1850876" cy="308375"/>
            <a:chOff x="1724625" y="3228613"/>
            <a:chExt cx="4776789" cy="765454"/>
          </a:xfrm>
        </p:grpSpPr>
        <p:pic>
          <p:nvPicPr>
            <p:cNvPr id="55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9736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56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37256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57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7848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58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24625" y="3228613"/>
              <a:ext cx="765454" cy="765454"/>
            </a:xfrm>
            <a:prstGeom prst="rect">
              <a:avLst/>
            </a:prstGeom>
            <a:noFill/>
          </p:spPr>
        </p:pic>
        <p:cxnSp>
          <p:nvCxnSpPr>
            <p:cNvPr id="59" name="직선 연결선 58"/>
            <p:cNvCxnSpPr>
              <a:stCxn id="58" idx="1"/>
              <a:endCxn id="56" idx="3"/>
            </p:cNvCxnSpPr>
            <p:nvPr/>
          </p:nvCxnSpPr>
          <p:spPr>
            <a:xfrm>
              <a:off x="2490079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>
              <a:off x="3502710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>
              <a:off x="4485190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2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35960" y="3228613"/>
              <a:ext cx="765454" cy="765454"/>
            </a:xfrm>
            <a:prstGeom prst="rect">
              <a:avLst/>
            </a:prstGeom>
            <a:noFill/>
          </p:spPr>
        </p:pic>
        <p:cxnSp>
          <p:nvCxnSpPr>
            <p:cNvPr id="63" name="직선 연결선 62"/>
            <p:cNvCxnSpPr/>
            <p:nvPr/>
          </p:nvCxnSpPr>
          <p:spPr>
            <a:xfrm>
              <a:off x="5493302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4" name="내용 개체 틀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7328" y="5185500"/>
            <a:ext cx="296593" cy="308375"/>
          </a:xfrm>
          <a:prstGeom prst="rect">
            <a:avLst/>
          </a:prstGeom>
          <a:noFill/>
        </p:spPr>
      </p:pic>
      <p:pic>
        <p:nvPicPr>
          <p:cNvPr id="65" name="내용 개체 틀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6644" y="5185500"/>
            <a:ext cx="296593" cy="308375"/>
          </a:xfrm>
          <a:prstGeom prst="rect">
            <a:avLst/>
          </a:prstGeom>
          <a:noFill/>
        </p:spPr>
      </p:pic>
      <p:pic>
        <p:nvPicPr>
          <p:cNvPr id="66" name="내용 개체 틀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7944" y="5185500"/>
            <a:ext cx="296593" cy="308375"/>
          </a:xfrm>
          <a:prstGeom prst="rect">
            <a:avLst/>
          </a:prstGeom>
          <a:noFill/>
        </p:spPr>
      </p:pic>
      <p:pic>
        <p:nvPicPr>
          <p:cNvPr id="67" name="내용 개체 틀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277" y="5185500"/>
            <a:ext cx="296593" cy="308375"/>
          </a:xfrm>
          <a:prstGeom prst="rect">
            <a:avLst/>
          </a:prstGeom>
          <a:noFill/>
        </p:spPr>
      </p:pic>
      <p:cxnSp>
        <p:nvCxnSpPr>
          <p:cNvPr id="68" name="직선 연결선 67"/>
          <p:cNvCxnSpPr>
            <a:stCxn id="67" idx="1"/>
            <a:endCxn id="65" idx="3"/>
          </p:cNvCxnSpPr>
          <p:nvPr/>
        </p:nvCxnSpPr>
        <p:spPr>
          <a:xfrm>
            <a:off x="7290870" y="5339688"/>
            <a:ext cx="95774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직선 연결선 68"/>
          <p:cNvCxnSpPr/>
          <p:nvPr/>
        </p:nvCxnSpPr>
        <p:spPr>
          <a:xfrm>
            <a:off x="7683237" y="5339688"/>
            <a:ext cx="95774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직선 연결선 69"/>
          <p:cNvCxnSpPr/>
          <p:nvPr/>
        </p:nvCxnSpPr>
        <p:spPr>
          <a:xfrm>
            <a:off x="8063921" y="5339688"/>
            <a:ext cx="95774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내용 개체 틀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560" y="5185500"/>
            <a:ext cx="296593" cy="308375"/>
          </a:xfrm>
          <a:prstGeom prst="rect">
            <a:avLst/>
          </a:prstGeom>
          <a:noFill/>
        </p:spPr>
      </p:pic>
      <p:cxnSp>
        <p:nvCxnSpPr>
          <p:cNvPr id="72" name="직선 연결선 71"/>
          <p:cNvCxnSpPr/>
          <p:nvPr/>
        </p:nvCxnSpPr>
        <p:spPr>
          <a:xfrm>
            <a:off x="8454537" y="5339688"/>
            <a:ext cx="95774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3" name="그룹 72"/>
          <p:cNvGrpSpPr/>
          <p:nvPr/>
        </p:nvGrpSpPr>
        <p:grpSpPr>
          <a:xfrm>
            <a:off x="5143450" y="3915661"/>
            <a:ext cx="1850876" cy="308375"/>
            <a:chOff x="1724625" y="3228613"/>
            <a:chExt cx="4776789" cy="765454"/>
          </a:xfrm>
        </p:grpSpPr>
        <p:pic>
          <p:nvPicPr>
            <p:cNvPr id="74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9736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75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37256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76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7848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77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24625" y="3228613"/>
              <a:ext cx="765454" cy="765454"/>
            </a:xfrm>
            <a:prstGeom prst="rect">
              <a:avLst/>
            </a:prstGeom>
            <a:noFill/>
          </p:spPr>
        </p:pic>
        <p:cxnSp>
          <p:nvCxnSpPr>
            <p:cNvPr id="78" name="직선 연결선 77"/>
            <p:cNvCxnSpPr>
              <a:stCxn id="77" idx="1"/>
              <a:endCxn id="75" idx="3"/>
            </p:cNvCxnSpPr>
            <p:nvPr/>
          </p:nvCxnSpPr>
          <p:spPr>
            <a:xfrm>
              <a:off x="2490079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3502710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4485190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1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35960" y="3228613"/>
              <a:ext cx="765454" cy="765454"/>
            </a:xfrm>
            <a:prstGeom prst="rect">
              <a:avLst/>
            </a:prstGeom>
            <a:noFill/>
          </p:spPr>
        </p:pic>
        <p:cxnSp>
          <p:nvCxnSpPr>
            <p:cNvPr id="82" name="직선 연결선 81"/>
            <p:cNvCxnSpPr/>
            <p:nvPr/>
          </p:nvCxnSpPr>
          <p:spPr>
            <a:xfrm>
              <a:off x="5493302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그룹 82"/>
          <p:cNvGrpSpPr/>
          <p:nvPr/>
        </p:nvGrpSpPr>
        <p:grpSpPr>
          <a:xfrm>
            <a:off x="2075709" y="5208857"/>
            <a:ext cx="1850876" cy="308375"/>
            <a:chOff x="1724625" y="3228613"/>
            <a:chExt cx="4776789" cy="765454"/>
          </a:xfrm>
        </p:grpSpPr>
        <p:pic>
          <p:nvPicPr>
            <p:cNvPr id="84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9736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85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37256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86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7848" y="3228613"/>
              <a:ext cx="765454" cy="765454"/>
            </a:xfrm>
            <a:prstGeom prst="rect">
              <a:avLst/>
            </a:prstGeom>
            <a:noFill/>
          </p:spPr>
        </p:pic>
        <p:pic>
          <p:nvPicPr>
            <p:cNvPr id="87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24625" y="3228613"/>
              <a:ext cx="765454" cy="765454"/>
            </a:xfrm>
            <a:prstGeom prst="rect">
              <a:avLst/>
            </a:prstGeom>
            <a:noFill/>
          </p:spPr>
        </p:pic>
        <p:cxnSp>
          <p:nvCxnSpPr>
            <p:cNvPr id="88" name="직선 연결선 87"/>
            <p:cNvCxnSpPr>
              <a:stCxn id="87" idx="1"/>
              <a:endCxn id="85" idx="3"/>
            </p:cNvCxnSpPr>
            <p:nvPr/>
          </p:nvCxnSpPr>
          <p:spPr>
            <a:xfrm>
              <a:off x="2490079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3502710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4485190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91" name="내용 개체 틀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35960" y="3228613"/>
              <a:ext cx="765454" cy="765454"/>
            </a:xfrm>
            <a:prstGeom prst="rect">
              <a:avLst/>
            </a:prstGeom>
            <a:noFill/>
          </p:spPr>
        </p:pic>
        <p:cxnSp>
          <p:nvCxnSpPr>
            <p:cNvPr id="92" name="직선 연결선 91"/>
            <p:cNvCxnSpPr/>
            <p:nvPr/>
          </p:nvCxnSpPr>
          <p:spPr>
            <a:xfrm>
              <a:off x="5493302" y="3611340"/>
              <a:ext cx="247177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3" name="직선 화살표 연결선 92"/>
          <p:cNvCxnSpPr>
            <a:stCxn id="39" idx="3"/>
            <a:endCxn id="40" idx="1"/>
          </p:cNvCxnSpPr>
          <p:nvPr/>
        </p:nvCxnSpPr>
        <p:spPr>
          <a:xfrm>
            <a:off x="4109288" y="2018485"/>
            <a:ext cx="4372621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직선 화살표 연결선 93"/>
          <p:cNvCxnSpPr>
            <a:stCxn id="42" idx="0"/>
            <a:endCxn id="45" idx="2"/>
          </p:cNvCxnSpPr>
          <p:nvPr/>
        </p:nvCxnSpPr>
        <p:spPr>
          <a:xfrm flipV="1">
            <a:off x="2984900" y="2789673"/>
            <a:ext cx="745502" cy="156691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직선 화살표 연결선 94"/>
          <p:cNvCxnSpPr>
            <a:stCxn id="55" idx="2"/>
            <a:endCxn id="43" idx="3"/>
          </p:cNvCxnSpPr>
          <p:nvPr/>
        </p:nvCxnSpPr>
        <p:spPr>
          <a:xfrm flipH="1">
            <a:off x="6443684" y="2789673"/>
            <a:ext cx="2426099" cy="657655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직선 화살표 연결선 95"/>
          <p:cNvCxnSpPr>
            <a:stCxn id="41" idx="1"/>
            <a:endCxn id="74" idx="2"/>
          </p:cNvCxnSpPr>
          <p:nvPr/>
        </p:nvCxnSpPr>
        <p:spPr>
          <a:xfrm flipH="1" flipV="1">
            <a:off x="6064798" y="4224036"/>
            <a:ext cx="1480121" cy="52224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직선 화살표 연결선 96"/>
          <p:cNvCxnSpPr>
            <a:stCxn id="41" idx="1"/>
            <a:endCxn id="42" idx="3"/>
          </p:cNvCxnSpPr>
          <p:nvPr/>
        </p:nvCxnSpPr>
        <p:spPr>
          <a:xfrm flipH="1">
            <a:off x="3359696" y="4746276"/>
            <a:ext cx="4185223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직선 화살표 연결선 97"/>
          <p:cNvCxnSpPr>
            <a:stCxn id="41" idx="0"/>
            <a:endCxn id="55" idx="2"/>
          </p:cNvCxnSpPr>
          <p:nvPr/>
        </p:nvCxnSpPr>
        <p:spPr>
          <a:xfrm flipV="1">
            <a:off x="7919715" y="2789673"/>
            <a:ext cx="950068" cy="156691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직선 화살표 연결선 98"/>
          <p:cNvCxnSpPr>
            <a:stCxn id="42" idx="0"/>
            <a:endCxn id="43" idx="1"/>
          </p:cNvCxnSpPr>
          <p:nvPr/>
        </p:nvCxnSpPr>
        <p:spPr>
          <a:xfrm flipV="1">
            <a:off x="2984900" y="3447328"/>
            <a:ext cx="2709192" cy="90926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직선 화살표 연결선 99"/>
          <p:cNvCxnSpPr>
            <a:stCxn id="43" idx="0"/>
            <a:endCxn id="39" idx="3"/>
          </p:cNvCxnSpPr>
          <p:nvPr/>
        </p:nvCxnSpPr>
        <p:spPr>
          <a:xfrm flipH="1" flipV="1">
            <a:off x="4109288" y="2018485"/>
            <a:ext cx="1959600" cy="103915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1" name="그림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02" y="4307474"/>
            <a:ext cx="828373" cy="828373"/>
          </a:xfrm>
          <a:prstGeom prst="rect">
            <a:avLst/>
          </a:prstGeom>
        </p:spPr>
      </p:pic>
      <p:pic>
        <p:nvPicPr>
          <p:cNvPr id="102" name="내용 개체 틀 1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0112" y="5185499"/>
            <a:ext cx="296593" cy="308375"/>
          </a:xfrm>
          <a:prstGeom prst="rect">
            <a:avLst/>
          </a:prstGeom>
          <a:noFill/>
        </p:spPr>
      </p:pic>
      <p:sp>
        <p:nvSpPr>
          <p:cNvPr id="103" name="TextBox 102"/>
          <p:cNvSpPr txBox="1"/>
          <p:nvPr/>
        </p:nvSpPr>
        <p:spPr>
          <a:xfrm>
            <a:off x="1810791" y="1276488"/>
            <a:ext cx="4323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참여자들은 동일한 데이터를 소유하고 있음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465817" y="3701477"/>
            <a:ext cx="345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악의적인 데이터가 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전체의 </a:t>
            </a:r>
            <a:r>
              <a:rPr lang="en-US" altLang="ko-KR" sz="1600" b="1" dirty="0" smtClean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51%</a:t>
            </a:r>
            <a:r>
              <a:rPr lang="ko-KR" altLang="en-US" sz="16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600" b="1" dirty="0" smtClean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이상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 차지하지 않음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64841" y="5678860"/>
            <a:ext cx="5459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악의적으로 데이터를 조작하더라도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나머지 참여자들이 보유하는 데이터를 통해 조작 여부를 쉽게 알아낼 수 있음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218061" y="2310623"/>
            <a:ext cx="589047" cy="589047"/>
          </a:xfrm>
          <a:prstGeom prst="ellipse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타원 105"/>
          <p:cNvSpPr/>
          <p:nvPr/>
        </p:nvSpPr>
        <p:spPr>
          <a:xfrm>
            <a:off x="9345761" y="2310623"/>
            <a:ext cx="589047" cy="589047"/>
          </a:xfrm>
          <a:prstGeom prst="ellipse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타원 106"/>
          <p:cNvSpPr/>
          <p:nvPr/>
        </p:nvSpPr>
        <p:spPr>
          <a:xfrm>
            <a:off x="3479364" y="5045162"/>
            <a:ext cx="589047" cy="589047"/>
          </a:xfrm>
          <a:prstGeom prst="ellipse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타원 107"/>
          <p:cNvSpPr/>
          <p:nvPr/>
        </p:nvSpPr>
        <p:spPr>
          <a:xfrm>
            <a:off x="6554385" y="3784813"/>
            <a:ext cx="589047" cy="589047"/>
          </a:xfrm>
          <a:prstGeom prst="ellipse">
            <a:avLst/>
          </a:prstGeom>
          <a:noFill/>
          <a:ln w="762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타원 108"/>
          <p:cNvSpPr/>
          <p:nvPr/>
        </p:nvSpPr>
        <p:spPr>
          <a:xfrm>
            <a:off x="8421074" y="5044931"/>
            <a:ext cx="589047" cy="589047"/>
          </a:xfrm>
          <a:prstGeom prst="ellipse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4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2" grpId="0" animBg="1"/>
      <p:bldP spid="2" grpId="1" animBg="1"/>
      <p:bldP spid="2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특징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03" name="이등변 삼각형 102"/>
          <p:cNvSpPr/>
          <p:nvPr/>
        </p:nvSpPr>
        <p:spPr>
          <a:xfrm>
            <a:off x="4349269" y="2134666"/>
            <a:ext cx="3363093" cy="2574928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 smtClean="0">
                <a:solidFill>
                  <a:schemeClr val="tx1"/>
                </a:solidFill>
                <a:latin typeface="+mj-ea"/>
                <a:ea typeface="+mj-ea"/>
                <a:cs typeface="Arial Unicode MS" pitchFamily="50" charset="-127"/>
              </a:rPr>
              <a:t>블록체인</a:t>
            </a:r>
            <a:endParaRPr lang="ko-KR" altLang="en-US" sz="2800" b="1" dirty="0" smtClean="0">
              <a:solidFill>
                <a:schemeClr val="tx1"/>
              </a:solidFill>
              <a:latin typeface="+mj-ea"/>
              <a:ea typeface="+mj-ea"/>
              <a:cs typeface="Arial Unicode MS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388012" y="1622636"/>
            <a:ext cx="328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탈중앙화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(Decentralized)</a:t>
            </a:r>
            <a:endParaRPr lang="ko-KR" altLang="en-US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900676" y="4388838"/>
            <a:ext cx="3448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누구나 쉽게 정보 확인 가능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(Transparent)</a:t>
            </a:r>
            <a:endParaRPr lang="ko-KR" altLang="en-US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673618" y="4388838"/>
            <a:ext cx="328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신뢰할 수 있는 정보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(Immutable)</a:t>
            </a:r>
            <a:endParaRPr lang="ko-KR" altLang="en-US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82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767253" y="3317809"/>
            <a:ext cx="8634046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블록체인</a:t>
            </a:r>
            <a:r>
              <a:rPr lang="ko-KR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기술의 발전 및 최근 </a:t>
            </a:r>
            <a:r>
              <a:rPr lang="ko-KR" alt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동향</a:t>
            </a:r>
            <a:endParaRPr lang="ko-KR" altLang="en-US" sz="40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ea typeface="맑은 고딕" panose="020B0503020000020004" pitchFamily="50" charset="-127"/>
              </a:rPr>
              <a:t>Table of Contents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58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pc="-20" dirty="0" err="1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암호화폐의</a:t>
            </a:r>
            <a:r>
              <a:rPr lang="ko-KR" altLang="en-US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출현</a:t>
            </a:r>
            <a:endParaRPr lang="en-US" altLang="ko-KR" spc="-20" dirty="0">
              <a:solidFill>
                <a:srgbClr val="0066C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indent="-34290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pc="-20" dirty="0" err="1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블록체인</a:t>
            </a:r>
            <a:r>
              <a:rPr lang="ko-KR" altLang="en-US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기술 소개</a:t>
            </a:r>
            <a:endParaRPr lang="en-US" altLang="ko-KR" spc="-20" dirty="0">
              <a:solidFill>
                <a:srgbClr val="0066C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indent="-34290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pc="-20" dirty="0" err="1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블록체인</a:t>
            </a:r>
            <a:r>
              <a:rPr lang="ko-KR" altLang="en-US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기술의 발전 및 최근 </a:t>
            </a:r>
            <a:r>
              <a:rPr lang="ko-KR" altLang="en-US" spc="-20" dirty="0" smtClean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동향</a:t>
            </a:r>
            <a:endParaRPr lang="ko-KR" altLang="en-US" spc="-20" dirty="0">
              <a:solidFill>
                <a:srgbClr val="0066C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indent="-34290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pc="-20" dirty="0" err="1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블록체인과</a:t>
            </a:r>
            <a:r>
              <a:rPr lang="ko-KR" altLang="en-US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pc="-20" dirty="0" err="1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암호화폐</a:t>
            </a:r>
            <a:endParaRPr lang="en-US" altLang="ko-KR" spc="-20" dirty="0">
              <a:solidFill>
                <a:srgbClr val="0066C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indent="-34290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pc="-20" dirty="0" err="1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블록체인과</a:t>
            </a:r>
            <a:r>
              <a:rPr lang="ko-KR" altLang="en-US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인공지능</a:t>
            </a:r>
          </a:p>
          <a:p>
            <a:pPr indent="-34290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pc="-20" dirty="0" err="1" smtClean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블록체인</a:t>
            </a:r>
            <a:r>
              <a:rPr lang="ko-KR" altLang="en-US" spc="-20" dirty="0" smtClean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기반의 사업 및 프로젝트</a:t>
            </a:r>
            <a:endParaRPr lang="en-US" altLang="ko-KR" spc="-20" dirty="0">
              <a:solidFill>
                <a:srgbClr val="0066C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indent="-34290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pc="-20" dirty="0" smtClean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포스텍</a:t>
            </a:r>
            <a:r>
              <a:rPr lang="en-US" altLang="ko-KR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포스텍 동문 </a:t>
            </a:r>
            <a:r>
              <a:rPr lang="en-US" altLang="ko-KR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&amp; </a:t>
            </a:r>
            <a:r>
              <a:rPr lang="ko-KR" altLang="en-US" spc="-20" dirty="0" err="1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블록체인</a:t>
            </a:r>
            <a:r>
              <a:rPr lang="ko-KR" altLang="en-US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pc="-20" dirty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industry</a:t>
            </a:r>
          </a:p>
          <a:p>
            <a:pPr indent="-342900" fontAlgn="auto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pc="-20" dirty="0" smtClean="0">
                <a:solidFill>
                  <a:srgbClr val="0066C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결론</a:t>
            </a:r>
            <a:endParaRPr lang="ko-KR" altLang="en-US" spc="-20" dirty="0">
              <a:solidFill>
                <a:srgbClr val="0066C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08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세대 </a:t>
            </a: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비트코인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(Bitcoin)</a:t>
            </a: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글로벌 전자화폐 지불 시스템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en-US" altLang="ko-KR" sz="2000" dirty="0" smtClean="0">
                <a:ea typeface="맑은 고딕" panose="020B0503020000020004" pitchFamily="50" charset="-127"/>
              </a:rPr>
              <a:t>2008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년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백서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,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2009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년 오픈소스 공개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최초의 </a:t>
            </a:r>
            <a:r>
              <a:rPr lang="ko-KR" altLang="en-US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분산 </a:t>
            </a:r>
            <a:r>
              <a:rPr lang="ko-KR" altLang="en-US" sz="2000" dirty="0">
                <a:solidFill>
                  <a:srgbClr val="FF0000"/>
                </a:solidFill>
                <a:ea typeface="맑은 고딕" panose="020B0503020000020004" pitchFamily="50" charset="-127"/>
              </a:rPr>
              <a:t>원</a:t>
            </a:r>
            <a:r>
              <a:rPr lang="ko-KR" altLang="en-US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장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공유 기술 도입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ko-KR" altLang="en-US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제 </a:t>
            </a:r>
            <a:r>
              <a:rPr lang="en-US" altLang="ko-KR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3</a:t>
            </a:r>
            <a:r>
              <a:rPr lang="ko-KR" altLang="en-US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자의 개입이 전혀 없는 </a:t>
            </a:r>
            <a:r>
              <a:rPr lang="ko-KR" altLang="en-US" sz="2000" dirty="0" err="1" smtClean="0">
                <a:ea typeface="맑은 고딕" panose="020B0503020000020004" pitchFamily="50" charset="-127"/>
              </a:rPr>
              <a:t>블록체인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 기반의 </a:t>
            </a:r>
            <a:r>
              <a:rPr lang="ko-KR" altLang="en-US" sz="2000" dirty="0" err="1" smtClean="0">
                <a:ea typeface="맑은 고딕" panose="020B0503020000020004" pitchFamily="50" charset="-127"/>
              </a:rPr>
              <a:t>암호화폐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ko-KR" altLang="en-US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수정이 불가능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하고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,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해킹의 위험으로부터 안전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한계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lang="ko-KR" altLang="en-US" sz="1600" dirty="0" smtClean="0">
                <a:ea typeface="맑은 고딕" panose="020B0503020000020004" pitchFamily="50" charset="-127"/>
              </a:rPr>
              <a:t>느린 거래 속도 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(</a:t>
            </a:r>
            <a:r>
              <a:rPr lang="en-US" altLang="ko-KR" sz="16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7</a:t>
            </a:r>
            <a:r>
              <a:rPr lang="ko-KR" altLang="en-US" sz="16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TPS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, 10</a:t>
            </a:r>
            <a:r>
              <a:rPr lang="ko-KR" altLang="en-US" sz="1600" dirty="0" smtClean="0">
                <a:ea typeface="맑은 고딕" panose="020B0503020000020004" pitchFamily="50" charset="-127"/>
              </a:rPr>
              <a:t>분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~1</a:t>
            </a:r>
            <a:r>
              <a:rPr lang="ko-KR" altLang="en-US" sz="1600" dirty="0" smtClean="0">
                <a:ea typeface="맑은 고딕" panose="020B0503020000020004" pitchFamily="50" charset="-127"/>
              </a:rPr>
              <a:t>시간 소요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)</a:t>
            </a:r>
          </a:p>
          <a:p>
            <a:pPr lvl="2">
              <a:defRPr/>
            </a:pPr>
            <a:r>
              <a:rPr lang="ko-KR" altLang="en-US" sz="1600" dirty="0" smtClean="0">
                <a:ea typeface="맑은 고딕" panose="020B0503020000020004" pitchFamily="50" charset="-127"/>
              </a:rPr>
              <a:t>금융 거래 등 </a:t>
            </a:r>
            <a:r>
              <a:rPr lang="ko-KR" altLang="en-US" sz="16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활용 분야가 한정적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843" y="3989419"/>
            <a:ext cx="5188227" cy="2370258"/>
          </a:xfrm>
          <a:prstGeom prst="rect">
            <a:avLst/>
          </a:prstGeom>
          <a:ln w="19050">
            <a:solidFill>
              <a:srgbClr val="7F7F7F"/>
            </a:solidFill>
          </a:ln>
        </p:spPr>
      </p:pic>
      <p:sp>
        <p:nvSpPr>
          <p:cNvPr id="3" name="직사각형 2"/>
          <p:cNvSpPr/>
          <p:nvPr/>
        </p:nvSpPr>
        <p:spPr>
          <a:xfrm>
            <a:off x="5230669" y="6327744"/>
            <a:ext cx="180209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/>
              <a:t>https://bitnodes.earn.com/</a:t>
            </a:r>
            <a:endParaRPr lang="ko-KR" altLang="en-US" sz="1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b="31552"/>
          <a:stretch/>
        </p:blipFill>
        <p:spPr>
          <a:xfrm>
            <a:off x="7195459" y="2516080"/>
            <a:ext cx="4720259" cy="3843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954" y="830350"/>
            <a:ext cx="4143375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9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세대 </a:t>
            </a: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dirty="0" smtClean="0">
                <a:ea typeface="맑은 고딕" panose="020B0503020000020004" pitchFamily="50" charset="-127"/>
              </a:rPr>
              <a:t>이더리움 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(</a:t>
            </a:r>
            <a:r>
              <a:rPr lang="en-US" altLang="ko-KR" sz="2400" dirty="0" err="1" smtClean="0">
                <a:ea typeface="맑은 고딕" panose="020B0503020000020004" pitchFamily="50" charset="-127"/>
              </a:rPr>
              <a:t>Ethereum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)</a:t>
            </a:r>
          </a:p>
          <a:p>
            <a:pPr lvl="1">
              <a:defRPr/>
            </a:pPr>
            <a:r>
              <a:rPr lang="ko-KR" altLang="en-US" sz="2000" noProof="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스마트 </a:t>
            </a:r>
            <a:r>
              <a:rPr lang="ko-KR" altLang="en-US" sz="2000" noProof="0" dirty="0" err="1" smtClean="0">
                <a:solidFill>
                  <a:srgbClr val="FF0000"/>
                </a:solidFill>
                <a:ea typeface="맑은 고딕" panose="020B0503020000020004" pitchFamily="50" charset="-127"/>
              </a:rPr>
              <a:t>컨트랙트</a:t>
            </a:r>
            <a:r>
              <a:rPr lang="ko-KR" altLang="en-US" sz="2000" noProof="0" dirty="0" smtClean="0">
                <a:ea typeface="맑은 고딕" panose="020B0503020000020004" pitchFamily="50" charset="-127"/>
              </a:rPr>
              <a:t> 개념 도입</a:t>
            </a:r>
            <a:endParaRPr lang="en-US" altLang="ko-KR" sz="2000" noProof="0" dirty="0" smtClean="0"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lang="ko-KR" altLang="en-US" sz="1600" dirty="0" smtClean="0">
                <a:ea typeface="맑은 고딕" panose="020B0503020000020004" pitchFamily="50" charset="-127"/>
              </a:rPr>
              <a:t>사용자간 계약을 프로그래밍을 통해 자동 실행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, 2015</a:t>
            </a:r>
            <a:r>
              <a:rPr lang="ko-KR" altLang="en-US" sz="1600" dirty="0" smtClean="0">
                <a:ea typeface="맑은 고딕" panose="020B0503020000020004" pitchFamily="50" charset="-127"/>
              </a:rPr>
              <a:t>년 오픈소스 공개</a:t>
            </a:r>
            <a:endParaRPr lang="en-US" altLang="ko-KR" sz="1600" dirty="0" smtClean="0"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lang="en-US" altLang="ko-KR" sz="1600" noProof="0" dirty="0" smtClean="0">
                <a:ea typeface="맑은 고딕" panose="020B0503020000020004" pitchFamily="50" charset="-127"/>
              </a:rPr>
              <a:t>2017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-18</a:t>
            </a:r>
            <a:r>
              <a:rPr lang="ko-KR" altLang="en-US" sz="1600" dirty="0" smtClean="0">
                <a:ea typeface="맑은 고딕" panose="020B0503020000020004" pitchFamily="50" charset="-127"/>
              </a:rPr>
              <a:t>년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, ICO</a:t>
            </a:r>
            <a:r>
              <a:rPr lang="ko-KR" altLang="en-US" sz="1600" dirty="0" smtClean="0">
                <a:ea typeface="맑은 고딕" panose="020B0503020000020004" pitchFamily="50" charset="-127"/>
              </a:rPr>
              <a:t>를 통해 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2000</a:t>
            </a:r>
            <a:r>
              <a:rPr lang="ko-KR" altLang="en-US" sz="1600" dirty="0" smtClean="0">
                <a:ea typeface="맑은 고딕" panose="020B0503020000020004" pitchFamily="50" charset="-127"/>
              </a:rPr>
              <a:t>개 이상의 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Crowd funding</a:t>
            </a:r>
            <a:r>
              <a:rPr lang="ko-KR" altLang="en-US" sz="1600" dirty="0" smtClean="0">
                <a:ea typeface="맑은 고딕" panose="020B0503020000020004" pitchFamily="50" charset="-127"/>
              </a:rPr>
              <a:t>이 진행됐음</a:t>
            </a:r>
            <a:endParaRPr lang="en-US" altLang="ko-KR" sz="1600" noProof="0" dirty="0" smtClean="0"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스마트</a:t>
            </a:r>
            <a:r>
              <a:rPr kumimoji="0" lang="ko-KR" altLang="en-US" sz="200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 </a:t>
            </a:r>
            <a:r>
              <a:rPr kumimoji="0" lang="ko-KR" altLang="en-US" sz="2000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컨트랙트</a:t>
            </a:r>
            <a:r>
              <a:rPr lang="ko-KR" altLang="en-US" sz="2000" dirty="0" err="1" smtClean="0">
                <a:ea typeface="맑은 고딕" panose="020B0503020000020004" pitchFamily="50" charset="-127"/>
              </a:rPr>
              <a:t>를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 활용하여 </a:t>
            </a:r>
            <a:r>
              <a:rPr lang="ko-KR" altLang="en-US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다양한 비즈니스에 활용할 수 있는 분산 어플리케이션 </a:t>
            </a:r>
            <a:r>
              <a:rPr lang="en-US" altLang="ko-KR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(</a:t>
            </a:r>
            <a:r>
              <a:rPr kumimoji="0" lang="en-US" altLang="ko-KR" sz="2000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50" charset="-127"/>
              </a:rPr>
              <a:t>D</a:t>
            </a:r>
            <a:r>
              <a:rPr lang="en-US" altLang="ko-KR" sz="2000" dirty="0" err="1">
                <a:solidFill>
                  <a:srgbClr val="FF0000"/>
                </a:solidFill>
                <a:ea typeface="맑은 고딕" panose="020B0503020000020004" pitchFamily="50" charset="-127"/>
              </a:rPr>
              <a:t>A</a:t>
            </a:r>
            <a:r>
              <a:rPr kumimoji="0" lang="en-US" altLang="ko-KR" sz="2000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50" charset="-127"/>
              </a:rPr>
              <a:t>pp</a:t>
            </a:r>
            <a:r>
              <a:rPr kumimoji="0" lang="en-US" altLang="ko-KR" sz="200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50" charset="-127"/>
              </a:rPr>
              <a:t>) </a:t>
            </a:r>
            <a:r>
              <a:rPr kumimoji="0" lang="ko-KR" altLang="en-US" sz="200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개발</a:t>
            </a:r>
            <a:endParaRPr kumimoji="0" lang="en-US" altLang="ko-KR" sz="2000" i="0" u="none" strike="noStrike" kern="1200" cap="none" spc="0" normalizeH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en-US" altLang="ko-KR" sz="2000" baseline="0" noProof="0" dirty="0" smtClean="0">
                <a:ea typeface="맑은 고딕" panose="020B0503020000020004" pitchFamily="50" charset="-127"/>
              </a:rPr>
              <a:t>1</a:t>
            </a:r>
            <a:r>
              <a:rPr lang="ko-KR" altLang="en-US" sz="2000" baseline="0" noProof="0" dirty="0" smtClean="0">
                <a:ea typeface="맑은 고딕" panose="020B0503020000020004" pitchFamily="50" charset="-127"/>
              </a:rPr>
              <a:t>세대 </a:t>
            </a:r>
            <a:r>
              <a:rPr lang="ko-KR" altLang="en-US" sz="2000" baseline="0" noProof="0" dirty="0" err="1" smtClean="0">
                <a:ea typeface="맑은 고딕" panose="020B0503020000020004" pitchFamily="50" charset="-127"/>
              </a:rPr>
              <a:t>블록체인의</a:t>
            </a:r>
            <a:r>
              <a:rPr lang="ko-KR" altLang="en-US" sz="2000" baseline="0" noProof="0" dirty="0" smtClean="0">
                <a:ea typeface="맑은 고딕" panose="020B0503020000020004" pitchFamily="50" charset="-127"/>
              </a:rPr>
              <a:t> 오랜 소모 시간</a:t>
            </a:r>
            <a:r>
              <a:rPr lang="en-US" altLang="ko-KR" sz="2000" baseline="0" noProof="0" dirty="0" smtClean="0">
                <a:ea typeface="맑은 고딕" panose="020B0503020000020004" pitchFamily="50" charset="-127"/>
              </a:rPr>
              <a:t>, </a:t>
            </a:r>
            <a:r>
              <a:rPr lang="ko-KR" altLang="en-US" sz="2000" baseline="0" noProof="0" dirty="0" smtClean="0">
                <a:ea typeface="맑은 고딕" panose="020B0503020000020004" pitchFamily="50" charset="-127"/>
              </a:rPr>
              <a:t>높은 거래 수수료 등의 </a:t>
            </a:r>
            <a:r>
              <a:rPr lang="ko-KR" altLang="en-US" sz="2000" baseline="0" noProof="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한계를 일부 개선</a:t>
            </a:r>
            <a:endParaRPr lang="en-US" altLang="ko-KR" sz="2000" baseline="0" noProof="0" dirty="0" smtClean="0">
              <a:solidFill>
                <a:srgbClr val="FF0000"/>
              </a:solidFill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한계</a:t>
            </a:r>
            <a:endParaRPr kumimoji="0" lang="en-US" altLang="ko-KR" sz="2000" i="0" u="none" strike="noStrike" kern="1200" cap="none" spc="0" normalizeH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lang="ko-KR" altLang="en-US" sz="1600" baseline="0" noProof="0" dirty="0" smtClean="0">
                <a:ea typeface="맑은 고딕" panose="020B0503020000020004" pitchFamily="50" charset="-127"/>
              </a:rPr>
              <a:t>스마트 </a:t>
            </a:r>
            <a:r>
              <a:rPr lang="ko-KR" altLang="en-US" sz="1600" baseline="0" noProof="0" dirty="0" err="1" smtClean="0">
                <a:ea typeface="맑은 고딕" panose="020B0503020000020004" pitchFamily="50" charset="-127"/>
              </a:rPr>
              <a:t>컨트랙트의</a:t>
            </a:r>
            <a:r>
              <a:rPr lang="ko-KR" altLang="en-US" sz="1600" baseline="0" noProof="0" dirty="0" smtClean="0">
                <a:ea typeface="맑은 고딕" panose="020B0503020000020004" pitchFamily="50" charset="-127"/>
              </a:rPr>
              <a:t> </a:t>
            </a:r>
            <a:r>
              <a:rPr lang="ko-KR" altLang="en-US" sz="1600" baseline="0" noProof="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코드 취약성을 이용해 다양한 해킹 사례</a:t>
            </a:r>
            <a:r>
              <a:rPr lang="ko-KR" altLang="en-US" sz="1600" baseline="0" noProof="0" dirty="0" smtClean="0">
                <a:ea typeface="맑은 고딕" panose="020B0503020000020004" pitchFamily="50" charset="-127"/>
              </a:rPr>
              <a:t>들이 발생 </a:t>
            </a:r>
            <a:endParaRPr lang="en-US" altLang="ko-KR" sz="1600" dirty="0"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kumimoji="0" lang="ko-KR" alt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여전히 낮은 확장성 </a:t>
            </a: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(</a:t>
            </a: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50" charset="-127"/>
              </a:rPr>
              <a:t>15-20</a:t>
            </a:r>
            <a:r>
              <a:rPr kumimoji="0" lang="ko-KR" altLang="en-US" sz="1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50" charset="-127"/>
              </a:rPr>
              <a:t> </a:t>
            </a:r>
            <a:r>
              <a:rPr kumimoji="0" lang="en-US" altLang="ko-KR" sz="16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50" charset="-127"/>
              </a:rPr>
              <a:t>TPS</a:t>
            </a: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, 15</a:t>
            </a:r>
            <a:r>
              <a:rPr kumimoji="0" lang="ko-KR" alt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초 소요</a:t>
            </a: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)</a:t>
            </a:r>
            <a:endParaRPr kumimoji="0" lang="en-US" altLang="ko-KR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8188847" y="3045761"/>
            <a:ext cx="3217342" cy="3245297"/>
            <a:chOff x="6957790" y="1101035"/>
            <a:chExt cx="5000660" cy="5044110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957790" y="3601365"/>
              <a:ext cx="5000660" cy="2543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7" descr="ì¤ë§í¸í° ë¬´ë£ ì´ë¯¸ì§ì ëí ì´ë¯¸ì§ ê²ìê²°ê³¼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9100930" y="1101035"/>
              <a:ext cx="1285884" cy="2313232"/>
            </a:xfrm>
            <a:prstGeom prst="rect">
              <a:avLst/>
            </a:prstGeom>
            <a:noFill/>
          </p:spPr>
        </p:pic>
        <p:cxnSp>
          <p:nvCxnSpPr>
            <p:cNvPr id="7" name="직선 연결선 6"/>
            <p:cNvCxnSpPr>
              <a:endCxn id="5" idx="2"/>
            </p:cNvCxnSpPr>
            <p:nvPr/>
          </p:nvCxnSpPr>
          <p:spPr>
            <a:xfrm flipV="1">
              <a:off x="8100798" y="3414267"/>
              <a:ext cx="1643074" cy="687164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>
              <a:endCxn id="5" idx="2"/>
            </p:cNvCxnSpPr>
            <p:nvPr/>
          </p:nvCxnSpPr>
          <p:spPr>
            <a:xfrm rot="5400000" flipH="1" flipV="1">
              <a:off x="8864505" y="4150758"/>
              <a:ext cx="1615858" cy="142876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>
              <a:endCxn id="5" idx="2"/>
            </p:cNvCxnSpPr>
            <p:nvPr/>
          </p:nvCxnSpPr>
          <p:spPr>
            <a:xfrm rot="16200000" flipV="1">
              <a:off x="9043100" y="4115039"/>
              <a:ext cx="2401676" cy="1000132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>
              <a:endCxn id="5" idx="2"/>
            </p:cNvCxnSpPr>
            <p:nvPr/>
          </p:nvCxnSpPr>
          <p:spPr>
            <a:xfrm rot="10800000">
              <a:off x="9743872" y="3414267"/>
              <a:ext cx="1571636" cy="687164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>
              <a:endCxn id="5" idx="2"/>
            </p:cNvCxnSpPr>
            <p:nvPr/>
          </p:nvCxnSpPr>
          <p:spPr>
            <a:xfrm rot="5400000" flipH="1" flipV="1">
              <a:off x="7471464" y="3543535"/>
              <a:ext cx="2401676" cy="2143140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243806" y="2056945"/>
              <a:ext cx="1037468" cy="478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err="1" smtClean="0"/>
                <a:t>DApp</a:t>
              </a:r>
              <a:endParaRPr lang="ko-KR" altLang="en-US" sz="1400" b="1" dirty="0"/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2041760" y="6365779"/>
            <a:ext cx="24432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/>
              <a:t>https://www.ethereum.org/</a:t>
            </a:r>
          </a:p>
        </p:txBody>
      </p:sp>
      <p:pic>
        <p:nvPicPr>
          <p:cNvPr id="15" name="Picture 2" descr="https://upload.wikimedia.org/wikipedia/commons/thumb/a/af/VitalikButerinProfile.jpg/250px-VitalikButerinProfi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34" y="3843791"/>
            <a:ext cx="2630700" cy="236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5"/>
          <a:srcRect l="25807" t="881" r="26241" b="4384"/>
          <a:stretch/>
        </p:blipFill>
        <p:spPr>
          <a:xfrm>
            <a:off x="2090059" y="3972774"/>
            <a:ext cx="1673157" cy="2393005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186548" y="6156209"/>
            <a:ext cx="36208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 err="1" smtClean="0">
                <a:latin typeface="+mn-ea"/>
              </a:rPr>
              <a:t>비탈릭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ko-KR" altLang="en-US" sz="1600" dirty="0" err="1" smtClean="0">
                <a:latin typeface="+mn-ea"/>
              </a:rPr>
              <a:t>부테린</a:t>
            </a:r>
            <a:endParaRPr lang="en-US" altLang="ko-KR" sz="1200" dirty="0" smtClean="0"/>
          </a:p>
        </p:txBody>
      </p:sp>
      <p:sp>
        <p:nvSpPr>
          <p:cNvPr id="3" name="직사각형 2"/>
          <p:cNvSpPr/>
          <p:nvPr/>
        </p:nvSpPr>
        <p:spPr>
          <a:xfrm>
            <a:off x="4632539" y="6370664"/>
            <a:ext cx="2704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/>
              <a:t>https://en.wikipedia.org/wiki/Vitalik_Buterin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010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3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세대 </a:t>
            </a: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dirty="0" smtClean="0">
                <a:ea typeface="맑은 고딕" panose="020B0503020000020004" pitchFamily="50" charset="-127"/>
              </a:rPr>
              <a:t>이오스 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(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EOS)</a:t>
            </a:r>
          </a:p>
          <a:p>
            <a:pPr lvl="1">
              <a:defRPr/>
            </a:pPr>
            <a:r>
              <a:rPr lang="ko-KR" altLang="en-US" sz="2000" noProof="0" dirty="0" smtClean="0">
                <a:ea typeface="맑은 고딕" panose="020B0503020000020004" pitchFamily="50" charset="-127"/>
              </a:rPr>
              <a:t>기존의 </a:t>
            </a:r>
            <a:r>
              <a:rPr lang="en-US" altLang="ko-KR" sz="2000" noProof="0" dirty="0" smtClean="0">
                <a:ea typeface="맑은 고딕" panose="020B0503020000020004" pitchFamily="50" charset="-127"/>
              </a:rPr>
              <a:t>1</a:t>
            </a:r>
            <a:r>
              <a:rPr lang="ko-KR" altLang="en-US" sz="2000" noProof="0" dirty="0" smtClean="0">
                <a:ea typeface="맑은 고딕" panose="020B0503020000020004" pitchFamily="50" charset="-127"/>
              </a:rPr>
              <a:t>세대</a:t>
            </a:r>
            <a:r>
              <a:rPr lang="en-US" altLang="ko-KR" sz="2000" dirty="0">
                <a:ea typeface="맑은 고딕" panose="020B0503020000020004" pitchFamily="50" charset="-127"/>
              </a:rPr>
              <a:t>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및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2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세대의 성능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지표 개선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kumimoji="0" lang="ko-KR" alt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빠른 트랜잭션 처리 속도 </a:t>
            </a:r>
            <a:r>
              <a:rPr kumimoji="0" lang="en-US" altLang="ko-K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(</a:t>
            </a:r>
            <a:r>
              <a:rPr kumimoji="0" lang="en-US" altLang="ko-KR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50" charset="-127"/>
              </a:rPr>
              <a:t>4000</a:t>
            </a:r>
            <a:r>
              <a:rPr kumimoji="0" lang="ko-KR" altLang="en-US" sz="1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50" charset="-127"/>
              </a:rPr>
              <a:t> </a:t>
            </a:r>
            <a:r>
              <a:rPr kumimoji="0" lang="en-US" altLang="ko-KR" sz="18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맑은 고딕" panose="020B0503020000020004" pitchFamily="50" charset="-127"/>
              </a:rPr>
              <a:t>TPS</a:t>
            </a:r>
            <a:r>
              <a:rPr kumimoji="0" lang="en-US" altLang="ko-K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)</a:t>
            </a:r>
          </a:p>
          <a:p>
            <a:pPr lvl="2">
              <a:defRPr/>
            </a:pPr>
            <a:r>
              <a:rPr lang="ko-KR" altLang="en-US" sz="1800" dirty="0" smtClean="0">
                <a:ea typeface="맑은 고딕" panose="020B0503020000020004" pitchFamily="50" charset="-127"/>
              </a:rPr>
              <a:t>블록 생성 주기 향상 </a:t>
            </a:r>
            <a:r>
              <a:rPr lang="en-US" altLang="ko-KR" sz="1800" dirty="0" smtClean="0">
                <a:ea typeface="맑은 고딕" panose="020B0503020000020004" pitchFamily="50" charset="-127"/>
              </a:rPr>
              <a:t>(</a:t>
            </a:r>
            <a:r>
              <a:rPr lang="en-US" altLang="ko-KR" sz="18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0.5</a:t>
            </a:r>
            <a:r>
              <a:rPr lang="ko-KR" altLang="en-US" sz="18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초</a:t>
            </a:r>
            <a:r>
              <a:rPr lang="en-US" altLang="ko-KR" sz="1800" dirty="0" smtClean="0">
                <a:ea typeface="맑은 고딕" panose="020B0503020000020004" pitchFamily="50" charset="-127"/>
              </a:rPr>
              <a:t>)</a:t>
            </a:r>
            <a:endParaRPr lang="en-US" altLang="ko-KR" sz="1800" dirty="0"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kumimoji="0" lang="ko-KR" altLang="en-US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거래 수수료 없음</a:t>
            </a:r>
            <a:endParaRPr kumimoji="0" lang="en-US" altLang="ko-KR" sz="1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2">
              <a:defRPr/>
            </a:pPr>
            <a:endParaRPr kumimoji="0" lang="en-US" altLang="ko-KR" sz="1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>
              <a:defRPr/>
            </a:pPr>
            <a:endParaRPr lang="en-US" altLang="ko-KR" sz="2400" dirty="0" smtClean="0">
              <a:ea typeface="맑은 고딕" panose="020B0503020000020004" pitchFamily="50" charset="-127"/>
            </a:endParaRPr>
          </a:p>
          <a:p>
            <a:pPr>
              <a:defRPr/>
            </a:pPr>
            <a:endParaRPr lang="en-US" altLang="ko-KR" sz="2400" dirty="0">
              <a:ea typeface="맑은 고딕" panose="020B0503020000020004" pitchFamily="50" charset="-127"/>
            </a:endParaRPr>
          </a:p>
          <a:p>
            <a:pPr lvl="1">
              <a:defRPr/>
            </a:pPr>
            <a:endParaRPr lang="en-US" altLang="ko-KR" sz="2000" dirty="0">
              <a:ea typeface="맑은 고딕" panose="020B0503020000020004" pitchFamily="50" charset="-127"/>
            </a:endParaRPr>
          </a:p>
          <a:p>
            <a:pPr lvl="1">
              <a:defRPr/>
            </a:pP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BB8BFDE-7835-47EF-AD2A-3BBD86EA0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5" y="615746"/>
            <a:ext cx="3037115" cy="3037115"/>
          </a:xfrm>
          <a:prstGeom prst="rect">
            <a:avLst/>
          </a:prstGeom>
        </p:spPr>
      </p:pic>
      <p:sp>
        <p:nvSpPr>
          <p:cNvPr id="7" name="내용 개체 틀 2"/>
          <p:cNvSpPr txBox="1">
            <a:spLocks/>
          </p:cNvSpPr>
          <p:nvPr/>
        </p:nvSpPr>
        <p:spPr>
          <a:xfrm>
            <a:off x="199505" y="4010025"/>
            <a:ext cx="11829010" cy="2727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dirty="0" err="1" smtClean="0">
                <a:ea typeface="맑은 고딕" panose="020B0503020000020004" pitchFamily="50" charset="-127"/>
              </a:rPr>
              <a:t>하이퍼레저</a:t>
            </a:r>
            <a:r>
              <a:rPr lang="ko-KR" altLang="en-US" sz="2400" dirty="0" smtClean="0">
                <a:ea typeface="맑은 고딕" panose="020B0503020000020004" pitchFamily="50" charset="-127"/>
              </a:rPr>
              <a:t> 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(</a:t>
            </a:r>
            <a:r>
              <a:rPr lang="en-US" altLang="ko-KR" sz="2400" dirty="0" err="1" smtClean="0">
                <a:ea typeface="맑은 고딕" panose="020B0503020000020004" pitchFamily="50" charset="-127"/>
              </a:rPr>
              <a:t>Hyperledger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),</a:t>
            </a:r>
            <a:r>
              <a:rPr lang="ko-KR" altLang="en-US" sz="2400" dirty="0" smtClean="0">
                <a:ea typeface="맑은 고딕" panose="020B0503020000020004" pitchFamily="50" charset="-127"/>
              </a:rPr>
              <a:t> 트론 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(Tron), </a:t>
            </a:r>
            <a:r>
              <a:rPr lang="ko-KR" altLang="en-US" sz="2400" dirty="0" smtClean="0">
                <a:ea typeface="맑은 고딕" panose="020B0503020000020004" pitchFamily="50" charset="-127"/>
              </a:rPr>
              <a:t>아이오타 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(IOTA), </a:t>
            </a:r>
            <a:r>
              <a:rPr lang="mr-IN" altLang="ko-KR" sz="2400" dirty="0" smtClean="0">
                <a:ea typeface="맑은 고딕" panose="020B0503020000020004" pitchFamily="50" charset="-127"/>
              </a:rPr>
              <a:t>…</a:t>
            </a:r>
            <a:endParaRPr kumimoji="0" lang="en-US" altLang="ko-KR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endParaRPr lang="en-US" altLang="ko-KR" sz="2000" dirty="0">
              <a:ea typeface="맑은 고딕" panose="020B0503020000020004" pitchFamily="50" charset="-127"/>
            </a:endParaRPr>
          </a:p>
          <a:p>
            <a:pPr lvl="1">
              <a:defRPr/>
            </a:pP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663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종류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72747"/>
              </p:ext>
            </p:extLst>
          </p:nvPr>
        </p:nvGraphicFramePr>
        <p:xfrm>
          <a:off x="676266" y="1166161"/>
          <a:ext cx="10908146" cy="4779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4073">
                  <a:extLst>
                    <a:ext uri="{9D8B030D-6E8A-4147-A177-3AD203B41FA5}">
                      <a16:colId xmlns:a16="http://schemas.microsoft.com/office/drawing/2014/main" val="3471332447"/>
                    </a:ext>
                  </a:extLst>
                </a:gridCol>
                <a:gridCol w="5454073">
                  <a:extLst>
                    <a:ext uri="{9D8B030D-6E8A-4147-A177-3AD203B41FA5}">
                      <a16:colId xmlns:a16="http://schemas.microsoft.com/office/drawing/2014/main" val="1624365765"/>
                    </a:ext>
                  </a:extLst>
                </a:gridCol>
              </a:tblGrid>
              <a:tr h="4819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퍼블릭 블록체인 </a:t>
                      </a:r>
                      <a:r>
                        <a:rPr lang="en-US" altLang="ko-KR" dirty="0" smtClean="0"/>
                        <a:t>(Public)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프라이빗 블록체인</a:t>
                      </a:r>
                      <a:r>
                        <a:rPr lang="en-US" altLang="ko-KR" dirty="0" smtClean="0"/>
                        <a:t> (Private)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002416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개방형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ko-KR" altLang="en-US" dirty="0" err="1" smtClean="0"/>
                        <a:t>블록체인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폐쇄형</a:t>
                      </a:r>
                      <a:r>
                        <a:rPr lang="ko-KR" altLang="en-US" dirty="0" smtClean="0"/>
                        <a:t> 블록체인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엔터프라이즈용</a:t>
                      </a:r>
                      <a:r>
                        <a:rPr lang="en-US" altLang="ko-KR" dirty="0" smtClean="0"/>
                        <a:t>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94222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누구나</a:t>
                      </a:r>
                      <a:r>
                        <a:rPr lang="ko-KR" altLang="en-US" dirty="0" smtClean="0"/>
                        <a:t> 네트워크에 참여할 수 있음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/>
                        <a:t>블록체인에</a:t>
                      </a:r>
                      <a:r>
                        <a:rPr lang="ko-KR" altLang="en-US" dirty="0" smtClean="0"/>
                        <a:t> 참여하기 위해선 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ko-KR" altLang="en-US" dirty="0" smtClean="0"/>
                        <a:t>권위있는 </a:t>
                      </a:r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조직의 승인이 필요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25741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solidFill>
                            <a:srgbClr val="FF0000"/>
                          </a:solidFill>
                        </a:rPr>
                        <a:t>암호화폐</a:t>
                      </a:r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 발행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선택적인 </a:t>
                      </a:r>
                      <a:r>
                        <a:rPr lang="ko-KR" altLang="en-US" dirty="0" err="1" smtClean="0">
                          <a:solidFill>
                            <a:srgbClr val="FF0000"/>
                          </a:solidFill>
                        </a:rPr>
                        <a:t>암호화폐</a:t>
                      </a:r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 발행 </a:t>
                      </a:r>
                      <a:r>
                        <a:rPr lang="en-US" altLang="ko-KR" dirty="0" smtClean="0"/>
                        <a:t>(</a:t>
                      </a:r>
                      <a:r>
                        <a:rPr lang="ko-KR" altLang="en-US" dirty="0" smtClean="0"/>
                        <a:t>필수 </a:t>
                      </a:r>
                      <a:r>
                        <a:rPr lang="en-US" altLang="ko-KR" dirty="0" smtClean="0"/>
                        <a:t>X)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156167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참여에 대한 </a:t>
                      </a:r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보상으로 암호화폐 지급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목적성에 따라 내부적으로 운영되므로 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ko-KR" altLang="en-US" dirty="0" smtClean="0">
                          <a:solidFill>
                            <a:srgbClr val="FF0000"/>
                          </a:solidFill>
                        </a:rPr>
                        <a:t>보상이 필요하지 않음</a:t>
                      </a:r>
                      <a:endParaRPr lang="ko-KR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8978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 latinLnBrk="1">
                        <a:buFontTx/>
                        <a:buNone/>
                      </a:pPr>
                      <a:r>
                        <a:rPr lang="ko-KR" altLang="en-US" dirty="0" smtClean="0"/>
                        <a:t>비트코인</a:t>
                      </a:r>
                      <a:endParaRPr lang="en-US" altLang="ko-KR" dirty="0" smtClean="0"/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ko-KR" altLang="en-US" dirty="0" err="1" smtClean="0"/>
                        <a:t>이더리움</a:t>
                      </a:r>
                      <a:endParaRPr lang="en-US" altLang="ko-KR" dirty="0" smtClean="0"/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ko-KR" altLang="en-US" dirty="0" smtClean="0"/>
                        <a:t>비트코인 캐시</a:t>
                      </a:r>
                      <a:endParaRPr lang="en-US" altLang="ko-KR" dirty="0" smtClean="0"/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dirty="0" smtClean="0"/>
                        <a:t>EOS</a:t>
                      </a:r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ko-KR" altLang="en-US" dirty="0" err="1" smtClean="0"/>
                        <a:t>모네로</a:t>
                      </a:r>
                      <a:endParaRPr lang="en-US" altLang="ko-KR" dirty="0" smtClean="0"/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dirty="0" smtClean="0"/>
                        <a:t>…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latinLnBrk="1">
                        <a:buFontTx/>
                        <a:buNone/>
                      </a:pPr>
                      <a:r>
                        <a:rPr lang="ko-KR" altLang="en-US" dirty="0" err="1" smtClean="0"/>
                        <a:t>하이퍼레저</a:t>
                      </a:r>
                      <a:r>
                        <a:rPr lang="ko-KR" altLang="en-US" dirty="0" smtClean="0"/>
                        <a:t> 패브릭</a:t>
                      </a:r>
                      <a:endParaRPr lang="en-US" altLang="ko-KR" dirty="0" smtClean="0"/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dirty="0" smtClean="0"/>
                        <a:t>R3</a:t>
                      </a:r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dirty="0" err="1" smtClean="0"/>
                        <a:t>Nexledger</a:t>
                      </a:r>
                      <a:r>
                        <a:rPr lang="en-US" altLang="ko-KR" dirty="0" smtClean="0"/>
                        <a:t> (</a:t>
                      </a:r>
                      <a:r>
                        <a:rPr lang="ko-KR" altLang="en-US" dirty="0" smtClean="0"/>
                        <a:t>삼성 </a:t>
                      </a:r>
                      <a:r>
                        <a:rPr lang="en-US" altLang="ko-KR" dirty="0" smtClean="0"/>
                        <a:t>SDS)</a:t>
                      </a:r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dirty="0" err="1" smtClean="0"/>
                        <a:t>PosLedger</a:t>
                      </a:r>
                      <a:r>
                        <a:rPr lang="en-US" altLang="ko-KR" dirty="0" smtClean="0"/>
                        <a:t> (POSCO</a:t>
                      </a:r>
                      <a:r>
                        <a:rPr lang="en-US" altLang="ko-KR" baseline="0" dirty="0" smtClean="0"/>
                        <a:t> ICT</a:t>
                      </a:r>
                      <a:r>
                        <a:rPr lang="en-US" altLang="ko-KR" dirty="0" smtClean="0"/>
                        <a:t>)</a:t>
                      </a:r>
                    </a:p>
                    <a:p>
                      <a:pPr marL="0" indent="0" algn="ctr" latinLnBrk="1">
                        <a:buFontTx/>
                        <a:buNone/>
                      </a:pPr>
                      <a:r>
                        <a:rPr lang="en-US" altLang="ko-KR" dirty="0" smtClean="0"/>
                        <a:t>…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8964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2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62251" y="3317809"/>
            <a:ext cx="6667500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블록체인과</a:t>
            </a:r>
            <a:r>
              <a:rPr lang="ko-KR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ko-KR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암호화폐</a:t>
            </a:r>
            <a:endParaRPr lang="ko-KR" altLang="en-US" sz="40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err="1" smtClean="0">
                <a:ea typeface="맑은 고딕" panose="020B0503020000020004" pitchFamily="50" charset="-127"/>
              </a:rPr>
              <a:t>암호화폐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코인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(Crypto Coin)</a:t>
            </a: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비트코인</a:t>
            </a: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kumimoji="0" lang="ko-KR" alt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이더리움</a:t>
            </a:r>
            <a:r>
              <a:rPr lang="en-US" altLang="ko-KR" sz="2000" dirty="0">
                <a:ea typeface="맑은 고딕" panose="020B0503020000020004" pitchFamily="50" charset="-127"/>
              </a:rPr>
              <a:t>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등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, </a:t>
            </a:r>
            <a:r>
              <a:rPr kumimoji="0" lang="ko-KR" alt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메인넷에서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생성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되는 </a:t>
            </a:r>
            <a:r>
              <a:rPr kumimoji="0" lang="ko-KR" alt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암호화폐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ko-KR" altLang="en-US" sz="2000" noProof="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네트워크에 참여자에게 보상의 목적으로 제공</a:t>
            </a:r>
            <a:r>
              <a:rPr lang="ko-KR" altLang="en-US" sz="2000" noProof="0" dirty="0" smtClean="0">
                <a:ea typeface="맑은 고딕" panose="020B0503020000020004" pitchFamily="50" charset="-127"/>
              </a:rPr>
              <a:t>됨</a:t>
            </a:r>
            <a:endParaRPr lang="en-US" altLang="ko-KR" sz="2000" noProof="0" dirty="0" smtClean="0"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lang="ko-KR" altLang="en-US" sz="1600" dirty="0" smtClean="0">
                <a:ea typeface="맑은 고딕" panose="020B0503020000020004" pitchFamily="50" charset="-127"/>
              </a:rPr>
              <a:t>비트코인</a:t>
            </a:r>
            <a:r>
              <a:rPr lang="en-US" altLang="ko-KR" sz="1600" dirty="0" smtClean="0">
                <a:ea typeface="맑은 고딕" panose="020B0503020000020004" pitchFamily="50" charset="-127"/>
              </a:rPr>
              <a:t>: 12.5 BTC</a:t>
            </a:r>
          </a:p>
          <a:p>
            <a:pPr lvl="2">
              <a:defRPr/>
            </a:pPr>
            <a:r>
              <a:rPr lang="ko-KR" altLang="en-US" sz="1600" noProof="0" dirty="0" err="1" smtClean="0">
                <a:ea typeface="맑은 고딕" panose="020B0503020000020004" pitchFamily="50" charset="-127"/>
              </a:rPr>
              <a:t>이더리움</a:t>
            </a:r>
            <a:r>
              <a:rPr lang="en-US" altLang="ko-KR" sz="1600" noProof="0" dirty="0" smtClean="0">
                <a:ea typeface="맑은 고딕" panose="020B0503020000020004" pitchFamily="50" charset="-127"/>
              </a:rPr>
              <a:t>: 2 ETH</a:t>
            </a: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참여자는 코인을 거래소를 통해 현금화하거나 투자하는 데 사용 가능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342" y="3053443"/>
            <a:ext cx="3308306" cy="3189968"/>
          </a:xfrm>
          <a:prstGeom prst="rect">
            <a:avLst/>
          </a:prstGeom>
          <a:ln>
            <a:solidFill>
              <a:srgbClr val="293A46"/>
            </a:solidFill>
          </a:ln>
        </p:spPr>
      </p:pic>
      <p:sp>
        <p:nvSpPr>
          <p:cNvPr id="5" name="직사각형 4"/>
          <p:cNvSpPr/>
          <p:nvPr/>
        </p:nvSpPr>
        <p:spPr>
          <a:xfrm>
            <a:off x="4643836" y="6243411"/>
            <a:ext cx="27703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/>
              <a:t>http://ttlnews.com/article/travel_report/3030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24726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err="1" smtClean="0">
                <a:ea typeface="맑은 고딕" panose="020B0503020000020004" pitchFamily="50" charset="-127"/>
              </a:rPr>
              <a:t>암호화폐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토큰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(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Crypto Token)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ICO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에 참여한 투자자들에게 토큰을 제공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이용자의 자발적인 활동을 이끌어내기 위한 보상으로 토큰 제공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ERC 20 </a:t>
            </a: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kumimoji="0" lang="en-US" altLang="ko-KR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Ethereum</a:t>
            </a: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Request for Comment)</a:t>
            </a:r>
          </a:p>
          <a:p>
            <a:pPr lvl="2">
              <a:defRPr/>
            </a:pPr>
            <a:r>
              <a:rPr lang="ko-KR" altLang="en-US" sz="1600" dirty="0" smtClean="0">
                <a:ea typeface="맑은 고딕" panose="020B0503020000020004" pitchFamily="50" charset="-127"/>
              </a:rPr>
              <a:t>토큰 생성을 위한 표준</a:t>
            </a:r>
            <a:endParaRPr lang="en-US" altLang="ko-KR" sz="1600" dirty="0" smtClean="0"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kumimoji="0" lang="ko-KR" alt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토큰 간의 거래를 위한 인터페이스 표준화</a:t>
            </a:r>
            <a:endParaRPr kumimoji="0" lang="en-US" altLang="ko-KR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288145" y="3188184"/>
            <a:ext cx="5920509" cy="2898077"/>
            <a:chOff x="2457775" y="2407934"/>
            <a:chExt cx="7609861" cy="3725011"/>
          </a:xfrm>
        </p:grpSpPr>
        <p:sp>
          <p:nvSpPr>
            <p:cNvPr id="14" name="직사각형 13"/>
            <p:cNvSpPr/>
            <p:nvPr/>
          </p:nvSpPr>
          <p:spPr>
            <a:xfrm>
              <a:off x="2457775" y="2407934"/>
              <a:ext cx="7609861" cy="3725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3156273" y="2598869"/>
              <a:ext cx="6634274" cy="2993101"/>
              <a:chOff x="1724635" y="2223367"/>
              <a:chExt cx="9351499" cy="4218997"/>
            </a:xfrm>
          </p:grpSpPr>
          <p:pic>
            <p:nvPicPr>
              <p:cNvPr id="4" name="내용 개체 틀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5571">
                <a:off x="6759514" y="3107425"/>
                <a:ext cx="2003159" cy="2038051"/>
              </a:xfrm>
              <a:prstGeom prst="rect">
                <a:avLst/>
              </a:prstGeom>
            </p:spPr>
          </p:pic>
          <p:pic>
            <p:nvPicPr>
              <p:cNvPr id="5" name="그림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4635" y="3723200"/>
                <a:ext cx="1309357" cy="1332165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731" y="4348142"/>
                <a:ext cx="1584176" cy="161177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612652" y="2223367"/>
                <a:ext cx="981840" cy="557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 smtClean="0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코인</a:t>
                </a:r>
                <a:endParaRPr lang="ko-KR" altLang="en-US" sz="1400" dirty="0"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058988" y="2223367"/>
                <a:ext cx="2789435" cy="557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400" dirty="0" smtClean="0"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토큰</a:t>
                </a:r>
                <a:endParaRPr lang="ko-KR" altLang="en-US" sz="1400" dirty="0">
                  <a:latin typeface="HY헤드라인M" panose="02030600000101010101" pitchFamily="18" charset="-127"/>
                  <a:ea typeface="HY헤드라인M" panose="02030600000101010101" pitchFamily="18" charset="-127"/>
                </a:endParaRPr>
              </a:p>
            </p:txBody>
          </p:sp>
          <p:pic>
            <p:nvPicPr>
              <p:cNvPr id="11" name="그림 10"/>
              <p:cNvPicPr>
                <a:picLocks noChangeAspect="1"/>
              </p:cNvPicPr>
              <p:nvPr/>
            </p:nvPicPr>
            <p:blipFill rotWithShape="1">
              <a:blip r:embed="rId5"/>
              <a:srcRect t="2205" r="1594" b="1495"/>
              <a:stretch/>
            </p:blipFill>
            <p:spPr>
              <a:xfrm>
                <a:off x="6978868" y="4830593"/>
                <a:ext cx="2304257" cy="1611771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1036" y="3532554"/>
                <a:ext cx="2585098" cy="1765680"/>
              </a:xfrm>
              <a:prstGeom prst="rect">
                <a:avLst/>
              </a:prstGeom>
            </p:spPr>
          </p:pic>
        </p:grpSp>
        <p:cxnSp>
          <p:nvCxnSpPr>
            <p:cNvPr id="13" name="직선 연결선 12"/>
            <p:cNvCxnSpPr/>
            <p:nvPr/>
          </p:nvCxnSpPr>
          <p:spPr>
            <a:xfrm>
              <a:off x="6082741" y="2534736"/>
              <a:ext cx="0" cy="3496609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92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>
                <a:ea typeface="맑은 고딕" panose="020B0503020000020004" pitchFamily="50" charset="-127"/>
              </a:rPr>
              <a:t>암호화폐</a:t>
            </a:r>
            <a:r>
              <a:rPr lang="ko-KR" altLang="en-US" dirty="0" smtClean="0">
                <a:ea typeface="맑은 고딕" panose="020B0503020000020004" pitchFamily="50" charset="-127"/>
              </a:rPr>
              <a:t> 지갑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dirty="0" err="1" smtClean="0">
                <a:ea typeface="맑은 고딕" panose="020B0503020000020004" pitchFamily="50" charset="-127"/>
              </a:rPr>
              <a:t>암호화폐</a:t>
            </a:r>
            <a:r>
              <a:rPr lang="ko-KR" altLang="en-US" sz="2400" dirty="0" smtClean="0">
                <a:ea typeface="맑은 고딕" panose="020B0503020000020004" pitchFamily="50" charset="-127"/>
              </a:rPr>
              <a:t> 지갑 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(Crypto Wallet)</a:t>
            </a:r>
          </a:p>
          <a:p>
            <a:pPr lvl="1"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사용자 인터페이스 역할을 하는 어플리케이션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ko-KR" altLang="en-US" sz="2000" dirty="0" err="1" smtClean="0">
                <a:ea typeface="맑은 고딕" panose="020B0503020000020004" pitchFamily="50" charset="-127"/>
              </a:rPr>
              <a:t>암호화폐를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 교환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,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보관할 수 있도록 만들어진 소프트웨어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잔액 추적 기능 포함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ko-KR" altLang="en-US" sz="2000" noProof="0" dirty="0" smtClean="0">
                <a:ea typeface="맑은 고딕" panose="020B0503020000020004" pitchFamily="50" charset="-127"/>
              </a:rPr>
              <a:t>종류</a:t>
            </a:r>
            <a:endParaRPr lang="en-US" altLang="ko-KR" sz="2000" noProof="0" dirty="0" smtClean="0">
              <a:ea typeface="맑은 고딕" panose="020B0503020000020004" pitchFamily="50" charset="-127"/>
            </a:endParaRPr>
          </a:p>
          <a:p>
            <a:pPr lvl="2">
              <a:defRPr/>
            </a:pPr>
            <a:r>
              <a:rPr kumimoji="0" lang="ko-KR" altLang="en-US" sz="16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소프트웨어 지갑 </a:t>
            </a:r>
            <a:r>
              <a:rPr kumimoji="0" lang="en-US" altLang="ko-KR" sz="16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kumimoji="0" lang="ko-KR" altLang="en-US" sz="16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데스크톱 앱</a:t>
            </a:r>
            <a:r>
              <a:rPr kumimoji="0" lang="en-US" altLang="ko-KR" sz="16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kumimoji="0" lang="ko-KR" altLang="en-US" sz="16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모바일 앱</a:t>
            </a:r>
            <a:r>
              <a:rPr kumimoji="0" lang="en-US" altLang="ko-KR" sz="16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  <a:p>
            <a:pPr lvl="2">
              <a:defRPr/>
            </a:pPr>
            <a:r>
              <a:rPr lang="ko-KR" altLang="en-US" sz="1600" noProof="0" dirty="0" smtClean="0">
                <a:ea typeface="맑은 고딕" panose="020B0503020000020004" pitchFamily="50" charset="-127"/>
              </a:rPr>
              <a:t>하드웨어 지갑 </a:t>
            </a:r>
            <a:r>
              <a:rPr lang="en-US" altLang="ko-KR" sz="1600" noProof="0" dirty="0" smtClean="0">
                <a:ea typeface="맑은 고딕" panose="020B0503020000020004" pitchFamily="50" charset="-127"/>
              </a:rPr>
              <a:t>(USB, </a:t>
            </a:r>
            <a:r>
              <a:rPr lang="ko-KR" altLang="en-US" sz="1600" noProof="0" dirty="0" smtClean="0">
                <a:ea typeface="맑은 고딕" panose="020B0503020000020004" pitchFamily="50" charset="-127"/>
              </a:rPr>
              <a:t>하드웨어 장치에 개인 키 저장</a:t>
            </a:r>
            <a:r>
              <a:rPr lang="en-US" altLang="ko-KR" sz="1600" noProof="0" dirty="0" smtClean="0">
                <a:ea typeface="맑은 고딕" panose="020B0503020000020004" pitchFamily="50" charset="-127"/>
              </a:rPr>
              <a:t>)</a:t>
            </a:r>
          </a:p>
          <a:p>
            <a:pPr lvl="2">
              <a:defRPr/>
            </a:pPr>
            <a:r>
              <a:rPr kumimoji="0" lang="ko-KR" altLang="en-US" sz="160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종이 지갑</a:t>
            </a:r>
            <a:endParaRPr kumimoji="0" lang="en-US" altLang="ko-KR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>
              <a:defRPr/>
            </a:pPr>
            <a:endParaRPr lang="en-US" altLang="ko-KR" sz="2000" dirty="0">
              <a:ea typeface="맑은 고딕" panose="020B0503020000020004" pitchFamily="50" charset="-127"/>
            </a:endParaRPr>
          </a:p>
          <a:p>
            <a:r>
              <a:rPr lang="ko-KR" altLang="en-US" sz="2400" dirty="0"/>
              <a:t>거래소 지갑</a:t>
            </a:r>
            <a:endParaRPr lang="en-US" altLang="ko-KR" sz="2400" dirty="0"/>
          </a:p>
          <a:p>
            <a:pPr lvl="1"/>
            <a:r>
              <a:rPr lang="ko-KR" altLang="en-US" sz="2000" dirty="0"/>
              <a:t>거래소 이용을 위해 계정 생성시</a:t>
            </a:r>
            <a:r>
              <a:rPr lang="en-US" altLang="ko-KR" sz="2000" dirty="0"/>
              <a:t>, </a:t>
            </a:r>
            <a:r>
              <a:rPr lang="ko-KR" altLang="en-US" sz="2000" dirty="0"/>
              <a:t>자동적으로 생성되는 지갑</a:t>
            </a:r>
            <a:endParaRPr lang="en-US" altLang="ko-KR" sz="2000" dirty="0"/>
          </a:p>
          <a:p>
            <a:pPr lvl="1"/>
            <a:r>
              <a:rPr lang="ko-KR" altLang="en-US" sz="2000" dirty="0"/>
              <a:t>거래소에서 </a:t>
            </a:r>
            <a:r>
              <a:rPr lang="ko-KR" altLang="en-US" sz="2000" dirty="0" err="1"/>
              <a:t>개인키와</a:t>
            </a:r>
            <a:r>
              <a:rPr lang="ko-KR" altLang="en-US" sz="2000" dirty="0"/>
              <a:t> </a:t>
            </a:r>
            <a:r>
              <a:rPr lang="ko-KR" altLang="en-US" sz="2000" dirty="0" err="1"/>
              <a:t>공개키를</a:t>
            </a:r>
            <a:r>
              <a:rPr lang="ko-KR" altLang="en-US" sz="2000" dirty="0"/>
              <a:t> 관리</a:t>
            </a:r>
            <a:endParaRPr lang="en-US" altLang="ko-KR" sz="2000" dirty="0"/>
          </a:p>
          <a:p>
            <a:pPr lvl="1"/>
            <a:r>
              <a:rPr lang="ko-KR" altLang="en-US" sz="2000" dirty="0"/>
              <a:t>거래소가 폐업하거나 해킹 당할 시</a:t>
            </a:r>
            <a:r>
              <a:rPr lang="en-US" altLang="ko-KR" sz="2000" dirty="0"/>
              <a:t>, </a:t>
            </a:r>
            <a:r>
              <a:rPr lang="ko-KR" altLang="en-US" sz="2000" dirty="0"/>
              <a:t>본인의 자산을 잃어버릴 위험이 </a:t>
            </a:r>
            <a:r>
              <a:rPr lang="ko-KR" altLang="en-US" sz="2000" dirty="0" smtClean="0"/>
              <a:t>존재</a:t>
            </a:r>
            <a:endParaRPr lang="en-US" altLang="ko-KR" sz="2000" dirty="0" smtClean="0"/>
          </a:p>
          <a:p>
            <a:pPr lvl="2"/>
            <a:r>
              <a:rPr lang="ko-KR" altLang="en-US" sz="1600" dirty="0" smtClean="0"/>
              <a:t>거래소가 아닌 개인의 지갑을 생성하는 것이 중요함</a:t>
            </a:r>
            <a:endParaRPr lang="en-US" altLang="ko-KR" sz="1600" dirty="0"/>
          </a:p>
          <a:p>
            <a:pPr lvl="1">
              <a:defRPr/>
            </a:pPr>
            <a:endParaRPr kumimoji="0" lang="en-US" altLang="ko-KR" sz="1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t="11843"/>
          <a:stretch/>
        </p:blipFill>
        <p:spPr>
          <a:xfrm>
            <a:off x="8573183" y="720436"/>
            <a:ext cx="3455331" cy="211444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184" y="2991237"/>
            <a:ext cx="3455331" cy="18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11754" y="2618250"/>
            <a:ext cx="5443369" cy="351360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err="1" smtClean="0">
                <a:ea typeface="맑은 고딕" panose="020B0503020000020004" pitchFamily="50" charset="-127"/>
              </a:rPr>
              <a:t>암호화폐</a:t>
            </a:r>
            <a:r>
              <a:rPr lang="ko-KR" altLang="en-US" noProof="0" dirty="0" smtClean="0">
                <a:ea typeface="맑은 고딕" panose="020B0503020000020004" pitchFamily="50" charset="-127"/>
              </a:rPr>
              <a:t> 거래소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암호화폐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 거래를 </a:t>
            </a:r>
            <a:r>
              <a:rPr lang="ko-KR" altLang="en-US" sz="2400" dirty="0"/>
              <a:t>위한 국내외 </a:t>
            </a:r>
            <a:r>
              <a:rPr lang="ko-KR" altLang="en-US" sz="2400" dirty="0" smtClean="0"/>
              <a:t>거래소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존재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비트코인</a:t>
            </a: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kumimoji="0" lang="ko-KR" alt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이더리움</a:t>
            </a: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, EOS 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등 다양한 </a:t>
            </a:r>
            <a:r>
              <a:rPr kumimoji="0" lang="ko-KR" alt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암호화폐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거래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기존 화폐를 이용해 </a:t>
            </a:r>
            <a:r>
              <a:rPr kumimoji="0" lang="ko-KR" alt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암호화폐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구매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소유하고 있는 </a:t>
            </a:r>
            <a:r>
              <a:rPr kumimoji="0" lang="ko-KR" alt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암호화폐의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현금화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4" name="내용 개체 틀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372" y="2708104"/>
            <a:ext cx="5250095" cy="333389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77" y="2755938"/>
            <a:ext cx="2649498" cy="90759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193" y="2768861"/>
            <a:ext cx="1721661" cy="103588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674" y="3773256"/>
            <a:ext cx="2542391" cy="13134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50" y="3668195"/>
            <a:ext cx="2613532" cy="859523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202827" y="2618250"/>
            <a:ext cx="5443369" cy="351360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029987" y="6131859"/>
            <a:ext cx="2406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국내외 </a:t>
            </a:r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암호화폐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거래소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88968" y="6131859"/>
            <a:ext cx="2406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암호화폐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가격 추이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2050" name="Picture 2" descr="uobi에 대한 이미지 검색결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9" y="4835111"/>
            <a:ext cx="2443611" cy="6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4" y="5107611"/>
            <a:ext cx="2006734" cy="100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9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537882" y="1356376"/>
            <a:ext cx="11112650" cy="5085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err="1" smtClean="0">
                <a:ea typeface="맑은 고딕" panose="020B0503020000020004" pitchFamily="50" charset="-127"/>
              </a:rPr>
              <a:t>암호화폐</a:t>
            </a:r>
            <a:r>
              <a:rPr lang="ko-KR" altLang="en-US" noProof="0" dirty="0" smtClean="0">
                <a:ea typeface="맑은 고딕" panose="020B0503020000020004" pitchFamily="50" charset="-127"/>
              </a:rPr>
              <a:t> 거래소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증권 거래소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vs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암호화폐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 거래소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6311" y="1356375"/>
            <a:ext cx="2901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암호화폐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거</a:t>
            </a:r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래소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33703" y="1356375"/>
            <a:ext cx="2789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증권 거래소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6138159" y="1484784"/>
            <a:ext cx="0" cy="4824536"/>
          </a:xfrm>
          <a:prstGeom prst="line">
            <a:avLst/>
          </a:prstGeom>
          <a:ln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24631" y="3103731"/>
            <a:ext cx="373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글로벌</a:t>
            </a:r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4631" y="3765999"/>
            <a:ext cx="373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가격 변동이 심함</a:t>
            </a:r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24631" y="4428529"/>
            <a:ext cx="3739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거래 수수료가 상대적으로 낮음</a:t>
            </a:r>
          </a:p>
          <a:p>
            <a:pPr algn="ctr"/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24631" y="5091059"/>
            <a:ext cx="373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화폐의 양이 한정</a:t>
            </a:r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24631" y="5753589"/>
            <a:ext cx="373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제어 주체가 존재하지 않음</a:t>
            </a:r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737559" y="2436495"/>
            <a:ext cx="10441160" cy="400110"/>
            <a:chOff x="119336" y="1700808"/>
            <a:chExt cx="10441160" cy="400110"/>
          </a:xfrm>
        </p:grpSpPr>
        <p:sp>
          <p:nvSpPr>
            <p:cNvPr id="24" name="TextBox 23"/>
            <p:cNvSpPr txBox="1"/>
            <p:nvPr/>
          </p:nvSpPr>
          <p:spPr>
            <a:xfrm>
              <a:off x="7104112" y="1700808"/>
              <a:ext cx="3456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24</a:t>
              </a:r>
              <a:r>
                <a:rPr lang="ko-KR" altLang="en-US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시간 </a:t>
              </a:r>
              <a:r>
                <a:rPr lang="en-US" altLang="ko-KR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365</a:t>
              </a:r>
              <a:r>
                <a:rPr lang="ko-KR" altLang="en-US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일 운영</a:t>
              </a:r>
              <a:endParaRPr lang="ko-KR" altLang="en-US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9336" y="1700808"/>
              <a:ext cx="50405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월</a:t>
              </a:r>
              <a:r>
                <a:rPr lang="en-US" altLang="ko-KR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~</a:t>
              </a:r>
              <a:r>
                <a:rPr lang="ko-KR" altLang="en-US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금</a:t>
              </a:r>
              <a:r>
                <a:rPr lang="en-US" altLang="ko-KR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, </a:t>
              </a:r>
              <a:r>
                <a:rPr lang="ko-KR" altLang="en-US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오전 </a:t>
              </a:r>
              <a:r>
                <a:rPr lang="en-US" altLang="ko-KR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9:00~ </a:t>
              </a:r>
              <a:r>
                <a:rPr lang="ko-KR" altLang="en-US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오후 </a:t>
              </a:r>
              <a:r>
                <a:rPr lang="en-US" altLang="ko-KR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3:30 (</a:t>
              </a:r>
              <a:r>
                <a:rPr lang="ko-KR" altLang="en-US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공휴일 휴장</a:t>
              </a:r>
              <a:r>
                <a:rPr lang="en-US" altLang="ko-KR" sz="2000" dirty="0" smtClean="0">
                  <a:solidFill>
                    <a:srgbClr val="0070C0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  <a:endParaRPr lang="ko-KR" altLang="en-US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13807" y="3103731"/>
            <a:ext cx="373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나라에 국한</a:t>
            </a:r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13807" y="3765999"/>
            <a:ext cx="373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가격 변동이 덜함</a:t>
            </a:r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13807" y="4428529"/>
            <a:ext cx="3739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거래 수수료가 상대적으로 높</a:t>
            </a:r>
            <a:r>
              <a:rPr lang="ko-KR" altLang="en-US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음</a:t>
            </a:r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3439" y="5091059"/>
            <a:ext cx="3920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발행되는 주식의 수가 한정</a:t>
            </a:r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13807" y="5753589"/>
            <a:ext cx="373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정부에서 엄격한 규정으로 제어</a:t>
            </a:r>
            <a:endParaRPr lang="ko-KR" altLang="en-US" sz="2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39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mtClean="0">
                <a:ea typeface="맑은 고딕" panose="020B0503020000020004" pitchFamily="50" charset="-127"/>
              </a:rPr>
              <a:t>약 력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54" y="1189057"/>
            <a:ext cx="2009775" cy="230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직사각형 1"/>
          <p:cNvSpPr/>
          <p:nvPr/>
        </p:nvSpPr>
        <p:spPr>
          <a:xfrm>
            <a:off x="3522429" y="640811"/>
            <a:ext cx="8348868" cy="5701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ko-KR" sz="1350" kern="0" dirty="0"/>
              <a:t>Education</a:t>
            </a:r>
            <a:endParaRPr lang="ko-KR" altLang="en-US" sz="1350" kern="0" dirty="0"/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altLang="ko-KR" sz="1350" kern="0" dirty="0"/>
              <a:t>1991 – </a:t>
            </a:r>
            <a:r>
              <a:rPr lang="en-US" altLang="ko-KR" sz="1350" b="1" kern="0" dirty="0">
                <a:solidFill>
                  <a:srgbClr val="0000FF"/>
                </a:solidFill>
              </a:rPr>
              <a:t>PhD in Computer Science, Univ. of Waterloo, Canada 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altLang="ko-KR" sz="1350" kern="0" dirty="0"/>
              <a:t>1985 – MSc in Computer Science, Univ. of Western Ontario, Canada 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altLang="ko-KR" sz="1350" kern="0" dirty="0"/>
              <a:t>1983 – </a:t>
            </a:r>
            <a:r>
              <a:rPr lang="en-US" altLang="ko-KR" sz="1350" kern="0" dirty="0" err="1"/>
              <a:t>HBSc</a:t>
            </a:r>
            <a:r>
              <a:rPr lang="en-US" altLang="ko-KR" sz="1350" kern="0" dirty="0"/>
              <a:t> in Computer Science, Univ. of Western Ontario, Canada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lang="en-US" altLang="ko-KR" sz="1350" kern="0" dirty="0"/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ko-KR" sz="1350" kern="0" dirty="0"/>
              <a:t>Professional Activities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ko-KR" altLang="en-US" sz="1350" b="1" kern="0" dirty="0" smtClean="0">
                <a:solidFill>
                  <a:srgbClr val="0000FF"/>
                </a:solidFill>
              </a:rPr>
              <a:t>포스텍 </a:t>
            </a:r>
            <a:r>
              <a:rPr lang="ko-KR" altLang="en-US" sz="1350" b="1" kern="0" dirty="0" err="1" smtClean="0">
                <a:solidFill>
                  <a:srgbClr val="0000FF"/>
                </a:solidFill>
              </a:rPr>
              <a:t>크립토</a:t>
            </a:r>
            <a:r>
              <a:rPr lang="ko-KR" altLang="en-US" sz="1350" b="1" kern="0" dirty="0" smtClean="0">
                <a:solidFill>
                  <a:srgbClr val="0000FF"/>
                </a:solidFill>
              </a:rPr>
              <a:t> </a:t>
            </a:r>
            <a:r>
              <a:rPr lang="ko-KR" altLang="en-US" sz="1350" b="1" kern="0" dirty="0" err="1" smtClean="0">
                <a:solidFill>
                  <a:srgbClr val="0000FF"/>
                </a:solidFill>
              </a:rPr>
              <a:t>블록체인</a:t>
            </a:r>
            <a:r>
              <a:rPr lang="ko-KR" altLang="en-US" sz="1350" b="1" kern="0" dirty="0" smtClean="0">
                <a:solidFill>
                  <a:srgbClr val="0000FF"/>
                </a:solidFill>
              </a:rPr>
              <a:t> 연구센터 </a:t>
            </a:r>
            <a:r>
              <a:rPr lang="ko-KR" altLang="en-US" sz="1350" b="1" kern="0" dirty="0" err="1" smtClean="0">
                <a:solidFill>
                  <a:srgbClr val="0000FF"/>
                </a:solidFill>
              </a:rPr>
              <a:t>공동센터장</a:t>
            </a:r>
            <a:r>
              <a:rPr lang="ko-KR" altLang="en-US" sz="1350" b="1" kern="0" dirty="0" smtClean="0">
                <a:solidFill>
                  <a:srgbClr val="0000FF"/>
                </a:solidFill>
              </a:rPr>
              <a:t> 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(2020. 3 – </a:t>
            </a:r>
            <a:r>
              <a:rPr lang="ko-KR" altLang="en-US" sz="1350" b="1" kern="0" dirty="0" smtClean="0">
                <a:solidFill>
                  <a:srgbClr val="0000FF"/>
                </a:solidFill>
              </a:rPr>
              <a:t>현재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ko-KR" sz="1350" b="1" kern="0" dirty="0" smtClean="0">
                <a:solidFill>
                  <a:srgbClr val="0000FF"/>
                </a:solidFill>
              </a:rPr>
              <a:t>General </a:t>
            </a:r>
            <a:r>
              <a:rPr lang="en-US" altLang="ko-KR" sz="1350" b="1" kern="0" dirty="0">
                <a:solidFill>
                  <a:srgbClr val="0000FF"/>
                </a:solidFill>
              </a:rPr>
              <a:t>Chair, 2019 IEEE 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Int</a:t>
            </a:r>
            <a:r>
              <a:rPr lang="en-US" altLang="ko-KR" sz="1350" b="1" kern="0" dirty="0">
                <a:solidFill>
                  <a:srgbClr val="0000FF"/>
                </a:solidFill>
              </a:rPr>
              <a:t>.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 </a:t>
            </a:r>
            <a:r>
              <a:rPr lang="en-US" altLang="ko-KR" sz="1350" b="1" kern="0" dirty="0">
                <a:solidFill>
                  <a:srgbClr val="0000FF"/>
                </a:solidFill>
              </a:rPr>
              <a:t>Conference on </a:t>
            </a:r>
            <a:r>
              <a:rPr lang="en-US" altLang="ko-KR" sz="1350" b="1" kern="0" dirty="0" err="1">
                <a:solidFill>
                  <a:srgbClr val="0000FF"/>
                </a:solidFill>
              </a:rPr>
              <a:t>Blockchain</a:t>
            </a:r>
            <a:r>
              <a:rPr lang="en-US" altLang="ko-KR" sz="1350" b="1" kern="0" dirty="0">
                <a:solidFill>
                  <a:srgbClr val="0000FF"/>
                </a:solidFill>
              </a:rPr>
              <a:t> &amp; Cryptocurrency 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(2019. 5. 14-17)</a:t>
            </a:r>
            <a:endParaRPr lang="en-US" altLang="ko-KR" sz="1350" b="1" kern="0" dirty="0">
              <a:solidFill>
                <a:srgbClr val="0000FF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ko-KR" sz="1350" b="1" kern="0" dirty="0">
                <a:solidFill>
                  <a:srgbClr val="0000FF"/>
                </a:solidFill>
              </a:rPr>
              <a:t>General Chair, IEEE </a:t>
            </a:r>
            <a:r>
              <a:rPr lang="en-US" altLang="ko-KR" sz="1350" b="1" kern="0" dirty="0" err="1">
                <a:solidFill>
                  <a:srgbClr val="0000FF"/>
                </a:solidFill>
              </a:rPr>
              <a:t>Blockchain</a:t>
            </a:r>
            <a:r>
              <a:rPr lang="en-US" altLang="ko-KR" sz="1350" b="1" kern="0" dirty="0">
                <a:solidFill>
                  <a:srgbClr val="0000FF"/>
                </a:solidFill>
              </a:rPr>
              <a:t> Summit Korea 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(2018. 6. 7-8)</a:t>
            </a:r>
            <a:endParaRPr lang="en-US" altLang="ko-KR" sz="1350" b="1" kern="0" dirty="0">
              <a:solidFill>
                <a:srgbClr val="0000FF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ko-KR" sz="1350" b="1" kern="0" dirty="0" smtClean="0">
                <a:solidFill>
                  <a:srgbClr val="0000FF"/>
                </a:solidFill>
              </a:rPr>
              <a:t>KT </a:t>
            </a:r>
            <a:r>
              <a:rPr lang="ko-KR" altLang="en-US" sz="1350" b="1" kern="0" dirty="0" smtClean="0">
                <a:solidFill>
                  <a:srgbClr val="0000FF"/>
                </a:solidFill>
              </a:rPr>
              <a:t>종합기술원장 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(CTO, </a:t>
            </a:r>
            <a:r>
              <a:rPr lang="ko-KR" altLang="en-US" sz="1350" b="1" kern="0" dirty="0" smtClean="0">
                <a:solidFill>
                  <a:srgbClr val="0000FF"/>
                </a:solidFill>
              </a:rPr>
              <a:t>부사장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)</a:t>
            </a:r>
            <a:r>
              <a:rPr lang="ko-KR" altLang="en-US" sz="1350" b="1" kern="0" dirty="0" smtClean="0">
                <a:solidFill>
                  <a:srgbClr val="0000FF"/>
                </a:solidFill>
              </a:rPr>
              <a:t> 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(2012. 3 – 2014. 2)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ko-KR" sz="1350" kern="0" dirty="0" smtClean="0"/>
              <a:t>SDN/NFV </a:t>
            </a:r>
            <a:r>
              <a:rPr lang="en-US" altLang="ko-KR" sz="1350" kern="0" dirty="0"/>
              <a:t>Forum </a:t>
            </a:r>
            <a:r>
              <a:rPr lang="ko-KR" altLang="en-US" sz="1350" kern="0" dirty="0"/>
              <a:t>운영위원장 </a:t>
            </a:r>
            <a:r>
              <a:rPr lang="en-US" altLang="ko-KR" sz="1350" kern="0" dirty="0"/>
              <a:t>(2014</a:t>
            </a:r>
            <a:r>
              <a:rPr lang="en-US" altLang="ko-KR" sz="1350" kern="0" dirty="0" smtClean="0"/>
              <a:t>. 10 </a:t>
            </a:r>
            <a:r>
              <a:rPr lang="en-US" altLang="ko-KR" sz="1350" kern="0" dirty="0"/>
              <a:t>– </a:t>
            </a:r>
            <a:r>
              <a:rPr lang="en-US" altLang="ko-KR" sz="1350" kern="0" dirty="0" smtClean="0"/>
              <a:t>2019. 4)</a:t>
            </a:r>
            <a:endParaRPr lang="ko-KR" altLang="en-US" sz="1350" kern="0" dirty="0"/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ko-KR" altLang="en-US" sz="1350" dirty="0" err="1"/>
              <a:t>한국지능통신기업협회</a:t>
            </a:r>
            <a:r>
              <a:rPr lang="ko-KR" altLang="en-US" sz="1350" dirty="0"/>
              <a:t> 회장 </a:t>
            </a:r>
            <a:r>
              <a:rPr lang="en-US" altLang="ko-KR" sz="1350" dirty="0"/>
              <a:t>(</a:t>
            </a:r>
            <a:r>
              <a:rPr lang="en-US" altLang="ko-KR" sz="1350" dirty="0"/>
              <a:t>2013.1 – 2014.2</a:t>
            </a:r>
            <a:r>
              <a:rPr lang="en-US" altLang="ko-KR" sz="1350" dirty="0"/>
              <a:t>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ko-KR" altLang="en-US" sz="1350" dirty="0"/>
              <a:t>정보통신표준화위원회 의장 </a:t>
            </a:r>
            <a:r>
              <a:rPr lang="en-US" altLang="ko-KR" sz="1350" dirty="0"/>
              <a:t>(2012.3 – 2014.2) </a:t>
            </a:r>
            <a:endParaRPr lang="ko-KR" altLang="en-US" sz="1350" dirty="0"/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ko-KR" altLang="en-US" sz="1350" kern="0" dirty="0"/>
              <a:t>포스텍 정보전자공학부 </a:t>
            </a:r>
            <a:r>
              <a:rPr lang="ko-KR" altLang="en-US" sz="1350" kern="0" dirty="0" err="1"/>
              <a:t>학부장</a:t>
            </a:r>
            <a:r>
              <a:rPr lang="ko-KR" altLang="en-US" sz="1350" kern="0" dirty="0"/>
              <a:t> </a:t>
            </a:r>
            <a:r>
              <a:rPr lang="en-US" altLang="ko-KR" sz="1350" kern="0" dirty="0"/>
              <a:t>(2008.12 – 2012.2)</a:t>
            </a:r>
            <a:endParaRPr lang="ko-KR" altLang="en-US" sz="1350" kern="0" dirty="0"/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ko-KR" altLang="en-US" sz="1350" kern="0" dirty="0"/>
              <a:t>포스텍 정보통신대학원장 </a:t>
            </a:r>
            <a:r>
              <a:rPr lang="en-US" altLang="ko-KR" sz="1350" kern="0" dirty="0"/>
              <a:t>(2007.3 – 2012.2, </a:t>
            </a:r>
            <a:r>
              <a:rPr lang="en-US" altLang="ko-KR" sz="1350" kern="0" dirty="0" smtClean="0"/>
              <a:t>2015.11</a:t>
            </a:r>
            <a:r>
              <a:rPr lang="en-US" altLang="ko-KR" sz="1350" dirty="0"/>
              <a:t> – </a:t>
            </a:r>
            <a:r>
              <a:rPr lang="en-US" altLang="ko-KR" sz="1350" kern="0" dirty="0" smtClean="0"/>
              <a:t>2019.10</a:t>
            </a:r>
            <a:r>
              <a:rPr lang="en-US" altLang="ko-KR" sz="1350" kern="0" dirty="0" smtClean="0"/>
              <a:t>)</a:t>
            </a:r>
            <a:endParaRPr lang="en-US" altLang="ko-KR" sz="1350" kern="0" dirty="0"/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ko-KR" altLang="en-US" sz="1350" kern="0" dirty="0"/>
              <a:t>포스텍 컴퓨터공학과 주임교수 </a:t>
            </a:r>
            <a:r>
              <a:rPr lang="en-US" altLang="ko-KR" sz="1350" kern="0" dirty="0"/>
              <a:t>(2008.12 – 2010.02)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ko-KR" altLang="en-US" sz="1350" kern="0" dirty="0"/>
              <a:t>포스텍 정보통신연구소장 </a:t>
            </a:r>
            <a:r>
              <a:rPr lang="en-US" altLang="ko-KR" sz="1350" kern="0" dirty="0"/>
              <a:t>(2007.9 – 2010.02)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ko-KR" altLang="en-US" sz="1350" kern="0" dirty="0"/>
              <a:t>포스텍 컴퓨터공학과 교수 </a:t>
            </a:r>
            <a:r>
              <a:rPr lang="en-US" altLang="ko-KR" sz="1350" kern="0" dirty="0"/>
              <a:t>(1995.5 – </a:t>
            </a:r>
            <a:r>
              <a:rPr lang="ko-KR" altLang="en-US" sz="1350" kern="0" dirty="0"/>
              <a:t>현재</a:t>
            </a:r>
            <a:r>
              <a:rPr lang="en-US" altLang="ko-KR" sz="1350" kern="0" dirty="0"/>
              <a:t>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ko-KR" sz="1350" kern="0" dirty="0"/>
              <a:t>Univ. of Western Ontario </a:t>
            </a:r>
            <a:r>
              <a:rPr lang="ko-KR" altLang="en-US" sz="1350" kern="0" dirty="0" smtClean="0"/>
              <a:t>연구교수 </a:t>
            </a:r>
            <a:r>
              <a:rPr lang="en-US" altLang="ko-KR" sz="1350" kern="0" dirty="0"/>
              <a:t>(1992.5 – 1995.4)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ko-KR" sz="1350" kern="0" dirty="0"/>
              <a:t>Editor-in-Chief, </a:t>
            </a:r>
            <a:r>
              <a:rPr lang="en-US" altLang="ko-KR" sz="1350" kern="0" dirty="0" smtClean="0"/>
              <a:t>International </a:t>
            </a:r>
            <a:r>
              <a:rPr lang="en-US" altLang="ko-KR" sz="1350" kern="0" dirty="0"/>
              <a:t>Journal of Network Management (</a:t>
            </a:r>
            <a:r>
              <a:rPr lang="en-US" altLang="ko-KR" sz="1350" kern="0" dirty="0" smtClean="0"/>
              <a:t>2012.1</a:t>
            </a:r>
            <a:r>
              <a:rPr lang="en-US" altLang="ko-KR" sz="1350" dirty="0"/>
              <a:t> – </a:t>
            </a:r>
            <a:r>
              <a:rPr lang="ko-KR" altLang="en-US" sz="1350" kern="0" dirty="0" smtClean="0"/>
              <a:t>현재</a:t>
            </a:r>
            <a:r>
              <a:rPr lang="en-US" altLang="ko-KR" sz="1350" kern="0" dirty="0"/>
              <a:t>)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altLang="ko-KR" sz="1350" kern="0" dirty="0"/>
              <a:t>Editorial Board Member of IEEE TNSM, JCN, JNSM, JTM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altLang="ko-KR" sz="1350" kern="0" dirty="0"/>
              <a:t>IEEE Communications Society Member-at-Large (2015.1 – 2017.12)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altLang="ko-KR" sz="1350" b="1" kern="0" dirty="0">
                <a:solidFill>
                  <a:srgbClr val="0000FF"/>
                </a:solidFill>
              </a:rPr>
              <a:t>Co-Founder</a:t>
            </a:r>
            <a:r>
              <a:rPr lang="ko-KR" altLang="en-US" sz="1350" b="1" kern="0" dirty="0">
                <a:solidFill>
                  <a:srgbClr val="0000FF"/>
                </a:solidFill>
              </a:rPr>
              <a:t> </a:t>
            </a:r>
            <a:r>
              <a:rPr lang="en-US" altLang="ko-KR" sz="1350" b="1" kern="0" dirty="0">
                <a:solidFill>
                  <a:srgbClr val="0000FF"/>
                </a:solidFill>
              </a:rPr>
              <a:t>&amp; CTO, </a:t>
            </a:r>
            <a:r>
              <a:rPr lang="en-US" altLang="ko-KR" sz="1350" b="1" kern="0" dirty="0" err="1">
                <a:solidFill>
                  <a:srgbClr val="0000FF"/>
                </a:solidFill>
              </a:rPr>
              <a:t>Netstech</a:t>
            </a:r>
            <a:r>
              <a:rPr lang="en-US" altLang="ko-KR" sz="1350" b="1" kern="0" dirty="0">
                <a:solidFill>
                  <a:srgbClr val="0000FF"/>
                </a:solidFill>
              </a:rPr>
              <a:t>, Palo Alto, USA (</a:t>
            </a:r>
            <a:r>
              <a:rPr lang="en-US" altLang="ko-KR" sz="1350" b="1" kern="0" dirty="0" smtClean="0">
                <a:solidFill>
                  <a:srgbClr val="0000FF"/>
                </a:solidFill>
              </a:rPr>
              <a:t>2000.6-2002.2)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altLang="ko-KR" sz="1350" kern="0" dirty="0" smtClean="0"/>
              <a:t>General </a:t>
            </a:r>
            <a:r>
              <a:rPr lang="en-US" altLang="ko-KR" sz="1350" kern="0" dirty="0"/>
              <a:t>Chair (IEEE NOMS </a:t>
            </a:r>
            <a:r>
              <a:rPr lang="en-US" altLang="ko-KR" sz="1350" kern="0" dirty="0" smtClean="0"/>
              <a:t>2018</a:t>
            </a:r>
            <a:r>
              <a:rPr lang="en-US" altLang="ko-KR" sz="1350" kern="0" dirty="0"/>
              <a:t>), General Chair </a:t>
            </a:r>
            <a:r>
              <a:rPr lang="en-US" altLang="ko-KR" sz="1350" kern="0" dirty="0" smtClean="0"/>
              <a:t>(IEEE </a:t>
            </a:r>
            <a:r>
              <a:rPr lang="en-US" altLang="ko-KR" sz="1350" kern="0" dirty="0" err="1" smtClean="0"/>
              <a:t>NetSoft</a:t>
            </a:r>
            <a:r>
              <a:rPr lang="en-US" altLang="ko-KR" sz="1350" kern="0" dirty="0" smtClean="0"/>
              <a:t> 2016)</a:t>
            </a:r>
            <a:endParaRPr lang="en-US" altLang="ko-KR" sz="1350" kern="0" dirty="0"/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altLang="ko-KR" sz="1350" kern="0" dirty="0" smtClean="0"/>
              <a:t>General </a:t>
            </a:r>
            <a:r>
              <a:rPr lang="en-US" altLang="ko-KR" sz="1350" kern="0" dirty="0"/>
              <a:t>Chair (IEEE NOMS 2010), General Chair (APNOMS 2008 &amp; 2006)</a:t>
            </a:r>
          </a:p>
          <a:p>
            <a:pPr marL="742950" lvl="1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altLang="ko-KR" sz="1350" kern="0" dirty="0" smtClean="0"/>
              <a:t>Technical </a:t>
            </a:r>
            <a:r>
              <a:rPr lang="en-US" altLang="ko-KR" sz="1350" kern="0" dirty="0"/>
              <a:t>Chair (2001-2002) &amp; Chair (2005-2009), IEEE </a:t>
            </a:r>
            <a:r>
              <a:rPr lang="en-US" altLang="ko-KR" sz="1350" kern="0" dirty="0" err="1"/>
              <a:t>ComSoc</a:t>
            </a:r>
            <a:r>
              <a:rPr lang="en-US" altLang="ko-KR" sz="1350" kern="0" dirty="0"/>
              <a:t> CNOM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70655" y="3536332"/>
            <a:ext cx="14157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latin typeface="+mn-ea"/>
              </a:rPr>
              <a:t>홍원기 교수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22428" y="4129504"/>
            <a:ext cx="2512226" cy="156966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b="1" dirty="0">
                <a:solidFill>
                  <a:srgbClr val="0000FF"/>
                </a:solidFill>
                <a:latin typeface="+mn-ea"/>
              </a:rPr>
              <a:t>30</a:t>
            </a:r>
            <a:r>
              <a:rPr lang="ko-KR" altLang="en-US" sz="1600" b="1" dirty="0">
                <a:solidFill>
                  <a:srgbClr val="0000FF"/>
                </a:solidFill>
                <a:latin typeface="+mn-ea"/>
              </a:rPr>
              <a:t>년 컴퓨터분야</a:t>
            </a:r>
            <a:endParaRPr lang="en-US" altLang="ko-KR" sz="1600" b="1" dirty="0">
              <a:solidFill>
                <a:srgbClr val="0000FF"/>
              </a:solidFill>
              <a:latin typeface="+mn-ea"/>
            </a:endParaRPr>
          </a:p>
          <a:p>
            <a:r>
              <a:rPr lang="ko-KR" altLang="en-US" sz="1600" b="1" dirty="0">
                <a:solidFill>
                  <a:srgbClr val="0000FF"/>
                </a:solidFill>
                <a:latin typeface="+mn-ea"/>
              </a:rPr>
              <a:t>    국내외 교육 경험</a:t>
            </a:r>
            <a:endParaRPr lang="en-US" altLang="ko-KR" sz="1600" b="1" dirty="0">
              <a:solidFill>
                <a:srgbClr val="0000FF"/>
              </a:solidFill>
              <a:latin typeface="+mn-ea"/>
            </a:endParaRPr>
          </a:p>
          <a:p>
            <a:endParaRPr lang="en-US" altLang="ko-KR" sz="1600" b="1" dirty="0">
              <a:solidFill>
                <a:srgbClr val="0000FF"/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b="1" dirty="0">
                <a:solidFill>
                  <a:srgbClr val="0000FF"/>
                </a:solidFill>
                <a:latin typeface="+mn-ea"/>
              </a:rPr>
              <a:t>글로벌 벤처창업 경험</a:t>
            </a:r>
            <a:endParaRPr lang="en-US" altLang="ko-KR" sz="1600" b="1" dirty="0">
              <a:solidFill>
                <a:srgbClr val="0000FF"/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sz="1600" b="1" dirty="0">
              <a:solidFill>
                <a:srgbClr val="0000FF"/>
              </a:solidFill>
              <a:latin typeface="+mn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b="1" dirty="0">
                <a:solidFill>
                  <a:srgbClr val="0000FF"/>
                </a:solidFill>
                <a:latin typeface="+mn-ea"/>
              </a:rPr>
              <a:t>국내 대</a:t>
            </a:r>
            <a:r>
              <a:rPr lang="ko-KR" altLang="en-US" sz="1600" b="1" dirty="0" smtClean="0">
                <a:solidFill>
                  <a:srgbClr val="0000FF"/>
                </a:solidFill>
                <a:latin typeface="+mn-ea"/>
              </a:rPr>
              <a:t>기업 </a:t>
            </a:r>
            <a:r>
              <a:rPr lang="ko-KR" altLang="en-US" sz="1600" b="1" dirty="0">
                <a:solidFill>
                  <a:srgbClr val="0000FF"/>
                </a:solidFill>
                <a:latin typeface="+mn-ea"/>
              </a:rPr>
              <a:t>임원 경험</a:t>
            </a:r>
          </a:p>
        </p:txBody>
      </p:sp>
    </p:spTree>
    <p:extLst>
      <p:ext uri="{BB962C8B-B14F-4D97-AF65-F5344CB8AC3E}">
        <p14:creationId xmlns:p14="http://schemas.microsoft.com/office/powerpoint/2010/main" val="4143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noProof="0" dirty="0" smtClean="0">
                <a:ea typeface="맑은 고딕" panose="020B0503020000020004" pitchFamily="50" charset="-127"/>
              </a:rPr>
              <a:t>ICO (Initial Coin Offering)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400" b="1" dirty="0" smtClean="0">
                <a:ea typeface="맑은 고딕" panose="020B0503020000020004" pitchFamily="50" charset="-127"/>
              </a:rPr>
              <a:t>IPO (Initial Public Offering)</a:t>
            </a: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회사 소유 지분의 일부를 판매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복잡한 과정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,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까다로운 규정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,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긴 시간 소모</a:t>
            </a:r>
            <a:endParaRPr kumimoji="0" lang="en-US" altLang="ko-KR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>
              <a:defRPr/>
            </a:pPr>
            <a:r>
              <a:rPr lang="en-US" altLang="ko-KR" sz="2400" dirty="0" smtClean="0"/>
              <a:t>ICO </a:t>
            </a:r>
            <a:r>
              <a:rPr lang="en-US" altLang="ko-KR" sz="2400" dirty="0"/>
              <a:t>(Initial Coin Offering)</a:t>
            </a:r>
          </a:p>
          <a:p>
            <a:pPr lvl="1">
              <a:defRPr/>
            </a:pPr>
            <a:r>
              <a:rPr lang="ko-KR" altLang="en-US" sz="2000" dirty="0" err="1"/>
              <a:t>블록체인</a:t>
            </a:r>
            <a:r>
              <a:rPr lang="ko-KR" altLang="en-US" sz="2000" dirty="0"/>
              <a:t> </a:t>
            </a:r>
            <a:r>
              <a:rPr lang="en-US" altLang="ko-KR" sz="2000" dirty="0"/>
              <a:t>Startup</a:t>
            </a:r>
            <a:r>
              <a:rPr lang="ko-KR" altLang="en-US" sz="2000" dirty="0"/>
              <a:t>들이 </a:t>
            </a:r>
            <a:r>
              <a:rPr lang="ko-KR" altLang="en-US" sz="2000" dirty="0" smtClean="0">
                <a:solidFill>
                  <a:srgbClr val="FF0000"/>
                </a:solidFill>
              </a:rPr>
              <a:t>투자</a:t>
            </a:r>
            <a:r>
              <a:rPr lang="ko-KR" altLang="en-US" sz="2000" dirty="0" smtClean="0"/>
              <a:t>를 받고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투자자에게 </a:t>
            </a:r>
            <a:r>
              <a:rPr lang="ko-KR" altLang="en-US" sz="2000" dirty="0" err="1" smtClean="0">
                <a:solidFill>
                  <a:srgbClr val="FF0000"/>
                </a:solidFill>
              </a:rPr>
              <a:t>암호화폐</a:t>
            </a:r>
            <a:r>
              <a:rPr lang="ko-KR" altLang="en-US" sz="2000" dirty="0" smtClean="0">
                <a:solidFill>
                  <a:srgbClr val="FF0000"/>
                </a:solidFill>
              </a:rPr>
              <a:t> 제공</a:t>
            </a:r>
            <a:endParaRPr lang="en-US" altLang="ko-KR" sz="20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ko-KR" altLang="en-US" sz="2000" dirty="0" smtClean="0"/>
              <a:t>프로젝트의 </a:t>
            </a:r>
            <a:r>
              <a:rPr lang="ko-KR" altLang="en-US" sz="2000" dirty="0" smtClean="0">
                <a:solidFill>
                  <a:srgbClr val="FF0000"/>
                </a:solidFill>
              </a:rPr>
              <a:t>백서</a:t>
            </a:r>
            <a:r>
              <a:rPr lang="en-US" altLang="ko-KR" sz="2000" dirty="0" smtClean="0">
                <a:solidFill>
                  <a:srgbClr val="FF0000"/>
                </a:solidFill>
              </a:rPr>
              <a:t>(White Paper)</a:t>
            </a:r>
            <a:r>
              <a:rPr lang="ko-KR" altLang="en-US" sz="2000" dirty="0" smtClean="0">
                <a:solidFill>
                  <a:srgbClr val="FF0000"/>
                </a:solidFill>
              </a:rPr>
              <a:t>만을 토대로</a:t>
            </a:r>
            <a:r>
              <a:rPr lang="ko-KR" altLang="en-US" sz="2000" dirty="0" smtClean="0"/>
              <a:t> 투자 여부 결정</a:t>
            </a:r>
            <a:endParaRPr lang="en-US" altLang="ko-KR" sz="2000" dirty="0" smtClean="0"/>
          </a:p>
          <a:p>
            <a:pPr lvl="1">
              <a:defRPr/>
            </a:pPr>
            <a:r>
              <a:rPr lang="ko-KR" altLang="en-US" sz="2000" dirty="0" smtClean="0"/>
              <a:t>성공 예시</a:t>
            </a:r>
            <a:r>
              <a:rPr lang="en-US" altLang="ko-KR" sz="2000" dirty="0" smtClean="0"/>
              <a:t>: </a:t>
            </a:r>
            <a:r>
              <a:rPr lang="ko-KR" altLang="en-US" sz="2000" dirty="0" err="1" smtClean="0"/>
              <a:t>이더리움</a:t>
            </a:r>
            <a:r>
              <a:rPr lang="en-US" altLang="ko-KR" sz="2000" dirty="0" smtClean="0"/>
              <a:t>(</a:t>
            </a:r>
            <a:r>
              <a:rPr lang="ko-KR" altLang="en-US" sz="2000" dirty="0"/>
              <a:t>약 </a:t>
            </a:r>
            <a:r>
              <a:rPr lang="en-US" altLang="ko-KR" sz="2000" dirty="0"/>
              <a:t>1800</a:t>
            </a:r>
            <a:r>
              <a:rPr lang="ko-KR" altLang="en-US" sz="2000" dirty="0"/>
              <a:t>만 달러</a:t>
            </a:r>
            <a:r>
              <a:rPr lang="en-US" altLang="ko-KR" sz="2000" dirty="0" smtClean="0"/>
              <a:t>), </a:t>
            </a:r>
            <a:r>
              <a:rPr lang="ko-KR" altLang="en-US" sz="2000" dirty="0" smtClean="0"/>
              <a:t>아이콘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약 </a:t>
            </a:r>
            <a:r>
              <a:rPr lang="en-US" altLang="ko-KR" sz="2000" dirty="0"/>
              <a:t>450</a:t>
            </a:r>
            <a:r>
              <a:rPr lang="ko-KR" altLang="en-US" sz="2000" dirty="0"/>
              <a:t>억원</a:t>
            </a:r>
            <a:r>
              <a:rPr lang="en-US" altLang="ko-KR" sz="2000" dirty="0" smtClean="0"/>
              <a:t>)</a:t>
            </a:r>
          </a:p>
          <a:p>
            <a:pPr>
              <a:defRPr/>
            </a:pPr>
            <a:r>
              <a:rPr lang="ko-KR" altLang="en-US" sz="2400" dirty="0" smtClean="0"/>
              <a:t>규제</a:t>
            </a:r>
            <a:endParaRPr lang="en-US" altLang="ko-KR" sz="2000" dirty="0" smtClean="0"/>
          </a:p>
          <a:p>
            <a:pPr lvl="1">
              <a:defRPr/>
            </a:pPr>
            <a:r>
              <a:rPr lang="ko-KR" altLang="en-US" sz="2000" dirty="0" smtClean="0">
                <a:solidFill>
                  <a:srgbClr val="FF0000"/>
                </a:solidFill>
              </a:rPr>
              <a:t>한국과 중국만 </a:t>
            </a:r>
            <a:r>
              <a:rPr lang="ko-KR" altLang="en-US" sz="2000" dirty="0" err="1" smtClean="0">
                <a:solidFill>
                  <a:srgbClr val="FF0000"/>
                </a:solidFill>
              </a:rPr>
              <a:t>비허용</a:t>
            </a:r>
            <a:endParaRPr lang="en-US" altLang="ko-KR" sz="2000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altLang="ko-KR" sz="2000" dirty="0" smtClean="0"/>
              <a:t>2017</a:t>
            </a:r>
            <a:r>
              <a:rPr lang="ko-KR" altLang="en-US" sz="2000" dirty="0" smtClean="0"/>
              <a:t>년 시행</a:t>
            </a:r>
            <a:endParaRPr lang="en-US" altLang="ko-KR" sz="2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5283" t="729"/>
          <a:stretch/>
        </p:blipFill>
        <p:spPr>
          <a:xfrm>
            <a:off x="8419830" y="1013992"/>
            <a:ext cx="3163363" cy="242686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982" y="3801468"/>
            <a:ext cx="2929316" cy="266828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97" y="3495640"/>
            <a:ext cx="5212890" cy="30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 smtClean="0"/>
              <a:t>IEO </a:t>
            </a:r>
            <a:r>
              <a:rPr lang="en-US" altLang="ko-KR" dirty="0"/>
              <a:t>(Initial </a:t>
            </a:r>
            <a:r>
              <a:rPr lang="en-US" altLang="ko-KR" dirty="0" smtClean="0"/>
              <a:t>Exchange </a:t>
            </a:r>
            <a:r>
              <a:rPr lang="en-US" altLang="ko-KR" dirty="0"/>
              <a:t>Offering)</a:t>
            </a:r>
            <a:endParaRPr lang="ko-KR" altLang="en-US" sz="6000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/>
              <a:t>거래소를 통해 </a:t>
            </a:r>
            <a:r>
              <a:rPr lang="ko-KR" altLang="en-US" sz="2400" dirty="0" err="1"/>
              <a:t>블록체인</a:t>
            </a:r>
            <a:r>
              <a:rPr lang="ko-KR" altLang="en-US" sz="2400" dirty="0"/>
              <a:t> 프로젝트에 </a:t>
            </a:r>
            <a:r>
              <a:rPr lang="ko-KR" altLang="en-US" sz="2400" dirty="0">
                <a:solidFill>
                  <a:srgbClr val="FF0000"/>
                </a:solidFill>
              </a:rPr>
              <a:t>간접적으로 </a:t>
            </a:r>
            <a:r>
              <a:rPr lang="ko-KR" altLang="en-US" sz="2400" dirty="0" smtClean="0">
                <a:solidFill>
                  <a:srgbClr val="FF0000"/>
                </a:solidFill>
              </a:rPr>
              <a:t>투자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 lvl="1"/>
            <a:r>
              <a:rPr lang="ko-KR" altLang="en-US" sz="2000" dirty="0" smtClean="0"/>
              <a:t>믿을 수 있는 </a:t>
            </a:r>
            <a:r>
              <a:rPr lang="ko-KR" altLang="en-US" sz="2000" dirty="0" smtClean="0">
                <a:solidFill>
                  <a:srgbClr val="FF0000"/>
                </a:solidFill>
              </a:rPr>
              <a:t>거래소가 대신 투자 진행</a:t>
            </a:r>
            <a:endParaRPr lang="en-US" altLang="ko-KR" sz="2000" dirty="0" smtClean="0">
              <a:solidFill>
                <a:srgbClr val="FF0000"/>
              </a:solidFill>
            </a:endParaRPr>
          </a:p>
          <a:p>
            <a:pPr lvl="1"/>
            <a:r>
              <a:rPr lang="ko-KR" altLang="en-US" sz="2000" dirty="0" err="1" smtClean="0"/>
              <a:t>암호화폐</a:t>
            </a:r>
            <a:r>
              <a:rPr lang="ko-KR" altLang="en-US" sz="2000" dirty="0" smtClean="0"/>
              <a:t> 프로젝트의 정보를 쉽게 얻을 수 있음</a:t>
            </a:r>
            <a:endParaRPr lang="en-US" altLang="ko-KR" sz="2000" dirty="0" smtClean="0"/>
          </a:p>
          <a:p>
            <a:r>
              <a:rPr lang="ko-KR" altLang="en-US" sz="2400" dirty="0" smtClean="0"/>
              <a:t>기본적으로 </a:t>
            </a:r>
            <a:r>
              <a:rPr lang="ko-KR" altLang="en-US" sz="2400" dirty="0">
                <a:solidFill>
                  <a:srgbClr val="FF0000"/>
                </a:solidFill>
              </a:rPr>
              <a:t>가동되는 최소한의 제품</a:t>
            </a:r>
            <a:r>
              <a:rPr lang="ko-KR" altLang="en-US" sz="2400" dirty="0"/>
              <a:t>을 개발한 후 투자 </a:t>
            </a:r>
            <a:r>
              <a:rPr lang="ko-KR" altLang="en-US" sz="2400" dirty="0" smtClean="0"/>
              <a:t>진행</a:t>
            </a:r>
            <a:endParaRPr lang="en-US" altLang="ko-KR" sz="2400" dirty="0" smtClean="0"/>
          </a:p>
          <a:p>
            <a:r>
              <a:rPr lang="ko-KR" altLang="en-US" sz="2400" dirty="0" smtClean="0"/>
              <a:t>거래소 </a:t>
            </a:r>
            <a:r>
              <a:rPr lang="ko-KR" altLang="en-US" sz="2400" dirty="0"/>
              <a:t>상장 수수료 절감 </a:t>
            </a:r>
            <a:r>
              <a:rPr lang="ko-KR" altLang="en-US" sz="2400" dirty="0" smtClean="0"/>
              <a:t>가능</a:t>
            </a:r>
            <a:endParaRPr lang="en-US" altLang="ko-KR" sz="24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333" y="3156978"/>
            <a:ext cx="5413810" cy="2706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03672F-23BA-034A-8808-48C197C449BD}"/>
              </a:ext>
            </a:extLst>
          </p:cNvPr>
          <p:cNvSpPr txBox="1"/>
          <p:nvPr/>
        </p:nvSpPr>
        <p:spPr>
          <a:xfrm>
            <a:off x="3353396" y="5933834"/>
            <a:ext cx="5205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/>
              <a:t>&lt;</a:t>
            </a:r>
            <a:r>
              <a:rPr lang="ko-KR" altLang="en-US" sz="1400" b="1" dirty="0" smtClean="0"/>
              <a:t>첫 </a:t>
            </a:r>
            <a:r>
              <a:rPr lang="en-US" altLang="ko-KR" sz="1400" b="1" dirty="0" smtClean="0"/>
              <a:t>IEO </a:t>
            </a:r>
            <a:r>
              <a:rPr lang="ko-KR" altLang="en-US" sz="1400" b="1" dirty="0" smtClean="0"/>
              <a:t>사례 </a:t>
            </a:r>
            <a:r>
              <a:rPr lang="en-US" altLang="ko-KR" sz="1400" b="1" dirty="0" smtClean="0"/>
              <a:t>: </a:t>
            </a:r>
            <a:r>
              <a:rPr lang="ko-KR" altLang="en-US" sz="1400" b="1" dirty="0" err="1" smtClean="0"/>
              <a:t>바이낸스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런치패드의</a:t>
            </a:r>
            <a:r>
              <a:rPr lang="ko-KR" altLang="en-US" sz="1400" b="1" dirty="0" smtClean="0"/>
              <a:t> </a:t>
            </a:r>
            <a:r>
              <a:rPr lang="ko-KR" altLang="en-US" sz="1400" b="1" dirty="0" err="1" smtClean="0"/>
              <a:t>기프토</a:t>
            </a:r>
            <a:r>
              <a:rPr lang="en-US" altLang="ko-KR" sz="1400" b="1" dirty="0" smtClean="0"/>
              <a:t>/</a:t>
            </a:r>
            <a:r>
              <a:rPr lang="ko-KR" altLang="en-US" sz="1400" b="1" dirty="0" err="1" smtClean="0"/>
              <a:t>브레드</a:t>
            </a:r>
            <a:r>
              <a:rPr lang="en-US" altLang="ko-KR" sz="1400" b="1" dirty="0" smtClean="0"/>
              <a:t>&gt;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335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altLang="ko-KR" dirty="0"/>
              <a:t>STO (Security Token Offering)</a:t>
            </a:r>
            <a:endParaRPr lang="ko-KR" altLang="en-US" sz="6000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noProof="0" dirty="0" err="1">
                <a:ea typeface="맑은 고딕" panose="020B0503020000020004" pitchFamily="50" charset="-127"/>
              </a:rPr>
              <a:t>증권형</a:t>
            </a:r>
            <a:r>
              <a:rPr lang="ko-KR" altLang="en-US" sz="2400" noProof="0" dirty="0">
                <a:ea typeface="맑은 고딕" panose="020B0503020000020004" pitchFamily="50" charset="-127"/>
              </a:rPr>
              <a:t> 토큰 발행</a:t>
            </a:r>
            <a:endParaRPr lang="en-US" altLang="ko-KR" sz="2400" noProof="0" dirty="0"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ko-KR" altLang="en-US" sz="2000" dirty="0">
                <a:ea typeface="맑은 고딕" panose="020B0503020000020004" pitchFamily="50" charset="-127"/>
              </a:rPr>
              <a:t>기존 증권의 특징 가짐 </a:t>
            </a:r>
            <a:r>
              <a:rPr lang="ko-KR" altLang="en-US" sz="2000" dirty="0"/>
              <a:t>→</a:t>
            </a:r>
            <a:r>
              <a:rPr lang="en-US" altLang="ko-KR" sz="2000" dirty="0">
                <a:ea typeface="맑은 고딕" panose="020B0503020000020004" pitchFamily="50" charset="-127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ea typeface="맑은 고딕" panose="020B0503020000020004" pitchFamily="50" charset="-127"/>
              </a:rPr>
              <a:t>증권 관련 법에 의한 규제</a:t>
            </a:r>
            <a:endParaRPr lang="en-US" altLang="ko-KR" sz="2000" dirty="0">
              <a:solidFill>
                <a:srgbClr val="FF0000"/>
              </a:solidFill>
              <a:ea typeface="맑은 고딕" panose="020B0503020000020004" pitchFamily="50" charset="-127"/>
            </a:endParaRPr>
          </a:p>
          <a:p>
            <a:pPr>
              <a:defRPr/>
            </a:pPr>
            <a:r>
              <a:rPr kumimoji="0" lang="ko-KR" altLang="en-US" sz="2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모든 형태의 자산을 </a:t>
            </a:r>
            <a:r>
              <a:rPr kumimoji="0" lang="ko-KR" altLang="en-US" sz="24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토큰화</a:t>
            </a:r>
            <a:endParaRPr kumimoji="0" lang="en-US" altLang="ko-KR" sz="2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자산에 투자한 모두가 분할된</a:t>
            </a:r>
            <a:r>
              <a:rPr kumimoji="0" lang="en-US" altLang="ko-KR" sz="20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 </a:t>
            </a:r>
            <a:r>
              <a:rPr kumimoji="0" lang="ko-KR" altLang="en-US" sz="20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소유권을 보장받음</a:t>
            </a:r>
            <a:endParaRPr kumimoji="0" lang="en-US" altLang="ko-KR" sz="2000" i="0" u="none" strike="noStrike" kern="1200" cap="none" spc="0" normalizeH="0" baseline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ko-KR" altLang="en-US" sz="2000" noProof="0" dirty="0">
                <a:ea typeface="맑은 고딕" panose="020B0503020000020004" pitchFamily="50" charset="-127"/>
              </a:rPr>
              <a:t>자금 조달 비용 절감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  <p:pic>
        <p:nvPicPr>
          <p:cNvPr id="4" name="내용 개체 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2996952"/>
            <a:ext cx="3096344" cy="3096344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4511824" y="2852936"/>
            <a:ext cx="1152128" cy="1082955"/>
            <a:chOff x="4511824" y="2852936"/>
            <a:chExt cx="1152128" cy="1082955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5591944" y="2852936"/>
              <a:ext cx="0" cy="108012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4511824" y="3935891"/>
              <a:ext cx="1152128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그룹 9"/>
          <p:cNvGrpSpPr/>
          <p:nvPr/>
        </p:nvGrpSpPr>
        <p:grpSpPr>
          <a:xfrm flipH="1">
            <a:off x="5663952" y="2852936"/>
            <a:ext cx="1800199" cy="1082955"/>
            <a:chOff x="4511824" y="2852936"/>
            <a:chExt cx="1152128" cy="1082955"/>
          </a:xfrm>
        </p:grpSpPr>
        <p:cxnSp>
          <p:nvCxnSpPr>
            <p:cNvPr id="11" name="직선 연결선 10"/>
            <p:cNvCxnSpPr/>
            <p:nvPr/>
          </p:nvCxnSpPr>
          <p:spPr>
            <a:xfrm>
              <a:off x="5591944" y="2852936"/>
              <a:ext cx="0" cy="108012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4511824" y="3935891"/>
              <a:ext cx="1152128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82" y="3212976"/>
            <a:ext cx="584962" cy="58496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31" y="3212976"/>
            <a:ext cx="584962" cy="584962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4511824" y="4061080"/>
            <a:ext cx="1152128" cy="1082955"/>
            <a:chOff x="4511824" y="2852936"/>
            <a:chExt cx="1152128" cy="1082955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5591944" y="2852936"/>
              <a:ext cx="0" cy="108012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H="1">
              <a:off x="4511824" y="3935891"/>
              <a:ext cx="1152128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46" y="4421120"/>
            <a:ext cx="584962" cy="584962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 flipH="1">
            <a:off x="5663949" y="4013060"/>
            <a:ext cx="1944218" cy="723817"/>
            <a:chOff x="4511824" y="2852936"/>
            <a:chExt cx="1152128" cy="1082955"/>
          </a:xfrm>
        </p:grpSpPr>
        <p:cxnSp>
          <p:nvCxnSpPr>
            <p:cNvPr id="20" name="직선 연결선 19"/>
            <p:cNvCxnSpPr/>
            <p:nvPr/>
          </p:nvCxnSpPr>
          <p:spPr>
            <a:xfrm>
              <a:off x="5591944" y="2852936"/>
              <a:ext cx="0" cy="108012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flipH="1">
              <a:off x="4511824" y="3935891"/>
              <a:ext cx="1152128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113" y="5373216"/>
            <a:ext cx="584962" cy="584962"/>
          </a:xfrm>
          <a:prstGeom prst="rect">
            <a:avLst/>
          </a:prstGeom>
        </p:spPr>
      </p:pic>
      <p:grpSp>
        <p:nvGrpSpPr>
          <p:cNvPr id="23" name="그룹 22"/>
          <p:cNvGrpSpPr/>
          <p:nvPr/>
        </p:nvGrpSpPr>
        <p:grpSpPr>
          <a:xfrm>
            <a:off x="4511823" y="4734982"/>
            <a:ext cx="1669685" cy="1435958"/>
            <a:chOff x="4511824" y="2852936"/>
            <a:chExt cx="1152128" cy="1082955"/>
          </a:xfrm>
        </p:grpSpPr>
        <p:cxnSp>
          <p:nvCxnSpPr>
            <p:cNvPr id="24" name="직선 연결선 23"/>
            <p:cNvCxnSpPr/>
            <p:nvPr/>
          </p:nvCxnSpPr>
          <p:spPr>
            <a:xfrm>
              <a:off x="5591944" y="2852936"/>
              <a:ext cx="0" cy="108012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flipH="1">
              <a:off x="4511824" y="3935891"/>
              <a:ext cx="1152128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46" y="5523295"/>
            <a:ext cx="584962" cy="58496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113" y="4040039"/>
            <a:ext cx="584962" cy="584962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 flipH="1">
            <a:off x="6240015" y="4799478"/>
            <a:ext cx="1368151" cy="1365826"/>
            <a:chOff x="4511824" y="2852936"/>
            <a:chExt cx="1152128" cy="1082955"/>
          </a:xfrm>
        </p:grpSpPr>
        <p:cxnSp>
          <p:nvCxnSpPr>
            <p:cNvPr id="29" name="직선 연결선 28"/>
            <p:cNvCxnSpPr/>
            <p:nvPr/>
          </p:nvCxnSpPr>
          <p:spPr>
            <a:xfrm>
              <a:off x="5591944" y="2852936"/>
              <a:ext cx="0" cy="108012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4511824" y="3935891"/>
              <a:ext cx="1152128" cy="0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81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62251" y="3317809"/>
            <a:ext cx="6667500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블록체인과</a:t>
            </a:r>
            <a:r>
              <a:rPr lang="ko-KR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인공지능</a:t>
            </a:r>
          </a:p>
        </p:txBody>
      </p:sp>
    </p:spTree>
    <p:extLst>
      <p:ext uri="{BB962C8B-B14F-4D97-AF65-F5344CB8AC3E}">
        <p14:creationId xmlns:p14="http://schemas.microsoft.com/office/powerpoint/2010/main" val="30748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블록체인과</a:t>
            </a:r>
            <a:r>
              <a:rPr kumimoji="0" lang="ko-KR" altLang="en-US" sz="2800" b="1" i="0" u="none" strike="noStrike" kern="1200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인공지능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58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 err="1"/>
              <a:t>머신러닝을</a:t>
            </a:r>
            <a:r>
              <a:rPr lang="ko-KR" altLang="en-US" sz="2400" dirty="0"/>
              <a:t> 이용한 </a:t>
            </a:r>
            <a:r>
              <a:rPr lang="ko-KR" altLang="en-US" sz="2400" dirty="0" err="1"/>
              <a:t>블록체인</a:t>
            </a:r>
            <a:r>
              <a:rPr lang="ko-KR" altLang="en-US" sz="2400" dirty="0"/>
              <a:t> 분석</a:t>
            </a:r>
            <a:endParaRPr lang="en-US" altLang="ko-KR" sz="2400" dirty="0"/>
          </a:p>
          <a:p>
            <a:pPr lvl="1"/>
            <a:r>
              <a:rPr lang="ko-KR" altLang="en-US" sz="2000" dirty="0"/>
              <a:t>누구나 개방형 블록체인으로부터 생성된 데이터에 접근할 수 있음</a:t>
            </a:r>
            <a:r>
              <a:rPr lang="en-US" altLang="ko-KR" sz="2000" dirty="0"/>
              <a:t>(</a:t>
            </a:r>
            <a:r>
              <a:rPr lang="ko-KR" altLang="en-US" sz="2000" dirty="0"/>
              <a:t>비트코인</a:t>
            </a:r>
            <a:r>
              <a:rPr lang="en-US" altLang="ko-KR" sz="2000" dirty="0"/>
              <a:t>,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이더리움</a:t>
            </a:r>
            <a:r>
              <a:rPr lang="en-US" altLang="ko-KR" sz="2000" dirty="0"/>
              <a:t>,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이오스</a:t>
            </a:r>
            <a:r>
              <a:rPr lang="ko-KR" altLang="en-US" sz="2000" dirty="0"/>
              <a:t> 등</a:t>
            </a:r>
            <a:r>
              <a:rPr lang="en-US" altLang="ko-KR" sz="2000" dirty="0"/>
              <a:t>)</a:t>
            </a:r>
            <a:endParaRPr lang="en-US" altLang="ko-KR" sz="1200" dirty="0"/>
          </a:p>
          <a:p>
            <a:pPr lvl="1"/>
            <a:r>
              <a:rPr lang="ko-KR" altLang="en-US" sz="2000" dirty="0" err="1"/>
              <a:t>머신러닝을</a:t>
            </a:r>
            <a:r>
              <a:rPr lang="ko-KR" altLang="en-US" sz="2000" dirty="0"/>
              <a:t> 이용하여 </a:t>
            </a:r>
            <a:r>
              <a:rPr lang="ko-KR" altLang="en-US" sz="2000" dirty="0" err="1"/>
              <a:t>블록체인의</a:t>
            </a:r>
            <a:r>
              <a:rPr lang="ko-KR" altLang="en-US" sz="2000" dirty="0"/>
              <a:t> 데이터를 분석해 유용한 정보를 얻을 수 있음</a:t>
            </a:r>
            <a:endParaRPr lang="en-US" altLang="ko-KR" sz="2000" dirty="0"/>
          </a:p>
          <a:p>
            <a:pPr lvl="2"/>
            <a:r>
              <a:rPr lang="ko-KR" altLang="en-US" sz="1800" dirty="0"/>
              <a:t>불법 거래 탐지</a:t>
            </a:r>
            <a:endParaRPr lang="en-US" altLang="ko-KR" sz="1800" dirty="0"/>
          </a:p>
          <a:p>
            <a:pPr lvl="2"/>
            <a:r>
              <a:rPr lang="ko-KR" altLang="en-US" sz="1800" dirty="0" err="1"/>
              <a:t>암호화폐</a:t>
            </a:r>
            <a:r>
              <a:rPr lang="ko-KR" altLang="en-US" sz="1800" dirty="0"/>
              <a:t> 가격 예측</a:t>
            </a:r>
            <a:endParaRPr lang="en-US" altLang="ko-KR" sz="18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C3185CD-1073-BA4D-B37A-F3A790787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39" y="2908653"/>
            <a:ext cx="5963757" cy="2139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03672F-23BA-034A-8808-48C197C449BD}"/>
              </a:ext>
            </a:extLst>
          </p:cNvPr>
          <p:cNvSpPr txBox="1"/>
          <p:nvPr/>
        </p:nvSpPr>
        <p:spPr>
          <a:xfrm>
            <a:off x="2018297" y="5435620"/>
            <a:ext cx="294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/>
              <a:t>머신러닝을</a:t>
            </a:r>
            <a:r>
              <a:rPr lang="ko-KR" altLang="en-US" sz="1400" b="1" dirty="0"/>
              <a:t> 이용한 불법 거래 탐지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C5E47-752D-874E-B2E4-1F59389B8950}"/>
              </a:ext>
            </a:extLst>
          </p:cNvPr>
          <p:cNvSpPr txBox="1"/>
          <p:nvPr/>
        </p:nvSpPr>
        <p:spPr>
          <a:xfrm>
            <a:off x="8137981" y="5429811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err="1"/>
              <a:t>암호화폐</a:t>
            </a:r>
            <a:r>
              <a:rPr lang="ko-KR" altLang="en-US" sz="1400" b="1" dirty="0"/>
              <a:t> 가격 예측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9CE197C-1836-6447-B5C9-CDA7B8F6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225" y="2828385"/>
            <a:ext cx="4397505" cy="230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33146" y="3317809"/>
            <a:ext cx="9056077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블록체인 </a:t>
            </a:r>
            <a:r>
              <a:rPr lang="ko-KR" alt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기반의 </a:t>
            </a:r>
            <a:r>
              <a:rPr lang="ko-KR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사업 및 프로젝트</a:t>
            </a:r>
          </a:p>
        </p:txBody>
      </p:sp>
    </p:spTree>
    <p:extLst>
      <p:ext uri="{BB962C8B-B14F-4D97-AF65-F5344CB8AC3E}">
        <p14:creationId xmlns:p14="http://schemas.microsoft.com/office/powerpoint/2010/main" val="34456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기반의 사업 및 프로젝트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86" name="그룹 85"/>
          <p:cNvGrpSpPr/>
          <p:nvPr/>
        </p:nvGrpSpPr>
        <p:grpSpPr>
          <a:xfrm>
            <a:off x="668038" y="1841089"/>
            <a:ext cx="10855925" cy="2949880"/>
            <a:chOff x="597395" y="1412211"/>
            <a:chExt cx="10855925" cy="2949880"/>
          </a:xfrm>
        </p:grpSpPr>
        <p:grpSp>
          <p:nvGrpSpPr>
            <p:cNvPr id="8" name="그룹 7"/>
            <p:cNvGrpSpPr/>
            <p:nvPr/>
          </p:nvGrpSpPr>
          <p:grpSpPr>
            <a:xfrm>
              <a:off x="605893" y="1439715"/>
              <a:ext cx="10847427" cy="2582045"/>
              <a:chOff x="605893" y="1415439"/>
              <a:chExt cx="10847427" cy="258204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102055" y="1421103"/>
                <a:ext cx="1505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유통망 관리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624563" y="2921525"/>
                <a:ext cx="1505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부동산 거래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422616" y="2921525"/>
                <a:ext cx="1505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에너지 시장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262294" y="2914736"/>
                <a:ext cx="1505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지적 재산권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92259" y="2914736"/>
                <a:ext cx="1505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중고차 거래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39864" y="2915303"/>
                <a:ext cx="1505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기록 관리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603479" y="1426530"/>
                <a:ext cx="1505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헬스케어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437599" y="1426530"/>
                <a:ext cx="1505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투자</a:t>
                </a:r>
                <a:r>
                  <a:rPr lang="en-US" altLang="ko-KR" b="1" dirty="0">
                    <a:solidFill>
                      <a:srgbClr val="0070C0"/>
                    </a:solidFill>
                  </a:rPr>
                  <a:t>·</a:t>
                </a:r>
                <a:r>
                  <a:rPr lang="ko-KR" altLang="en-US" b="1" dirty="0" smtClean="0">
                    <a:solidFill>
                      <a:srgbClr val="0070C0"/>
                    </a:solidFill>
                  </a:rPr>
                  <a:t>모금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255258" y="1426530"/>
                <a:ext cx="1505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투표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86899" y="1415439"/>
                <a:ext cx="19973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smtClean="0">
                    <a:solidFill>
                      <a:srgbClr val="0070C0"/>
                    </a:solidFill>
                  </a:rPr>
                  <a:t>디지털 </a:t>
                </a:r>
                <a:r>
                  <a:rPr lang="ko-KR" altLang="en-US" b="1" dirty="0" err="1" smtClean="0">
                    <a:solidFill>
                      <a:srgbClr val="0070C0"/>
                    </a:solidFill>
                  </a:rPr>
                  <a:t>신원인증</a:t>
                </a:r>
                <a:endParaRPr lang="ko-KR" altLang="en-US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84168" y="1737957"/>
                <a:ext cx="21523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원산지 추적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정품 확인</a:t>
                </a:r>
                <a:endParaRPr lang="en-US" altLang="ko-KR" sz="1500" dirty="0" smtClean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05893" y="1737957"/>
                <a:ext cx="2152395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본인인증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필요한 개인정보  부분적 제공</a:t>
                </a:r>
                <a:endParaRPr lang="en-US" altLang="ko-KR" sz="1500" dirty="0" smtClean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962962" y="1743384"/>
                <a:ext cx="21523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선거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의견 수렴</a:t>
                </a:r>
                <a:endParaRPr lang="en-US" altLang="ko-KR" sz="1500" dirty="0" smtClean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148530" y="1741226"/>
                <a:ext cx="21523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err="1" smtClean="0"/>
                  <a:t>크라우드</a:t>
                </a:r>
                <a:r>
                  <a:rPr lang="ko-KR" altLang="en-US" sz="1500" dirty="0" smtClean="0"/>
                  <a:t> </a:t>
                </a:r>
                <a:r>
                  <a:rPr lang="ko-KR" altLang="en-US" sz="1500" dirty="0" err="1" smtClean="0"/>
                  <a:t>펀딩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디지털 증권</a:t>
                </a:r>
                <a:endParaRPr lang="en-US" altLang="ko-KR" sz="1500" dirty="0" smtClean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300925" y="1722347"/>
                <a:ext cx="2152395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개인의료기록 공유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의료 기록 토대로 한 적절한 처방</a:t>
                </a:r>
                <a:endParaRPr lang="en-US" altLang="ko-KR" sz="1500" dirty="0" smtClean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21330" y="3201848"/>
                <a:ext cx="21523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증명서 보관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전자문서 관리</a:t>
                </a:r>
                <a:endParaRPr lang="en-US" altLang="ko-KR" sz="1500" dirty="0" smtClean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753637" y="3201845"/>
                <a:ext cx="21523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사고 및 수리 기록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차량 등록정보 관리</a:t>
                </a:r>
                <a:endParaRPr lang="en-US" altLang="ko-KR" sz="1500" dirty="0" smtClean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931619" y="3224158"/>
                <a:ext cx="2152395" cy="740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지적 재산의 거래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저작권 등록</a:t>
                </a:r>
                <a:endParaRPr lang="en-US" altLang="ko-KR" sz="1500" dirty="0" smtClean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104947" y="3224158"/>
                <a:ext cx="2152395" cy="740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잉여 에너지 거래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소비량 예측</a:t>
                </a:r>
                <a:endParaRPr lang="en-US" altLang="ko-KR" sz="1500" dirty="0" smtClean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9241910" y="3212654"/>
                <a:ext cx="215239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증명서 보관</a:t>
                </a:r>
                <a:endParaRPr lang="en-US" altLang="ko-KR" sz="15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500" dirty="0" smtClean="0"/>
                  <a:t>전자문서 관리</a:t>
                </a:r>
                <a:endParaRPr lang="en-US" altLang="ko-KR" sz="1500" dirty="0" smtClean="0"/>
              </a:p>
            </p:txBody>
          </p:sp>
        </p:grpSp>
        <p:sp>
          <p:nvSpPr>
            <p:cNvPr id="72" name="모서리가 둥근 직사각형 71"/>
            <p:cNvSpPr/>
            <p:nvPr/>
          </p:nvSpPr>
          <p:spPr>
            <a:xfrm>
              <a:off x="597395" y="1412211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모서리가 둥근 직사각형 76"/>
            <p:cNvSpPr/>
            <p:nvPr/>
          </p:nvSpPr>
          <p:spPr>
            <a:xfrm>
              <a:off x="2764049" y="1412211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모서리가 둥근 직사각형 77"/>
            <p:cNvSpPr/>
            <p:nvPr/>
          </p:nvSpPr>
          <p:spPr>
            <a:xfrm>
              <a:off x="4940743" y="1418447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모서리가 둥근 직사각형 78"/>
            <p:cNvSpPr/>
            <p:nvPr/>
          </p:nvSpPr>
          <p:spPr>
            <a:xfrm>
              <a:off x="4928977" y="2890175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모서리가 둥근 직사각형 79"/>
            <p:cNvSpPr/>
            <p:nvPr/>
          </p:nvSpPr>
          <p:spPr>
            <a:xfrm>
              <a:off x="2771296" y="2891281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모서리가 둥근 직사각형 80"/>
            <p:cNvSpPr/>
            <p:nvPr/>
          </p:nvSpPr>
          <p:spPr>
            <a:xfrm>
              <a:off x="606368" y="2885794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모서리가 둥근 직사각형 81"/>
            <p:cNvSpPr/>
            <p:nvPr/>
          </p:nvSpPr>
          <p:spPr>
            <a:xfrm>
              <a:off x="7117437" y="1412211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모서리가 둥근 직사각형 82"/>
            <p:cNvSpPr/>
            <p:nvPr/>
          </p:nvSpPr>
          <p:spPr>
            <a:xfrm>
              <a:off x="7102305" y="2890269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모서리가 둥근 직사각형 83"/>
            <p:cNvSpPr/>
            <p:nvPr/>
          </p:nvSpPr>
          <p:spPr>
            <a:xfrm>
              <a:off x="9267233" y="2896600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모서리가 둥근 직사각형 84"/>
            <p:cNvSpPr/>
            <p:nvPr/>
          </p:nvSpPr>
          <p:spPr>
            <a:xfrm>
              <a:off x="9277198" y="1412211"/>
              <a:ext cx="2157681" cy="1465491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9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디지털 신원 인증 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en-US" altLang="ko-KR" noProof="0" dirty="0" smtClean="0">
                <a:ea typeface="맑은 고딕" panose="020B0503020000020004" pitchFamily="50" charset="-127"/>
              </a:rPr>
              <a:t>Digital Identity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58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 smtClean="0"/>
              <a:t>블록체인을 기반으로 한 신원</a:t>
            </a:r>
            <a:r>
              <a:rPr lang="en-US" altLang="ko-KR" sz="2400" dirty="0" smtClean="0"/>
              <a:t> </a:t>
            </a:r>
            <a:r>
              <a:rPr lang="ko-KR" altLang="en-US" sz="2400" dirty="0" smtClean="0"/>
              <a:t>인증 체계</a:t>
            </a:r>
            <a:endParaRPr lang="en-US" altLang="ko-KR" sz="2400" dirty="0" smtClean="0"/>
          </a:p>
          <a:p>
            <a:pPr lvl="1"/>
            <a:r>
              <a:rPr lang="ko-KR" altLang="en-US" sz="2000" dirty="0" smtClean="0"/>
              <a:t>사용자가 자신의 </a:t>
            </a:r>
            <a:r>
              <a:rPr lang="ko-KR" altLang="en-US" sz="2000" dirty="0" err="1" smtClean="0"/>
              <a:t>신원정보에</a:t>
            </a:r>
            <a:r>
              <a:rPr lang="ko-KR" altLang="en-US" sz="2000" dirty="0" smtClean="0"/>
              <a:t> </a:t>
            </a:r>
            <a:r>
              <a:rPr lang="ko-KR" altLang="en-US" sz="2000" dirty="0" smtClean="0">
                <a:solidFill>
                  <a:srgbClr val="FF0000"/>
                </a:solidFill>
              </a:rPr>
              <a:t>주권 행사</a:t>
            </a:r>
            <a:r>
              <a:rPr lang="ko-KR" altLang="en-US" sz="2000" dirty="0" smtClean="0"/>
              <a:t> 가능</a:t>
            </a:r>
            <a:endParaRPr lang="en-US" altLang="ko-KR" sz="2000" dirty="0" smtClean="0"/>
          </a:p>
          <a:p>
            <a:pPr lvl="1"/>
            <a:r>
              <a:rPr lang="ko-KR" altLang="en-US" sz="2000" dirty="0" smtClean="0">
                <a:solidFill>
                  <a:srgbClr val="FF0000"/>
                </a:solidFill>
              </a:rPr>
              <a:t>제 </a:t>
            </a:r>
            <a:r>
              <a:rPr lang="en-US" altLang="ko-KR" sz="2000" dirty="0" smtClean="0">
                <a:solidFill>
                  <a:srgbClr val="FF0000"/>
                </a:solidFill>
              </a:rPr>
              <a:t>3 </a:t>
            </a:r>
            <a:r>
              <a:rPr lang="ko-KR" altLang="en-US" sz="2000" dirty="0" smtClean="0">
                <a:solidFill>
                  <a:srgbClr val="FF0000"/>
                </a:solidFill>
              </a:rPr>
              <a:t>기관의 통제 없이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분산원장에</a:t>
            </a:r>
            <a:r>
              <a:rPr lang="ko-KR" altLang="en-US" sz="2000" dirty="0" smtClean="0"/>
              <a:t> 누구나 참여하고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신원정보 위</a:t>
            </a:r>
            <a:r>
              <a:rPr lang="en-US" altLang="ko-KR" sz="2000" dirty="0" smtClean="0"/>
              <a:t>·</a:t>
            </a:r>
            <a:r>
              <a:rPr lang="ko-KR" altLang="en-US" sz="2000" dirty="0" smtClean="0"/>
              <a:t>변조 여부 검증</a:t>
            </a:r>
            <a:endParaRPr lang="en-US" altLang="ko-KR" sz="2000" dirty="0" smtClean="0"/>
          </a:p>
          <a:p>
            <a:endParaRPr lang="en-US" altLang="ko-KR" sz="2400" dirty="0" smtClean="0"/>
          </a:p>
          <a:p>
            <a:r>
              <a:rPr lang="ko-KR" altLang="en-US" sz="2400" dirty="0" smtClean="0"/>
              <a:t>특징</a:t>
            </a:r>
            <a:endParaRPr lang="en-US" altLang="ko-KR" sz="2000" dirty="0" smtClean="0"/>
          </a:p>
          <a:p>
            <a:pPr lvl="1"/>
            <a:r>
              <a:rPr lang="ko-KR" altLang="en-US" sz="2000" dirty="0" err="1" smtClean="0"/>
              <a:t>휴대성</a:t>
            </a:r>
            <a:endParaRPr lang="en-US" altLang="ko-KR" sz="2000" dirty="0" smtClean="0"/>
          </a:p>
          <a:p>
            <a:pPr lvl="1"/>
            <a:r>
              <a:rPr lang="ko-KR" altLang="en-US" sz="2000" dirty="0" smtClean="0"/>
              <a:t>개인정보 보호</a:t>
            </a:r>
            <a:endParaRPr lang="en-US" altLang="ko-KR" sz="2000" dirty="0" smtClean="0"/>
          </a:p>
          <a:p>
            <a:pPr lvl="1"/>
            <a:r>
              <a:rPr lang="ko-KR" altLang="en-US" sz="2000" dirty="0" smtClean="0"/>
              <a:t>지속성</a:t>
            </a:r>
            <a:endParaRPr lang="en-US" altLang="ko-KR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631367" y="6272587"/>
            <a:ext cx="423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err="1" smtClean="0"/>
              <a:t>금융보안원</a:t>
            </a:r>
            <a:r>
              <a:rPr lang="en-US" altLang="ko-KR" sz="1000" dirty="0" smtClean="0"/>
              <a:t>. </a:t>
            </a:r>
            <a:r>
              <a:rPr lang="ko-KR" altLang="en-US" sz="1000" dirty="0" err="1" smtClean="0"/>
              <a:t>전자금융과</a:t>
            </a:r>
            <a:r>
              <a:rPr lang="ko-KR" altLang="en-US" sz="1000" dirty="0" smtClean="0"/>
              <a:t> 금융보안 제</a:t>
            </a:r>
            <a:r>
              <a:rPr lang="en-US" altLang="ko-KR" sz="1000" dirty="0" smtClean="0"/>
              <a:t>16</a:t>
            </a:r>
            <a:r>
              <a:rPr lang="ko-KR" altLang="en-US" sz="1000" dirty="0" smtClean="0"/>
              <a:t>호</a:t>
            </a:r>
            <a:r>
              <a:rPr lang="en-US" altLang="ko-KR" sz="1000" dirty="0" smtClean="0"/>
              <a:t>, Apr. 2019</a:t>
            </a:r>
            <a:endParaRPr lang="ko-KR" altLang="en-US" sz="1000" dirty="0"/>
          </a:p>
        </p:txBody>
      </p:sp>
      <p:grpSp>
        <p:nvGrpSpPr>
          <p:cNvPr id="3" name="그룹 2"/>
          <p:cNvGrpSpPr/>
          <p:nvPr/>
        </p:nvGrpSpPr>
        <p:grpSpPr>
          <a:xfrm>
            <a:off x="4270802" y="2381064"/>
            <a:ext cx="6205887" cy="3654669"/>
            <a:chOff x="4543177" y="2209809"/>
            <a:chExt cx="6439351" cy="3792157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5867" y="2541920"/>
              <a:ext cx="6115050" cy="3324225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4543177" y="2209809"/>
              <a:ext cx="6439351" cy="379215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04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직사각형 51"/>
          <p:cNvSpPr/>
          <p:nvPr/>
        </p:nvSpPr>
        <p:spPr>
          <a:xfrm>
            <a:off x="6771509" y="2717983"/>
            <a:ext cx="4807555" cy="3138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505838" y="2717983"/>
            <a:ext cx="5817141" cy="3138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디지털 증권</a:t>
            </a:r>
            <a:r>
              <a:rPr lang="ko-KR" altLang="en-US" dirty="0">
                <a:ea typeface="맑은 고딕" panose="020B0503020000020004" pitchFamily="50" charset="-127"/>
              </a:rPr>
              <a:t> </a:t>
            </a:r>
            <a:r>
              <a:rPr lang="en-US" altLang="ko-KR" dirty="0" smtClean="0">
                <a:ea typeface="맑은 고딕" panose="020B0503020000020004" pitchFamily="50" charset="-127"/>
              </a:rPr>
              <a:t>(Digital Securities)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58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 err="1" smtClean="0"/>
              <a:t>블록체인</a:t>
            </a:r>
            <a:r>
              <a:rPr lang="ko-KR" altLang="en-US" sz="2400" dirty="0" smtClean="0"/>
              <a:t> 기술을 통해 기존 증권을 디지털화 </a:t>
            </a:r>
            <a:r>
              <a:rPr lang="en-US" altLang="ko-KR" sz="2400" dirty="0" smtClean="0"/>
              <a:t>(</a:t>
            </a:r>
            <a:r>
              <a:rPr lang="ko-KR" altLang="en-US" sz="2400" dirty="0" err="1" smtClean="0"/>
              <a:t>토큰화</a:t>
            </a:r>
            <a:r>
              <a:rPr lang="en-US" altLang="ko-KR" sz="2400" dirty="0" smtClean="0"/>
              <a:t>)</a:t>
            </a:r>
          </a:p>
          <a:p>
            <a:pPr lvl="1"/>
            <a:r>
              <a:rPr lang="ko-KR" altLang="en-US" sz="2000" dirty="0" smtClean="0"/>
              <a:t>증권과 같은 역할 →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증권에 대한 기존 법률 적용으로 </a:t>
            </a:r>
            <a:r>
              <a:rPr lang="ko-KR" altLang="en-US" sz="2000" dirty="0" smtClean="0">
                <a:solidFill>
                  <a:srgbClr val="FF0000"/>
                </a:solidFill>
              </a:rPr>
              <a:t>합법적</a:t>
            </a:r>
            <a:endParaRPr lang="en-US" altLang="ko-KR" sz="2000" dirty="0" smtClean="0">
              <a:solidFill>
                <a:srgbClr val="FF0000"/>
              </a:solidFill>
            </a:endParaRPr>
          </a:p>
          <a:p>
            <a:pPr lvl="1"/>
            <a:r>
              <a:rPr lang="ko-KR" altLang="en-US" sz="2000" dirty="0" smtClean="0"/>
              <a:t>토큰 형태의 구현 </a:t>
            </a:r>
            <a:r>
              <a:rPr lang="ko-KR" altLang="en-US" sz="2000" dirty="0"/>
              <a:t>→</a:t>
            </a:r>
            <a:r>
              <a:rPr lang="en-US" altLang="ko-KR" sz="2000" dirty="0" smtClean="0"/>
              <a:t> </a:t>
            </a:r>
            <a:r>
              <a:rPr lang="ko-KR" altLang="en-US" sz="2000" dirty="0" err="1" smtClean="0">
                <a:solidFill>
                  <a:srgbClr val="FF0000"/>
                </a:solidFill>
              </a:rPr>
              <a:t>블록체인의</a:t>
            </a:r>
            <a:r>
              <a:rPr lang="ko-KR" altLang="en-US" sz="2000" dirty="0" smtClean="0">
                <a:solidFill>
                  <a:srgbClr val="FF0000"/>
                </a:solidFill>
              </a:rPr>
              <a:t> 기술적 장점</a:t>
            </a:r>
            <a:r>
              <a:rPr lang="ko-KR" altLang="en-US" sz="2000" dirty="0" smtClean="0"/>
              <a:t>을 얻을 수 있음</a:t>
            </a:r>
            <a:endParaRPr lang="en-US" altLang="ko-KR" sz="2000" dirty="0" smtClean="0"/>
          </a:p>
          <a:p>
            <a:pPr lvl="1"/>
            <a:endParaRPr lang="en-US" altLang="ko-KR" sz="2000" dirty="0" smtClean="0"/>
          </a:p>
          <a:p>
            <a:r>
              <a:rPr lang="ko-KR" altLang="en-US" sz="2400" dirty="0" smtClean="0"/>
              <a:t>특징</a:t>
            </a:r>
            <a:endParaRPr lang="en-US" altLang="ko-KR" sz="2400" dirty="0" smtClean="0"/>
          </a:p>
        </p:txBody>
      </p:sp>
      <p:grpSp>
        <p:nvGrpSpPr>
          <p:cNvPr id="44" name="그룹 43"/>
          <p:cNvGrpSpPr/>
          <p:nvPr/>
        </p:nvGrpSpPr>
        <p:grpSpPr>
          <a:xfrm>
            <a:off x="7226895" y="2795240"/>
            <a:ext cx="3920324" cy="3060811"/>
            <a:chOff x="6921376" y="2062894"/>
            <a:chExt cx="4533655" cy="3539672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9188" y="2062894"/>
              <a:ext cx="723900" cy="676275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5779" y="2139093"/>
              <a:ext cx="704850" cy="523875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63320" y="2072417"/>
              <a:ext cx="733425" cy="657225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9663" y="3028950"/>
              <a:ext cx="742950" cy="62865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45304" y="3028950"/>
              <a:ext cx="695325" cy="657225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63320" y="3079139"/>
              <a:ext cx="695325" cy="533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921376" y="2662968"/>
              <a:ext cx="1459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/>
                <a:t>통화</a:t>
              </a:r>
              <a:endParaRPr lang="ko-KR" alt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58442" y="2657996"/>
              <a:ext cx="1459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/>
                <a:t>원자재</a:t>
              </a:r>
              <a:endParaRPr lang="ko-KR" alt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995508" y="2690396"/>
              <a:ext cx="1459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/>
                <a:t>부동산</a:t>
              </a:r>
              <a:endParaRPr lang="ko-KR" alt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67476" y="3657031"/>
              <a:ext cx="1459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/>
                <a:t>저작권</a:t>
              </a:r>
              <a:endParaRPr lang="ko-KR" alt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21376" y="3657031"/>
              <a:ext cx="1459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/>
                <a:t>예술품</a:t>
              </a:r>
              <a:endParaRPr lang="ko-KR" alt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981220" y="3661195"/>
              <a:ext cx="1459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/>
                <a:t>채권</a:t>
              </a:r>
              <a:endParaRPr lang="ko-KR" altLang="en-US" sz="1600" dirty="0"/>
            </a:p>
          </p:txBody>
        </p:sp>
        <p:sp>
          <p:nvSpPr>
            <p:cNvPr id="18" name="왼쪽 대괄호 17"/>
            <p:cNvSpPr/>
            <p:nvPr/>
          </p:nvSpPr>
          <p:spPr>
            <a:xfrm rot="16200000">
              <a:off x="9078300" y="1929284"/>
              <a:ext cx="219807" cy="4043980"/>
            </a:xfrm>
            <a:prstGeom prst="leftBracke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0" name="직선 화살표 연결선 19"/>
            <p:cNvCxnSpPr/>
            <p:nvPr/>
          </p:nvCxnSpPr>
          <p:spPr>
            <a:xfrm>
              <a:off x="9197237" y="4061178"/>
              <a:ext cx="0" cy="54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475540" y="5233234"/>
              <a:ext cx="1459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FF0000"/>
                  </a:solidFill>
                </a:rPr>
                <a:t>토큰</a:t>
              </a:r>
              <a:endParaRPr lang="ko-KR" altLang="en-US" sz="16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8758239" y="4657235"/>
              <a:ext cx="894127" cy="576000"/>
              <a:chOff x="8686240" y="4656066"/>
              <a:chExt cx="894127" cy="576000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8845304" y="4656066"/>
                <a:ext cx="576000" cy="5760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686240" y="4790177"/>
                <a:ext cx="8941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 smtClean="0"/>
                  <a:t>Token</a:t>
                </a:r>
                <a:endParaRPr lang="ko-KR" altLang="en-US" sz="1600" dirty="0"/>
              </a:p>
            </p:txBody>
          </p:sp>
        </p:grpSp>
      </p:grpSp>
      <p:grpSp>
        <p:nvGrpSpPr>
          <p:cNvPr id="47" name="그룹 46"/>
          <p:cNvGrpSpPr/>
          <p:nvPr/>
        </p:nvGrpSpPr>
        <p:grpSpPr>
          <a:xfrm>
            <a:off x="1143923" y="2891035"/>
            <a:ext cx="493149" cy="516883"/>
            <a:chOff x="1458425" y="3091355"/>
            <a:chExt cx="391257" cy="421458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8"/>
            <a:srcRect l="1" r="3177" b="9445"/>
            <a:stretch/>
          </p:blipFill>
          <p:spPr>
            <a:xfrm>
              <a:off x="1458425" y="3091355"/>
              <a:ext cx="212114" cy="421458"/>
            </a:xfrm>
            <a:prstGeom prst="rect">
              <a:avLst/>
            </a:prstGeom>
          </p:spPr>
        </p:pic>
        <p:sp>
          <p:nvSpPr>
            <p:cNvPr id="46" name="아래쪽 화살표 45"/>
            <p:cNvSpPr/>
            <p:nvPr/>
          </p:nvSpPr>
          <p:spPr>
            <a:xfrm>
              <a:off x="1705682" y="3148435"/>
              <a:ext cx="144000" cy="360000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3018374" y="2893360"/>
            <a:ext cx="498949" cy="593799"/>
            <a:chOff x="3024554" y="3060331"/>
            <a:chExt cx="584447" cy="726963"/>
          </a:xfrm>
        </p:grpSpPr>
        <p:sp>
          <p:nvSpPr>
            <p:cNvPr id="48" name="아래로 구부러진 화살표 47"/>
            <p:cNvSpPr/>
            <p:nvPr/>
          </p:nvSpPr>
          <p:spPr>
            <a:xfrm>
              <a:off x="3069001" y="3060331"/>
              <a:ext cx="540000" cy="360000"/>
            </a:xfrm>
            <a:prstGeom prst="curved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위로 구부러진 화살표 48"/>
            <p:cNvSpPr/>
            <p:nvPr/>
          </p:nvSpPr>
          <p:spPr>
            <a:xfrm flipH="1">
              <a:off x="3024554" y="3427294"/>
              <a:ext cx="540000" cy="360000"/>
            </a:xfrm>
            <a:prstGeom prst="curved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2984703" y="4633716"/>
            <a:ext cx="604235" cy="504001"/>
            <a:chOff x="4057712" y="3240331"/>
            <a:chExt cx="576000" cy="504000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4057712" y="3240331"/>
              <a:ext cx="576000" cy="3960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3" name="직선 연결선 52"/>
            <p:cNvCxnSpPr/>
            <p:nvPr/>
          </p:nvCxnSpPr>
          <p:spPr>
            <a:xfrm>
              <a:off x="4154843" y="3741406"/>
              <a:ext cx="39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>
              <a:off x="4057712" y="3580301"/>
              <a:ext cx="576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4259935" y="3636331"/>
              <a:ext cx="0" cy="10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>
              <a:off x="4447504" y="3636331"/>
              <a:ext cx="0" cy="10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그룹 64"/>
          <p:cNvGrpSpPr/>
          <p:nvPr/>
        </p:nvGrpSpPr>
        <p:grpSpPr>
          <a:xfrm>
            <a:off x="4516190" y="4628284"/>
            <a:ext cx="1459523" cy="514868"/>
            <a:chOff x="2514874" y="4496747"/>
            <a:chExt cx="1459523" cy="514868"/>
          </a:xfrm>
        </p:grpSpPr>
        <p:sp>
          <p:nvSpPr>
            <p:cNvPr id="63" name="모서리가 둥근 직사각형 62"/>
            <p:cNvSpPr/>
            <p:nvPr/>
          </p:nvSpPr>
          <p:spPr>
            <a:xfrm>
              <a:off x="2880005" y="4496747"/>
              <a:ext cx="729262" cy="514868"/>
            </a:xfrm>
            <a:prstGeom prst="roundRect">
              <a:avLst>
                <a:gd name="adj" fmla="val 11101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14874" y="4523348"/>
              <a:ext cx="145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Owner:</a:t>
              </a:r>
            </a:p>
            <a:p>
              <a:pPr algn="ctr"/>
              <a:r>
                <a:rPr lang="en-US" altLang="ko-KR" sz="1200" b="1" dirty="0" smtClean="0"/>
                <a:t>…,…</a:t>
              </a:r>
              <a:endParaRPr lang="ko-KR" altLang="en-US" sz="1600" b="1" dirty="0"/>
            </a:p>
          </p:txBody>
        </p:sp>
      </p:grpSp>
      <p:pic>
        <p:nvPicPr>
          <p:cNvPr id="66" name="그림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7" y="4590966"/>
            <a:ext cx="683480" cy="58950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15456" y="3512944"/>
            <a:ext cx="1424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</a:rPr>
              <a:t>적은 비용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46169" y="5267513"/>
            <a:ext cx="1563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>
                <a:solidFill>
                  <a:srgbClr val="FF0000"/>
                </a:solidFill>
              </a:rPr>
              <a:t>빠른 합의 속도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37360" y="5267513"/>
            <a:ext cx="1713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</a:rPr>
              <a:t>프로그래밍 가능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339130" y="5272773"/>
            <a:ext cx="1809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</a:rPr>
              <a:t>소유 기록의 불변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78751" y="3515747"/>
            <a:ext cx="203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</a:rPr>
              <a:t>높은 자산의 유동성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-2066" y="6272587"/>
            <a:ext cx="6577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Wave Financial + TQ </a:t>
            </a:r>
            <a:r>
              <a:rPr lang="en-US" altLang="ko-KR" sz="1200" dirty="0" err="1" smtClean="0"/>
              <a:t>Tezos</a:t>
            </a:r>
            <a:r>
              <a:rPr lang="en-US" altLang="ko-KR" sz="1200" dirty="0" smtClean="0"/>
              <a:t>: State of Digital Securities, Jan. 2020</a:t>
            </a:r>
            <a:endParaRPr lang="ko-KR" altLang="en-US" sz="1200" dirty="0"/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27" y="2717983"/>
            <a:ext cx="1024217" cy="938865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4469510" y="3520683"/>
            <a:ext cx="156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>
                <a:solidFill>
                  <a:srgbClr val="FF0000"/>
                </a:solidFill>
              </a:rPr>
              <a:t>한 자산에 대한 소유권 분할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6410887" y="1950901"/>
            <a:ext cx="5495767" cy="42012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770253" y="2717983"/>
            <a:ext cx="5288310" cy="3138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>
                <a:ea typeface="맑은 고딕" panose="020B0503020000020004" pitchFamily="50" charset="-127"/>
              </a:rPr>
              <a:t>의료정보 관리</a:t>
            </a:r>
            <a:r>
              <a:rPr lang="en-US" altLang="ko-KR" dirty="0" smtClean="0">
                <a:ea typeface="맑은 고딕" panose="020B0503020000020004" pitchFamily="50" charset="-127"/>
              </a:rPr>
              <a:t> (Health Care)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58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 smtClean="0"/>
              <a:t>블록체인 상에서 의료정보 데이터를 관리 및 공유</a:t>
            </a:r>
            <a:endParaRPr lang="en-US" altLang="ko-KR" sz="2400" dirty="0" smtClean="0"/>
          </a:p>
          <a:p>
            <a:pPr lvl="1"/>
            <a:r>
              <a:rPr lang="ko-KR" altLang="en-US" sz="2000" dirty="0" smtClean="0"/>
              <a:t>개인의 의료정보를 </a:t>
            </a:r>
            <a:r>
              <a:rPr lang="ko-KR" altLang="en-US" sz="2000" dirty="0" err="1" smtClean="0">
                <a:solidFill>
                  <a:srgbClr val="FF0000"/>
                </a:solidFill>
              </a:rPr>
              <a:t>블록체인에</a:t>
            </a:r>
            <a:r>
              <a:rPr lang="ko-KR" altLang="en-US" sz="2000" dirty="0" smtClean="0">
                <a:solidFill>
                  <a:srgbClr val="FF0000"/>
                </a:solidFill>
              </a:rPr>
              <a:t> 저장</a:t>
            </a:r>
            <a:r>
              <a:rPr lang="ko-KR" altLang="en-US" sz="2000" dirty="0" smtClean="0"/>
              <a:t>함</a:t>
            </a:r>
            <a:endParaRPr lang="en-US" altLang="ko-KR" sz="2000" dirty="0" smtClean="0"/>
          </a:p>
          <a:p>
            <a:pPr lvl="1"/>
            <a:r>
              <a:rPr lang="ko-KR" altLang="en-US" sz="2000" dirty="0" smtClean="0"/>
              <a:t>자신의 의료정보에 대한 </a:t>
            </a:r>
            <a:r>
              <a:rPr lang="ko-KR" altLang="en-US" sz="2000" dirty="0" smtClean="0">
                <a:solidFill>
                  <a:srgbClr val="FF0000"/>
                </a:solidFill>
              </a:rPr>
              <a:t>활용범위</a:t>
            </a:r>
            <a:r>
              <a:rPr lang="ko-KR" altLang="en-US" sz="2000" dirty="0" smtClean="0"/>
              <a:t> 설정 가능 </a:t>
            </a:r>
            <a:r>
              <a:rPr lang="ko-KR" altLang="en-US" sz="2000" dirty="0"/>
              <a:t>→</a:t>
            </a:r>
            <a:r>
              <a:rPr lang="en-US" altLang="ko-KR" sz="2000" dirty="0" smtClean="0"/>
              <a:t> </a:t>
            </a:r>
            <a:r>
              <a:rPr lang="ko-KR" altLang="en-US" sz="2000" dirty="0" smtClean="0">
                <a:solidFill>
                  <a:srgbClr val="FF0000"/>
                </a:solidFill>
              </a:rPr>
              <a:t>산업영역</a:t>
            </a:r>
            <a:r>
              <a:rPr lang="ko-KR" altLang="en-US" sz="2000" dirty="0" smtClean="0"/>
              <a:t>에서의 활용</a:t>
            </a:r>
            <a:endParaRPr lang="en-US" altLang="ko-KR" sz="2000" dirty="0" smtClean="0"/>
          </a:p>
          <a:p>
            <a:pPr lvl="1"/>
            <a:endParaRPr lang="en-US" altLang="ko-KR" sz="2000" dirty="0" smtClean="0"/>
          </a:p>
          <a:p>
            <a:r>
              <a:rPr lang="ko-KR" altLang="en-US" sz="2400" dirty="0"/>
              <a:t>특징</a:t>
            </a:r>
            <a:endParaRPr lang="en-US" altLang="ko-KR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-2066" y="6272587"/>
            <a:ext cx="6577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/>
              <a:t>한국보건산업진흥원</a:t>
            </a:r>
            <a:r>
              <a:rPr lang="en-US" altLang="ko-KR" sz="1000" dirty="0" smtClean="0"/>
              <a:t>. </a:t>
            </a:r>
            <a:r>
              <a:rPr lang="ko-KR" altLang="en-US" sz="1000" dirty="0" smtClean="0"/>
              <a:t>헬스케어 분야에서의 </a:t>
            </a:r>
            <a:r>
              <a:rPr lang="ko-KR" altLang="en-US" sz="1000" dirty="0" err="1" smtClean="0"/>
              <a:t>블록체인</a:t>
            </a:r>
            <a:r>
              <a:rPr lang="ko-KR" altLang="en-US" sz="1000" dirty="0" smtClean="0"/>
              <a:t> 기술</a:t>
            </a:r>
            <a:r>
              <a:rPr lang="en-US" altLang="ko-KR" sz="1000" dirty="0" smtClean="0"/>
              <a:t>, 2018</a:t>
            </a:r>
            <a:endParaRPr lang="ko-KR" alt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5496057" y="6272302"/>
            <a:ext cx="6577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 smtClean="0"/>
              <a:t>한국통신학회</a:t>
            </a:r>
            <a:r>
              <a:rPr lang="en-US" altLang="ko-KR" sz="1000" dirty="0" smtClean="0"/>
              <a:t>. </a:t>
            </a:r>
            <a:r>
              <a:rPr lang="ko-KR" altLang="en-US" sz="1000" dirty="0" smtClean="0"/>
              <a:t>사례연구를 통한 안전한 </a:t>
            </a:r>
            <a:r>
              <a:rPr lang="ko-KR" altLang="en-US" sz="1000" dirty="0" err="1" smtClean="0"/>
              <a:t>블록체인</a:t>
            </a:r>
            <a:r>
              <a:rPr lang="ko-KR" altLang="en-US" sz="1000" dirty="0" smtClean="0"/>
              <a:t> 도입에 대한 제언</a:t>
            </a:r>
            <a:r>
              <a:rPr lang="en-US" altLang="ko-KR" sz="1000" dirty="0" smtClean="0"/>
              <a:t>, 2017</a:t>
            </a:r>
            <a:endParaRPr lang="ko-KR" altLang="en-US" sz="1000" dirty="0"/>
          </a:p>
        </p:txBody>
      </p:sp>
      <p:grpSp>
        <p:nvGrpSpPr>
          <p:cNvPr id="13" name="그룹 12"/>
          <p:cNvGrpSpPr/>
          <p:nvPr/>
        </p:nvGrpSpPr>
        <p:grpSpPr>
          <a:xfrm>
            <a:off x="6575705" y="1960915"/>
            <a:ext cx="5261098" cy="4091269"/>
            <a:chOff x="6575705" y="1960915"/>
            <a:chExt cx="5261098" cy="4091269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5705" y="1960915"/>
              <a:ext cx="5261098" cy="38269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368626" y="5744407"/>
              <a:ext cx="36752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/>
                <a:t>&lt;</a:t>
              </a:r>
              <a:r>
                <a:rPr lang="ko-KR" altLang="en-US" sz="1400" b="1" dirty="0" err="1" smtClean="0"/>
                <a:t>블록체인</a:t>
              </a:r>
              <a:r>
                <a:rPr lang="ko-KR" altLang="en-US" sz="1400" b="1" dirty="0" smtClean="0"/>
                <a:t> 기반 의료정보시스템 예시</a:t>
              </a:r>
              <a:r>
                <a:rPr lang="en-US" altLang="ko-KR" sz="1400" b="1" dirty="0" smtClean="0"/>
                <a:t>&gt;</a:t>
              </a:r>
              <a:endParaRPr lang="ko-KR" altLang="en-US" sz="1400" b="1" dirty="0"/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9" y="3081278"/>
            <a:ext cx="582720" cy="72396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57" y="3067994"/>
            <a:ext cx="807299" cy="75053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82" y="3149273"/>
            <a:ext cx="683480" cy="58950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biLevel thresh="50000"/>
          </a:blip>
          <a:stretch>
            <a:fillRect/>
          </a:stretch>
        </p:blipFill>
        <p:spPr>
          <a:xfrm>
            <a:off x="1971073" y="4440114"/>
            <a:ext cx="792407" cy="73855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3847235" y="4454074"/>
            <a:ext cx="762791" cy="7106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5697" y="3857658"/>
            <a:ext cx="156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</a:rPr>
              <a:t>정보 주권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85067" y="5164708"/>
            <a:ext cx="156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>
                <a:solidFill>
                  <a:srgbClr val="FF0000"/>
                </a:solidFill>
              </a:rPr>
              <a:t>정보 활용 확대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4610" y="3857658"/>
            <a:ext cx="156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 smtClean="0">
                <a:solidFill>
                  <a:srgbClr val="FF0000"/>
                </a:solidFill>
              </a:rPr>
              <a:t>보안성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2839" y="5164708"/>
            <a:ext cx="156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</a:rPr>
              <a:t>의료의 질 향상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298" y="3857658"/>
            <a:ext cx="1765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>
                <a:solidFill>
                  <a:srgbClr val="FF0000"/>
                </a:solidFill>
              </a:rPr>
              <a:t>정보 교류 활성화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62251" y="3317809"/>
            <a:ext cx="6667500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암호화폐의</a:t>
            </a:r>
            <a:r>
              <a:rPr lang="ko-KR" alt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출현</a:t>
            </a:r>
            <a:endParaRPr lang="en-US" altLang="ko-KR" sz="40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err="1" smtClean="0">
                <a:ea typeface="맑은 고딕" panose="020B0503020000020004" pitchFamily="50" charset="-127"/>
              </a:rPr>
              <a:t>공급</a:t>
            </a: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망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관리 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(Supply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Chain Management)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028" name="Picture 4" descr="https://resolvesp.com/wp-content/uploads/2017/05/s-03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13407" r="3652" b="9415"/>
          <a:stretch/>
        </p:blipFill>
        <p:spPr bwMode="auto">
          <a:xfrm>
            <a:off x="3209090" y="2803543"/>
            <a:ext cx="8792530" cy="32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58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/>
              <a:t>상</a:t>
            </a:r>
            <a:r>
              <a:rPr lang="ko-KR" altLang="en-US" sz="2400" dirty="0" smtClean="0"/>
              <a:t>품들의 유통과정을 블록체인에 기록하여 추적 및 관리 </a:t>
            </a:r>
            <a:endParaRPr lang="en-US" altLang="ko-KR" sz="2400" dirty="0" smtClean="0"/>
          </a:p>
          <a:p>
            <a:pPr lvl="1"/>
            <a:r>
              <a:rPr lang="ko-KR" altLang="en-US" sz="2000" dirty="0" smtClean="0"/>
              <a:t>상품의 </a:t>
            </a:r>
            <a:r>
              <a:rPr lang="ko-KR" altLang="en-US" sz="2000" dirty="0" smtClean="0">
                <a:solidFill>
                  <a:srgbClr val="FF0000"/>
                </a:solidFill>
              </a:rPr>
              <a:t>디지털화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→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하나의 제품마다 고유한 </a:t>
            </a:r>
            <a:r>
              <a:rPr lang="en-US" altLang="ko-KR" sz="2000" dirty="0" smtClean="0">
                <a:solidFill>
                  <a:srgbClr val="FF0000"/>
                </a:solidFill>
              </a:rPr>
              <a:t>ID</a:t>
            </a:r>
            <a:r>
              <a:rPr lang="ko-KR" altLang="en-US" sz="2000" dirty="0" smtClean="0"/>
              <a:t>를 부여하고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블록체인에</a:t>
            </a:r>
            <a:r>
              <a:rPr lang="ko-KR" altLang="en-US" sz="2000" dirty="0" smtClean="0"/>
              <a:t> 기록함</a:t>
            </a:r>
            <a:endParaRPr lang="en-US" altLang="ko-KR" sz="2000" dirty="0" smtClean="0"/>
          </a:p>
          <a:p>
            <a:pPr lvl="1"/>
            <a:r>
              <a:rPr lang="ko-KR" altLang="en-US" sz="2000" dirty="0" smtClean="0"/>
              <a:t>특정 </a:t>
            </a:r>
            <a:r>
              <a:rPr lang="ko-KR" altLang="en-US" sz="2000" dirty="0" smtClean="0">
                <a:solidFill>
                  <a:srgbClr val="FF0000"/>
                </a:solidFill>
              </a:rPr>
              <a:t>시각</a:t>
            </a:r>
            <a:r>
              <a:rPr lang="ko-KR" altLang="en-US" sz="2000" dirty="0" smtClean="0"/>
              <a:t>에 대한 상품의 </a:t>
            </a:r>
            <a:r>
              <a:rPr lang="ko-KR" altLang="en-US" sz="2000" dirty="0" smtClean="0">
                <a:solidFill>
                  <a:srgbClr val="FF0000"/>
                </a:solidFill>
              </a:rPr>
              <a:t>상태</a:t>
            </a:r>
            <a:r>
              <a:rPr lang="en-US" altLang="ko-KR" sz="2000" dirty="0" smtClean="0"/>
              <a:t>, </a:t>
            </a:r>
            <a:r>
              <a:rPr lang="ko-KR" altLang="en-US" sz="2000" dirty="0" smtClean="0">
                <a:solidFill>
                  <a:srgbClr val="FF0000"/>
                </a:solidFill>
              </a:rPr>
              <a:t>위치</a:t>
            </a:r>
            <a:r>
              <a:rPr lang="en-US" altLang="ko-KR" sz="2000" dirty="0" smtClean="0"/>
              <a:t>, </a:t>
            </a:r>
            <a:r>
              <a:rPr lang="ko-KR" altLang="en-US" sz="2000" dirty="0" smtClean="0">
                <a:solidFill>
                  <a:srgbClr val="FF0000"/>
                </a:solidFill>
              </a:rPr>
              <a:t>소유주</a:t>
            </a:r>
            <a:r>
              <a:rPr lang="ko-KR" altLang="en-US" sz="2000" dirty="0" smtClean="0"/>
              <a:t> 등의 정보를 기록</a:t>
            </a:r>
            <a:endParaRPr lang="en-US" altLang="ko-KR" sz="2000" dirty="0" smtClean="0"/>
          </a:p>
          <a:p>
            <a:endParaRPr lang="en-US" altLang="ko-KR" sz="200" dirty="0" smtClean="0"/>
          </a:p>
          <a:p>
            <a:r>
              <a:rPr lang="ko-KR" altLang="en-US" sz="2400" dirty="0" smtClean="0"/>
              <a:t>특징</a:t>
            </a:r>
            <a:endParaRPr lang="en-US" altLang="ko-KR" sz="2400" dirty="0" smtClean="0"/>
          </a:p>
          <a:p>
            <a:pPr lvl="1"/>
            <a:r>
              <a:rPr lang="ko-KR" altLang="en-US" sz="2000" dirty="0" smtClean="0"/>
              <a:t>원산지 기록 불변</a:t>
            </a:r>
            <a:endParaRPr lang="en-US" altLang="ko-KR" sz="2000" dirty="0" smtClean="0"/>
          </a:p>
          <a:p>
            <a:pPr lvl="1"/>
            <a:r>
              <a:rPr lang="ko-KR" altLang="en-US" sz="2000" dirty="0" smtClean="0"/>
              <a:t>누구나 유통과정 확인 가능</a:t>
            </a:r>
            <a:endParaRPr lang="en-US" altLang="ko-KR" sz="2000" dirty="0" smtClean="0"/>
          </a:p>
          <a:p>
            <a:pPr lvl="1"/>
            <a:r>
              <a:rPr lang="ko-KR" altLang="en-US" sz="2000" dirty="0" smtClean="0"/>
              <a:t>소비자의 신뢰</a:t>
            </a:r>
            <a:endParaRPr lang="en-US" altLang="ko-KR" sz="2000" dirty="0" smtClean="0"/>
          </a:p>
          <a:p>
            <a:pPr lvl="1"/>
            <a:r>
              <a:rPr lang="ko-KR" altLang="en-US" sz="2000" dirty="0" smtClean="0"/>
              <a:t>유통기한 조작 불가</a:t>
            </a:r>
            <a:endParaRPr lang="en-US" altLang="ko-KR" sz="2000" dirty="0" smtClean="0"/>
          </a:p>
          <a:p>
            <a:pPr lvl="1"/>
            <a:r>
              <a:rPr lang="ko-KR" altLang="en-US" sz="2000" dirty="0" smtClean="0">
                <a:solidFill>
                  <a:srgbClr val="FF0000"/>
                </a:solidFill>
              </a:rPr>
              <a:t>비용과 시간 절감</a:t>
            </a:r>
            <a:endParaRPr lang="en-US" altLang="ko-KR" sz="20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6057" y="6301155"/>
            <a:ext cx="6577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smtClean="0"/>
              <a:t>https</a:t>
            </a:r>
            <a:r>
              <a:rPr lang="en-US" altLang="ko-KR" sz="1000" dirty="0"/>
              <a:t>://resolvesp.com/blockchains-supply-chains-part-ii/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8742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6313288" y="2743100"/>
            <a:ext cx="5288310" cy="3268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597643" y="2743100"/>
            <a:ext cx="5288310" cy="3268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>
                <a:ea typeface="맑은 고딕" panose="020B0503020000020004" pitchFamily="50" charset="-127"/>
              </a:rPr>
              <a:t>해외 송금</a:t>
            </a:r>
            <a:r>
              <a:rPr lang="en-US" altLang="ko-KR" dirty="0" smtClean="0">
                <a:ea typeface="맑은 고딕" panose="020B0503020000020004" pitchFamily="50" charset="-127"/>
              </a:rPr>
              <a:t> (Overseas Wire Transfer)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58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 err="1" smtClean="0"/>
              <a:t>블록체인의</a:t>
            </a:r>
            <a:r>
              <a:rPr lang="ko-KR" altLang="en-US" sz="2400" dirty="0" smtClean="0"/>
              <a:t> </a:t>
            </a:r>
            <a:r>
              <a:rPr lang="ko-KR" altLang="en-US" sz="2400" dirty="0" err="1" smtClean="0"/>
              <a:t>암호화폐를</a:t>
            </a:r>
            <a:r>
              <a:rPr lang="ko-KR" altLang="en-US" sz="2400" dirty="0" smtClean="0"/>
              <a:t> 매개체로 활용해 해외로 송금하는 서비스 </a:t>
            </a:r>
            <a:endParaRPr lang="en-US" altLang="ko-KR" sz="2400" dirty="0" smtClean="0"/>
          </a:p>
          <a:p>
            <a:pPr lvl="1"/>
            <a:r>
              <a:rPr lang="ko-KR" altLang="en-US" sz="2000" dirty="0" smtClean="0"/>
              <a:t>기존 해외 송금 과정에 존재하던 여러 </a:t>
            </a:r>
            <a:r>
              <a:rPr lang="ko-KR" altLang="en-US" sz="2000" dirty="0" smtClean="0">
                <a:solidFill>
                  <a:srgbClr val="FF0000"/>
                </a:solidFill>
              </a:rPr>
              <a:t>중개 기관들을 통과하지 않고</a:t>
            </a:r>
            <a:r>
              <a:rPr lang="ko-KR" altLang="en-US" sz="2000" dirty="0" smtClean="0"/>
              <a:t> 송금 가능함</a:t>
            </a:r>
            <a:endParaRPr lang="en-US" altLang="ko-KR" sz="2000" dirty="0" smtClean="0"/>
          </a:p>
          <a:p>
            <a:pPr lvl="1"/>
            <a:r>
              <a:rPr lang="ko-KR" altLang="en-US" sz="2000" dirty="0" smtClean="0"/>
              <a:t>송금 진행과정 및 완료 여부를 블록체인에서 </a:t>
            </a:r>
            <a:r>
              <a:rPr lang="ko-KR" altLang="en-US" sz="2000" dirty="0" smtClean="0">
                <a:solidFill>
                  <a:srgbClr val="FF0000"/>
                </a:solidFill>
              </a:rPr>
              <a:t>직접 확인</a:t>
            </a:r>
            <a:r>
              <a:rPr lang="ko-KR" altLang="en-US" sz="2000" dirty="0" smtClean="0"/>
              <a:t> 가능</a:t>
            </a:r>
            <a:endParaRPr lang="en-US" altLang="ko-KR" sz="2000" dirty="0" smtClean="0"/>
          </a:p>
          <a:p>
            <a:pPr lvl="1"/>
            <a:endParaRPr lang="en-US" altLang="ko-KR" sz="2000" dirty="0" smtClean="0"/>
          </a:p>
          <a:p>
            <a:r>
              <a:rPr lang="ko-KR" altLang="en-US" sz="2400" dirty="0"/>
              <a:t>특징</a:t>
            </a:r>
            <a:endParaRPr lang="en-US" altLang="ko-KR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496057" y="6272302"/>
            <a:ext cx="6577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smtClean="0"/>
              <a:t> </a:t>
            </a:r>
            <a:r>
              <a:rPr lang="en-US" altLang="ko-KR" sz="1000" dirty="0"/>
              <a:t>https://crossenf.com/howtouse</a:t>
            </a:r>
            <a:r>
              <a:rPr lang="en-US" altLang="ko-KR" sz="1000" dirty="0" smtClean="0"/>
              <a:t>/ (CROSS, </a:t>
            </a:r>
            <a:r>
              <a:rPr lang="en-US" altLang="ko-KR" sz="1000" dirty="0" err="1" smtClean="0"/>
              <a:t>Coinone</a:t>
            </a:r>
            <a:r>
              <a:rPr lang="en-US" altLang="ko-KR" sz="1000" dirty="0" smtClean="0"/>
              <a:t> Transfer)</a:t>
            </a:r>
            <a:endParaRPr lang="ko-KR" altLang="en-US" sz="1000" dirty="0"/>
          </a:p>
        </p:txBody>
      </p:sp>
      <p:grpSp>
        <p:nvGrpSpPr>
          <p:cNvPr id="3" name="그룹 2"/>
          <p:cNvGrpSpPr/>
          <p:nvPr/>
        </p:nvGrpSpPr>
        <p:grpSpPr>
          <a:xfrm>
            <a:off x="6559694" y="3225522"/>
            <a:ext cx="4600575" cy="2503027"/>
            <a:chOff x="6484654" y="2889622"/>
            <a:chExt cx="4600575" cy="2503027"/>
          </a:xfrm>
        </p:grpSpPr>
        <p:pic>
          <p:nvPicPr>
            <p:cNvPr id="2050" name="Picture 2" descr="기존 송금 방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654" y="2889622"/>
              <a:ext cx="4600575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크로스 송금 방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417" y="4383926"/>
              <a:ext cx="4591050" cy="590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044776" y="5084872"/>
              <a:ext cx="36752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/>
                <a:t>&lt;</a:t>
              </a:r>
              <a:r>
                <a:rPr lang="ko-KR" altLang="en-US" sz="1400" b="1" dirty="0" err="1" smtClean="0"/>
                <a:t>블록체인</a:t>
              </a:r>
              <a:r>
                <a:rPr lang="ko-KR" altLang="en-US" sz="1400" b="1" dirty="0" smtClean="0"/>
                <a:t> 기반 해외 송금</a:t>
              </a:r>
              <a:r>
                <a:rPr lang="en-US" altLang="ko-KR" sz="1400" b="1" dirty="0" smtClean="0"/>
                <a:t>&gt;</a:t>
              </a:r>
              <a:endParaRPr lang="ko-KR" alt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47313" y="3609617"/>
              <a:ext cx="36752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/>
                <a:t>&lt;</a:t>
              </a:r>
              <a:r>
                <a:rPr lang="ko-KR" altLang="en-US" sz="1400" b="1" dirty="0" smtClean="0"/>
                <a:t>기존 해외 송금</a:t>
              </a:r>
              <a:r>
                <a:rPr lang="en-US" altLang="ko-KR" sz="1400" b="1" dirty="0" smtClean="0"/>
                <a:t>&gt;</a:t>
              </a:r>
              <a:endParaRPr lang="ko-KR" altLang="en-US" sz="1400" b="1" dirty="0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2751035" y="3047874"/>
            <a:ext cx="612567" cy="655974"/>
            <a:chOff x="1458425" y="3091355"/>
            <a:chExt cx="391257" cy="421458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4"/>
            <a:srcRect l="1" r="3177" b="9445"/>
            <a:stretch/>
          </p:blipFill>
          <p:spPr>
            <a:xfrm>
              <a:off x="1458425" y="3091355"/>
              <a:ext cx="212114" cy="421458"/>
            </a:xfrm>
            <a:prstGeom prst="rect">
              <a:avLst/>
            </a:prstGeom>
          </p:spPr>
        </p:pic>
        <p:sp>
          <p:nvSpPr>
            <p:cNvPr id="15" name="아래쪽 화살표 14"/>
            <p:cNvSpPr/>
            <p:nvPr/>
          </p:nvSpPr>
          <p:spPr>
            <a:xfrm>
              <a:off x="1705682" y="3148435"/>
              <a:ext cx="144000" cy="360000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rcRect l="11164" t="4287" r="8420" b="3542"/>
          <a:stretch/>
        </p:blipFill>
        <p:spPr>
          <a:xfrm>
            <a:off x="1082180" y="4477036"/>
            <a:ext cx="876300" cy="88582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09" y="4477036"/>
            <a:ext cx="671666" cy="8344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63412" y="5480533"/>
            <a:ext cx="304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 smtClean="0">
                <a:solidFill>
                  <a:srgbClr val="FF0000"/>
                </a:solidFill>
              </a:rPr>
              <a:t>보안성</a:t>
            </a:r>
            <a:r>
              <a:rPr lang="en-US" altLang="ko-KR" sz="1600" dirty="0">
                <a:solidFill>
                  <a:srgbClr val="FF0000"/>
                </a:solidFill>
              </a:rPr>
              <a:t> ·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송금완료여부 확인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473256"/>
            <a:ext cx="304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>
                <a:solidFill>
                  <a:srgbClr val="FF0000"/>
                </a:solidFill>
              </a:rPr>
              <a:t>짧은 송금 시간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1715" y="3749300"/>
            <a:ext cx="304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</a:rPr>
              <a:t>적은 수수료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smtClean="0">
                <a:ea typeface="맑은 고딕" panose="020B0503020000020004" pitchFamily="50" charset="-127"/>
              </a:rPr>
              <a:t>최근 동향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dirty="0" smtClean="0">
                <a:ea typeface="맑은 고딕" panose="020B0503020000020004" pitchFamily="50" charset="-127"/>
              </a:rPr>
              <a:t>중앙은행 디지털 화폐 </a:t>
            </a:r>
            <a:r>
              <a:rPr lang="en-US" altLang="ko-KR" sz="2400" dirty="0" smtClean="0">
                <a:ea typeface="맑은 고딕" panose="020B0503020000020004" pitchFamily="50" charset="-127"/>
              </a:rPr>
              <a:t>(CBDC)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ko-KR" altLang="en-US" sz="2000" dirty="0" smtClean="0"/>
              <a:t>전세계 </a:t>
            </a:r>
            <a:r>
              <a:rPr lang="ko-KR" altLang="en-US" sz="2000" dirty="0"/>
              <a:t>약 </a:t>
            </a:r>
            <a:r>
              <a:rPr lang="en-US" altLang="ko-KR" sz="2000" dirty="0"/>
              <a:t>60</a:t>
            </a:r>
            <a:r>
              <a:rPr lang="ko-KR" altLang="en-US" sz="2000" dirty="0"/>
              <a:t>개 국자의 중앙은행 중 </a:t>
            </a:r>
            <a:r>
              <a:rPr lang="en-US" altLang="ko-KR" sz="2000" dirty="0"/>
              <a:t>18</a:t>
            </a:r>
            <a:r>
              <a:rPr lang="ko-KR" altLang="en-US" sz="2000" dirty="0"/>
              <a:t>개의 중앙은행이 </a:t>
            </a:r>
            <a:r>
              <a:rPr lang="en-US" altLang="ko-KR" sz="2000" dirty="0"/>
              <a:t>CBDC </a:t>
            </a:r>
            <a:r>
              <a:rPr lang="ko-KR" altLang="en-US" sz="2000" dirty="0"/>
              <a:t>개발 및 출시 </a:t>
            </a:r>
            <a:r>
              <a:rPr lang="en-US" altLang="ko-KR" sz="2000" dirty="0"/>
              <a:t>(19/12/26 </a:t>
            </a:r>
            <a:r>
              <a:rPr lang="ko-KR" altLang="en-US" sz="2000" dirty="0"/>
              <a:t>기준</a:t>
            </a:r>
            <a:r>
              <a:rPr lang="en-US" altLang="ko-KR" sz="2000" dirty="0"/>
              <a:t>)</a:t>
            </a:r>
          </a:p>
          <a:p>
            <a:pPr lvl="1">
              <a:defRPr/>
            </a:pP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372" y="1856455"/>
            <a:ext cx="8677275" cy="76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50" name="Picture 2" descr="http://www.coinreaders.com/imgdata/coinreaders_com/201912/20191229472698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87" y="2713203"/>
            <a:ext cx="5685827" cy="32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6890120" y="5907326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/>
              <a:t>http://www.coinreaders.com/6309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3072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57300" y="3317809"/>
            <a:ext cx="9566031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포스텍</a:t>
            </a:r>
            <a:r>
              <a:rPr lang="en-US" altLang="ko-KR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</a:t>
            </a:r>
            <a:r>
              <a:rPr lang="ko-KR" alt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포스텍 동문 </a:t>
            </a:r>
            <a:r>
              <a:rPr lang="en-US" altLang="ko-KR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&amp; </a:t>
            </a:r>
            <a:r>
              <a:rPr lang="ko-KR" alt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블록체인</a:t>
            </a:r>
            <a:r>
              <a:rPr lang="ko-KR" alt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industry</a:t>
            </a:r>
            <a:endParaRPr lang="en-US" altLang="ko-KR" sz="40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1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>
                <a:ea typeface="맑은 고딕" panose="020B0503020000020004" pitchFamily="50" charset="-127"/>
              </a:rPr>
              <a:t>포스텍 동문들이 한국의 </a:t>
            </a:r>
            <a:r>
              <a:rPr lang="ko-KR" altLang="en-US" dirty="0" err="1" smtClean="0">
                <a:ea typeface="맑은 고딕" panose="020B0503020000020004" pitchFamily="50" charset="-127"/>
              </a:rPr>
              <a:t>블록체인</a:t>
            </a:r>
            <a:r>
              <a:rPr lang="ko-KR" altLang="en-US" dirty="0" smtClean="0">
                <a:ea typeface="맑은 고딕" panose="020B0503020000020004" pitchFamily="50" charset="-127"/>
              </a:rPr>
              <a:t> 업계를 리딩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4" name="내용 개체 틀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6" b="30859"/>
          <a:stretch/>
        </p:blipFill>
        <p:spPr>
          <a:xfrm>
            <a:off x="3011552" y="1500356"/>
            <a:ext cx="2892336" cy="7356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13" y="3860301"/>
            <a:ext cx="1352810" cy="94439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25023" r="711" b="21060"/>
          <a:stretch/>
        </p:blipFill>
        <p:spPr>
          <a:xfrm>
            <a:off x="854654" y="1374662"/>
            <a:ext cx="1895554" cy="98703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95536" y="945715"/>
            <a:ext cx="11234880" cy="5252456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67" y="2873031"/>
            <a:ext cx="1806255" cy="45771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6"/>
          <a:srcRect t="26543" b="27726"/>
          <a:stretch/>
        </p:blipFill>
        <p:spPr>
          <a:xfrm>
            <a:off x="799872" y="3801654"/>
            <a:ext cx="2140947" cy="84628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423" y="1583745"/>
            <a:ext cx="1695778" cy="602766"/>
          </a:xfrm>
          <a:prstGeom prst="rect">
            <a:avLst/>
          </a:prstGeom>
        </p:spPr>
      </p:pic>
      <p:pic>
        <p:nvPicPr>
          <p:cNvPr id="13" name="Picture 2" descr="Image result for lamda25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009" y="1434949"/>
            <a:ext cx="1503123" cy="7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7009" y="2602738"/>
            <a:ext cx="2121857" cy="84874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1867" y="2602738"/>
            <a:ext cx="1251703" cy="965872"/>
          </a:xfrm>
          <a:prstGeom prst="rect">
            <a:avLst/>
          </a:prstGeom>
        </p:spPr>
      </p:pic>
      <p:pic>
        <p:nvPicPr>
          <p:cNvPr id="16" name="Picture 12" descr="http://wiki.hash.kr/images/thumb/4/46/%EC%96%B8%EC%B2%B4%EC%9D%B8_%EA%B8%80%EC%9E%90.png/300px-%EC%96%B8%EC%B2%B4%EC%9D%B8_%EA%B8%80%EC%9E%9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389" y="2810269"/>
            <a:ext cx="2332948" cy="5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4604" y="4011389"/>
            <a:ext cx="246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err="1" smtClean="0">
                <a:latin typeface="Arial Black" panose="020B0A04020102020204" pitchFamily="34" charset="0"/>
              </a:rPr>
              <a:t>CrytoQuant</a:t>
            </a:r>
            <a:endParaRPr lang="ko-KR" altLang="en-US" sz="2400" dirty="0"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3249" y="5246787"/>
            <a:ext cx="246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Arial Black" panose="020B0A04020102020204" pitchFamily="34" charset="0"/>
              </a:rPr>
              <a:t>. . .</a:t>
            </a:r>
            <a:endParaRPr lang="ko-KR" altLang="en-US" sz="2400" dirty="0">
              <a:latin typeface="Arial Black" panose="020B0A04020102020204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4683" y="3860300"/>
            <a:ext cx="1718494" cy="84628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4653" y="4928960"/>
            <a:ext cx="1904437" cy="82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ko-KR" altLang="en-US" dirty="0" smtClean="0"/>
              <a:t>포스텍</a:t>
            </a:r>
            <a:r>
              <a:rPr lang="en-US" altLang="ko-KR" dirty="0" smtClean="0"/>
              <a:t> </a:t>
            </a:r>
            <a:r>
              <a:rPr lang="en-US" altLang="ko-KR" dirty="0"/>
              <a:t>“</a:t>
            </a:r>
            <a:r>
              <a:rPr lang="en-US" altLang="ko-KR" dirty="0" err="1"/>
              <a:t>Blockchain</a:t>
            </a:r>
            <a:r>
              <a:rPr lang="en-US" altLang="ko-KR" dirty="0"/>
              <a:t> Campus” </a:t>
            </a:r>
            <a:r>
              <a:rPr lang="ko-KR" altLang="en-US" dirty="0" smtClean="0"/>
              <a:t>구축 시작</a:t>
            </a:r>
            <a:r>
              <a:rPr lang="en-US" altLang="ko-KR" dirty="0" smtClean="0"/>
              <a:t> (2018)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00067" y="952503"/>
            <a:ext cx="11006136" cy="5230941"/>
            <a:chOff x="347664" y="1724874"/>
            <a:chExt cx="9122483" cy="4458567"/>
          </a:xfrm>
        </p:grpSpPr>
        <p:grpSp>
          <p:nvGrpSpPr>
            <p:cNvPr id="22" name="그룹 21"/>
            <p:cNvGrpSpPr/>
            <p:nvPr/>
          </p:nvGrpSpPr>
          <p:grpSpPr>
            <a:xfrm>
              <a:off x="435853" y="1837033"/>
              <a:ext cx="9034294" cy="4209541"/>
              <a:chOff x="680756" y="2026507"/>
              <a:chExt cx="9034294" cy="4209541"/>
            </a:xfrm>
          </p:grpSpPr>
          <p:sp>
            <p:nvSpPr>
              <p:cNvPr id="52" name="모서리가 둥근 직사각형 51"/>
              <p:cNvSpPr/>
              <p:nvPr/>
            </p:nvSpPr>
            <p:spPr>
              <a:xfrm>
                <a:off x="680756" y="2026507"/>
                <a:ext cx="9034294" cy="4209541"/>
              </a:xfrm>
              <a:prstGeom prst="roundRect">
                <a:avLst>
                  <a:gd name="adj" fmla="val 1186"/>
                </a:avLst>
              </a:prstGeom>
              <a:solidFill>
                <a:schemeClr val="bg1">
                  <a:lumMod val="95000"/>
                </a:schemeClr>
              </a:solidFill>
              <a:ln w="6350">
                <a:noFill/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296283" y="2485650"/>
                <a:ext cx="2418766" cy="2360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Longer Term Goal</a:t>
                </a:r>
              </a:p>
            </p:txBody>
          </p:sp>
        </p:grpSp>
        <p:grpSp>
          <p:nvGrpSpPr>
            <p:cNvPr id="23" name="그룹 22"/>
            <p:cNvGrpSpPr/>
            <p:nvPr/>
          </p:nvGrpSpPr>
          <p:grpSpPr>
            <a:xfrm>
              <a:off x="614274" y="1980016"/>
              <a:ext cx="6317656" cy="2872071"/>
              <a:chOff x="883891" y="2169490"/>
              <a:chExt cx="6317656" cy="2872071"/>
            </a:xfrm>
          </p:grpSpPr>
          <p:sp>
            <p:nvSpPr>
              <p:cNvPr id="50" name="모서리가 둥근 직사각형 49"/>
              <p:cNvSpPr/>
              <p:nvPr/>
            </p:nvSpPr>
            <p:spPr>
              <a:xfrm>
                <a:off x="883891" y="2169490"/>
                <a:ext cx="6317656" cy="2872071"/>
              </a:xfrm>
              <a:prstGeom prst="roundRect">
                <a:avLst>
                  <a:gd name="adj" fmla="val 1711"/>
                </a:avLst>
              </a:prstGeom>
              <a:solidFill>
                <a:srgbClr val="40A9D7"/>
              </a:solidFill>
              <a:ln w="6350">
                <a:noFill/>
                <a:prstDash val="solid"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143631" y="2485651"/>
                <a:ext cx="3057916" cy="2360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Mid Term Goal</a:t>
                </a:r>
              </a:p>
            </p:txBody>
          </p:sp>
        </p:grpSp>
        <p:grpSp>
          <p:nvGrpSpPr>
            <p:cNvPr id="24" name="그룹 23"/>
            <p:cNvGrpSpPr/>
            <p:nvPr/>
          </p:nvGrpSpPr>
          <p:grpSpPr>
            <a:xfrm>
              <a:off x="816100" y="2142937"/>
              <a:ext cx="3057915" cy="2532115"/>
              <a:chOff x="1085717" y="2348887"/>
              <a:chExt cx="3057915" cy="2532115"/>
            </a:xfrm>
          </p:grpSpPr>
          <p:sp>
            <p:nvSpPr>
              <p:cNvPr id="48" name="모서리가 둥근 직사각형 47"/>
              <p:cNvSpPr/>
              <p:nvPr/>
            </p:nvSpPr>
            <p:spPr>
              <a:xfrm>
                <a:off x="1085717" y="2348887"/>
                <a:ext cx="3057915" cy="2532115"/>
              </a:xfrm>
              <a:prstGeom prst="roundRect">
                <a:avLst>
                  <a:gd name="adj" fmla="val 2079"/>
                </a:avLst>
              </a:prstGeom>
              <a:solidFill>
                <a:srgbClr val="0373A5">
                  <a:alpha val="75000"/>
                </a:srgbClr>
              </a:solidFill>
              <a:ln w="6350">
                <a:noFill/>
                <a:prstDash val="solid"/>
              </a:ln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085718" y="2485651"/>
                <a:ext cx="3057914" cy="2360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Short Term Goal</a:t>
                </a:r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993596" y="2722701"/>
              <a:ext cx="623251" cy="623250"/>
              <a:chOff x="1469160" y="3190785"/>
              <a:chExt cx="915975" cy="915973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1469160" y="3190785"/>
                <a:ext cx="915975" cy="91597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pic>
            <p:nvPicPr>
              <p:cNvPr id="47" name="그림 4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67" r="15936"/>
              <a:stretch/>
            </p:blipFill>
            <p:spPr>
              <a:xfrm>
                <a:off x="1743790" y="3380694"/>
                <a:ext cx="366714" cy="536156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794343" y="2758988"/>
              <a:ext cx="2079672" cy="205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Blockchain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-based Campus</a:t>
              </a:r>
              <a:endPara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94342" y="3315382"/>
              <a:ext cx="2079672" cy="786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46" indent="-171446">
                <a:lnSpc>
                  <a:spcPct val="150000"/>
                </a:lnSpc>
                <a:buFontTx/>
                <a:buChar char="-"/>
              </a:pPr>
              <a:r>
                <a:rPr lang="en-US" altLang="ko-K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Digital 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Contents Sharing</a:t>
              </a:r>
              <a:endParaRPr lang="en-US" altLang="ko-K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 marL="171446" indent="-171446">
                <a:lnSpc>
                  <a:spcPct val="150000"/>
                </a:lnSpc>
                <a:buFontTx/>
                <a:buChar char="-"/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Voting: Student Elections</a:t>
              </a:r>
            </a:p>
            <a:p>
              <a:pPr marL="171446" indent="-171446">
                <a:lnSpc>
                  <a:spcPct val="150000"/>
                </a:lnSpc>
                <a:buFontTx/>
                <a:buChar char="-"/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Certificates (</a:t>
              </a:r>
              <a:r>
                <a:rPr lang="en-US" altLang="ko-KR" sz="1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Blockchain</a:t>
              </a: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Executive Program)</a:t>
              </a:r>
              <a:endParaRPr lang="en-US" altLang="ko-K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6099" y="4246340"/>
              <a:ext cx="3057914" cy="196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2019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52258" y="2775464"/>
              <a:ext cx="2079672" cy="472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Blockchain-based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Certificate Issuance System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31402" y="3484256"/>
              <a:ext cx="2100528" cy="590246"/>
            </a:xfrm>
            <a:prstGeom prst="rect">
              <a:avLst/>
            </a:prstGeom>
            <a:noFill/>
          </p:spPr>
          <p:txBody>
            <a:bodyPr wrap="square" lIns="0" tIns="0" rIns="365760" bIns="0" rtlCol="0">
              <a:spAutoFit/>
            </a:bodyPr>
            <a:lstStyle/>
            <a:p>
              <a:pPr marL="171446" indent="-171446">
                <a:lnSpc>
                  <a:spcPct val="150000"/>
                </a:lnSpc>
                <a:buFontTx/>
                <a:buChar char="-"/>
              </a:pPr>
              <a:r>
                <a:rPr lang="en-US" altLang="ko-K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Degrees</a:t>
              </a:r>
            </a:p>
            <a:p>
              <a:pPr marL="171446" indent="-171446">
                <a:lnSpc>
                  <a:spcPct val="150000"/>
                </a:lnSpc>
                <a:buFontTx/>
                <a:buChar char="-"/>
              </a:pPr>
              <a:r>
                <a:rPr lang="en-US" altLang="ko-KR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MOOC Certificates</a:t>
              </a:r>
              <a:endParaRPr lang="en-US" altLang="ko-KR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 marL="171446" indent="-171446">
                <a:lnSpc>
                  <a:spcPct val="150000"/>
                </a:lnSpc>
                <a:buFontTx/>
                <a:buChar char="-"/>
              </a:pPr>
              <a:r>
                <a:rPr lang="en-US" altLang="ko-K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Transcripts</a:t>
              </a: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4051510" y="2739178"/>
              <a:ext cx="623249" cy="623250"/>
              <a:chOff x="3431321" y="3196059"/>
              <a:chExt cx="915972" cy="915973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3431321" y="3196059"/>
                <a:ext cx="915972" cy="91597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8986" y="3445535"/>
                <a:ext cx="471315" cy="471315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874012" y="4434790"/>
              <a:ext cx="3057916" cy="1967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Year 2020~</a:t>
              </a:r>
            </a:p>
          </p:txBody>
        </p:sp>
        <p:cxnSp>
          <p:nvCxnSpPr>
            <p:cNvPr id="33" name="Straight Connector 6"/>
            <p:cNvCxnSpPr/>
            <p:nvPr/>
          </p:nvCxnSpPr>
          <p:spPr>
            <a:xfrm rot="5400000">
              <a:off x="4822097" y="3954158"/>
              <a:ext cx="4458567" cy="0"/>
            </a:xfrm>
            <a:prstGeom prst="line">
              <a:avLst/>
            </a:prstGeom>
            <a:ln w="12700" cmpd="sng">
              <a:solidFill>
                <a:srgbClr val="C00000">
                  <a:alpha val="50000"/>
                </a:srgb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347664" y="4996247"/>
              <a:ext cx="6675120" cy="0"/>
            </a:xfrm>
            <a:prstGeom prst="line">
              <a:avLst/>
            </a:prstGeom>
            <a:ln w="12700" cmpd="sng">
              <a:solidFill>
                <a:srgbClr val="C00000">
                  <a:alpha val="50000"/>
                </a:srgb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모서리가 둥근 직사각형 34"/>
            <p:cNvSpPr/>
            <p:nvPr/>
          </p:nvSpPr>
          <p:spPr>
            <a:xfrm>
              <a:off x="614272" y="5112534"/>
              <a:ext cx="6317656" cy="783195"/>
            </a:xfrm>
            <a:prstGeom prst="roundRect">
              <a:avLst>
                <a:gd name="adj" fmla="val 6126"/>
              </a:avLst>
            </a:prstGeom>
            <a:solidFill>
              <a:srgbClr val="40A9D7"/>
            </a:solidFill>
            <a:ln w="6350">
              <a:noFill/>
              <a:prstDash val="solid"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849051" y="5265238"/>
              <a:ext cx="447131" cy="447131"/>
              <a:chOff x="5352307" y="5024656"/>
              <a:chExt cx="919856" cy="919855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5352307" y="5024656"/>
                <a:ext cx="919856" cy="91985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4149" y="5271025"/>
                <a:ext cx="476172" cy="476172"/>
              </a:xfrm>
              <a:prstGeom prst="rect">
                <a:avLst/>
              </a:prstGeom>
            </p:spPr>
          </p:pic>
        </p:grpSp>
        <p:grpSp>
          <p:nvGrpSpPr>
            <p:cNvPr id="37" name="그룹 36"/>
            <p:cNvGrpSpPr/>
            <p:nvPr/>
          </p:nvGrpSpPr>
          <p:grpSpPr>
            <a:xfrm>
              <a:off x="1463304" y="5275216"/>
              <a:ext cx="447131" cy="447131"/>
              <a:chOff x="7518924" y="3186903"/>
              <a:chExt cx="919855" cy="919855"/>
            </a:xfrm>
          </p:grpSpPr>
          <p:sp>
            <p:nvSpPr>
              <p:cNvPr id="40" name="타원 39"/>
              <p:cNvSpPr/>
              <p:nvPr/>
            </p:nvSpPr>
            <p:spPr>
              <a:xfrm>
                <a:off x="7518924" y="3186903"/>
                <a:ext cx="919855" cy="91985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/>
              </a:p>
            </p:txBody>
          </p:sp>
          <p:pic>
            <p:nvPicPr>
              <p:cNvPr id="41" name="그림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3658" y="3465385"/>
                <a:ext cx="387207" cy="387207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2186404" y="5237024"/>
              <a:ext cx="4745525" cy="472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46" indent="-171446">
                <a:lnSpc>
                  <a:spcPct val="150000"/>
                </a:lnSpc>
                <a:buFontTx/>
                <a:buChar char="-"/>
              </a:pP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Support for Blockchain Projects by Students &amp; Researchers</a:t>
              </a:r>
            </a:p>
            <a:p>
              <a:pPr marL="171446" indent="-171446">
                <a:lnSpc>
                  <a:spcPct val="150000"/>
                </a:lnSpc>
                <a:buFontTx/>
                <a:buChar char="-"/>
              </a:pP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Incubation of </a:t>
              </a:r>
              <a:r>
                <a:rPr lang="en-US" altLang="ko-KR" sz="12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Blockchain</a:t>
              </a:r>
              <a:r>
                <a:rPr lang="en-US" altLang="ko-KR" sz="1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&amp; Cryptocurrency </a:t>
              </a:r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Startups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51380" y="3623614"/>
              <a:ext cx="2418767" cy="472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  <a:cs typeface="Noto Sans" panose="020B0502040504020204" pitchFamily="34" charset="0"/>
                </a:rPr>
                <a:t>Become the World’s First/Best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  <a:cs typeface="Noto Sans" panose="020B0502040504020204" pitchFamily="34" charset="0"/>
                </a:rPr>
                <a:t>Blockchain Campus!</a:t>
              </a:r>
            </a:p>
          </p:txBody>
        </p:sp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15" y="1265041"/>
            <a:ext cx="2888309" cy="45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>
                <a:ea typeface="맑은 고딕" panose="020B0503020000020004" pitchFamily="50" charset="-127"/>
              </a:rPr>
              <a:t>포스텍 </a:t>
            </a:r>
            <a:r>
              <a:rPr lang="ko-KR" altLang="en-US" noProof="0" dirty="0" err="1" smtClean="0">
                <a:ea typeface="맑은 고딕" panose="020B0503020000020004" pitchFamily="50" charset="-127"/>
              </a:rPr>
              <a:t>블록체인</a:t>
            </a:r>
            <a:r>
              <a:rPr lang="ko-KR" altLang="en-US" noProof="0" dirty="0" smtClean="0">
                <a:ea typeface="맑은 고딕" panose="020B0503020000020004" pitchFamily="50" charset="-127"/>
              </a:rPr>
              <a:t> 최고경영자과정 </a:t>
            </a:r>
            <a:r>
              <a:rPr lang="en-US" altLang="ko-KR" noProof="0" dirty="0" smtClean="0">
                <a:ea typeface="맑은 고딕" panose="020B0503020000020004" pitchFamily="50" charset="-127"/>
              </a:rPr>
              <a:t>(1/2)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58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err="1" smtClean="0"/>
              <a:t>블록체인</a:t>
            </a:r>
            <a:r>
              <a:rPr lang="en-US" altLang="ko-KR" dirty="0" smtClean="0"/>
              <a:t>&amp;</a:t>
            </a:r>
            <a:r>
              <a:rPr lang="ko-KR" altLang="en-US" dirty="0" err="1" smtClean="0"/>
              <a:t>암호화폐에</a:t>
            </a:r>
            <a:r>
              <a:rPr lang="ko-KR" altLang="en-US" dirty="0" smtClean="0"/>
              <a:t> 관한 산업 임원 교육</a:t>
            </a:r>
            <a:endParaRPr lang="en-US" altLang="ko-KR" dirty="0" smtClean="0"/>
          </a:p>
          <a:p>
            <a:r>
              <a:rPr lang="en-US" altLang="ko-KR" dirty="0" smtClean="0"/>
              <a:t>2019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</a:t>
            </a:r>
            <a:r>
              <a:rPr lang="en-US" altLang="ko-KR" dirty="0" smtClean="0"/>
              <a:t> </a:t>
            </a:r>
            <a:r>
              <a:rPr lang="en-US" altLang="ko-KR" dirty="0"/>
              <a:t>(</a:t>
            </a:r>
            <a:r>
              <a:rPr lang="en-US" altLang="ko-KR" dirty="0" smtClean="0"/>
              <a:t>1</a:t>
            </a:r>
            <a:r>
              <a:rPr lang="ko-KR" altLang="en-US" dirty="0" smtClean="0"/>
              <a:t>기</a:t>
            </a:r>
            <a:r>
              <a:rPr lang="en-US" altLang="ko-KR" dirty="0" smtClean="0"/>
              <a:t>), 2019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9</a:t>
            </a:r>
            <a:r>
              <a:rPr lang="ko-KR" altLang="en-US" dirty="0" smtClean="0"/>
              <a:t>월</a:t>
            </a:r>
            <a:r>
              <a:rPr lang="en-US" altLang="ko-KR" dirty="0" smtClean="0"/>
              <a:t> </a:t>
            </a:r>
            <a:r>
              <a:rPr lang="en-US" altLang="ko-KR" dirty="0"/>
              <a:t>(</a:t>
            </a:r>
            <a:r>
              <a:rPr lang="en-US" altLang="ko-KR" dirty="0" smtClean="0"/>
              <a:t>2</a:t>
            </a:r>
            <a:r>
              <a:rPr lang="ko-KR" altLang="en-US" dirty="0" smtClean="0"/>
              <a:t>기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프로그램 진행</a:t>
            </a:r>
            <a:endParaRPr lang="en-US" altLang="ko-KR" dirty="0"/>
          </a:p>
          <a:p>
            <a:r>
              <a:rPr lang="en-US" altLang="ko-KR" dirty="0" smtClean="0"/>
              <a:t>12</a:t>
            </a:r>
            <a:r>
              <a:rPr lang="ko-KR" altLang="en-US" dirty="0" smtClean="0"/>
              <a:t>주 프로그램</a:t>
            </a:r>
            <a:r>
              <a:rPr lang="en-US" altLang="ko-KR" dirty="0" smtClean="0"/>
              <a:t> (</a:t>
            </a:r>
            <a:r>
              <a:rPr lang="ko-KR" altLang="en-US" dirty="0" smtClean="0"/>
              <a:t>매주 수요일 저녁 </a:t>
            </a:r>
            <a:r>
              <a:rPr lang="en-US" altLang="ko-KR" dirty="0" smtClean="0"/>
              <a:t>/ 2</a:t>
            </a:r>
            <a:r>
              <a:rPr lang="ko-KR" altLang="en-US" dirty="0" smtClean="0"/>
              <a:t>시간 동안 진행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r>
              <a:rPr lang="en-US" altLang="ko-KR" dirty="0"/>
              <a:t>Location: POSCO Center, Gangnam, Seoul, Korea</a:t>
            </a:r>
          </a:p>
          <a:p>
            <a:pPr lvl="1"/>
            <a:endParaRPr lang="en-US" altLang="ko-KR" dirty="0"/>
          </a:p>
        </p:txBody>
      </p:sp>
      <p:sp>
        <p:nvSpPr>
          <p:cNvPr id="4" name="TextBox 3"/>
          <p:cNvSpPr txBox="1"/>
          <p:nvPr/>
        </p:nvSpPr>
        <p:spPr>
          <a:xfrm>
            <a:off x="3656728" y="6141783"/>
            <a:ext cx="4132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hlinkClick r:id="rId2"/>
              </a:rPr>
              <a:t>http://blockchain.postech.ac.kr</a:t>
            </a:r>
            <a:r>
              <a:rPr lang="en-US" altLang="ko-KR" sz="2000" b="1" dirty="0"/>
              <a:t>  </a:t>
            </a:r>
            <a:endParaRPr lang="ko-KR" altLang="en-US" sz="20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99" y="2941358"/>
            <a:ext cx="7571984" cy="32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>
                <a:ea typeface="맑은 고딕" panose="020B0503020000020004" pitchFamily="50" charset="-127"/>
              </a:rPr>
              <a:t>포스텍 </a:t>
            </a:r>
            <a:r>
              <a:rPr lang="ko-KR" altLang="en-US" noProof="0" dirty="0" err="1" smtClean="0">
                <a:ea typeface="맑은 고딕" panose="020B0503020000020004" pitchFamily="50" charset="-127"/>
              </a:rPr>
              <a:t>블록체인</a:t>
            </a:r>
            <a:r>
              <a:rPr lang="ko-KR" altLang="en-US" noProof="0" dirty="0" smtClean="0">
                <a:ea typeface="맑은 고딕" panose="020B0503020000020004" pitchFamily="50" charset="-127"/>
              </a:rPr>
              <a:t> 최고경영자과정 </a:t>
            </a:r>
            <a:r>
              <a:rPr lang="en-US" altLang="ko-KR" noProof="0" dirty="0" smtClean="0">
                <a:ea typeface="맑은 고딕" panose="020B0503020000020004" pitchFamily="50" charset="-127"/>
              </a:rPr>
              <a:t>(2/2)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9" y="770966"/>
            <a:ext cx="5576047" cy="5271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5194" y="6116731"/>
            <a:ext cx="4132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hlinkClick r:id="rId3"/>
              </a:rPr>
              <a:t>http://blockchain.postech.ac.kr</a:t>
            </a:r>
            <a:r>
              <a:rPr lang="en-US" altLang="ko-KR" sz="2000" b="1" dirty="0"/>
              <a:t>  </a:t>
            </a:r>
            <a:endParaRPr lang="ko-KR" altLang="en-US" sz="2000" b="1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23" y="679937"/>
            <a:ext cx="5459505" cy="58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ko-KR" altLang="en-US" dirty="0" smtClean="0"/>
              <a:t>포스텍</a:t>
            </a:r>
            <a:r>
              <a:rPr lang="en-US" altLang="ko-KR" dirty="0" smtClean="0"/>
              <a:t> </a:t>
            </a:r>
            <a:r>
              <a:rPr lang="ko-KR" altLang="en-US" dirty="0" smtClean="0"/>
              <a:t>온라인 교육 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블록체인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인공지능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빅데이터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8" y="705547"/>
            <a:ext cx="11396943" cy="566898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510974" y="6264277"/>
            <a:ext cx="2863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hlinkClick r:id="rId3"/>
              </a:rPr>
              <a:t>http</a:t>
            </a:r>
            <a:r>
              <a:rPr lang="en-US" altLang="ko-KR" sz="2000" b="1" dirty="0" smtClean="0">
                <a:hlinkClick r:id="rId3"/>
              </a:rPr>
              <a:t>://smartlearn.io</a:t>
            </a:r>
            <a:r>
              <a:rPr lang="en-US" altLang="ko-KR" sz="2000" b="1" dirty="0" smtClean="0"/>
              <a:t>   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74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err="1" smtClean="0">
                <a:ea typeface="맑은 고딕" panose="020B0503020000020004" pitchFamily="50" charset="-127"/>
              </a:rPr>
              <a:t>암호화폐</a:t>
            </a:r>
            <a:r>
              <a:rPr lang="ko-KR" altLang="en-US" noProof="0" dirty="0" smtClean="0">
                <a:ea typeface="맑은 고딕" panose="020B0503020000020004" pitchFamily="50" charset="-127"/>
              </a:rPr>
              <a:t> 및 </a:t>
            </a:r>
            <a:r>
              <a:rPr lang="ko-KR" altLang="en-US" noProof="0" dirty="0" err="1" smtClean="0">
                <a:ea typeface="맑은 고딕" panose="020B0503020000020004" pitchFamily="50" charset="-127"/>
              </a:rPr>
              <a:t>블록체인</a:t>
            </a:r>
            <a:r>
              <a:rPr lang="ko-KR" altLang="en-US" noProof="0" dirty="0" smtClean="0">
                <a:ea typeface="맑은 고딕" panose="020B0503020000020004" pitchFamily="50" charset="-127"/>
              </a:rPr>
              <a:t> 연구센터 </a:t>
            </a:r>
            <a:r>
              <a:rPr lang="en-US" altLang="ko-KR" sz="2800" noProof="0" dirty="0" smtClean="0">
                <a:ea typeface="맑은 고딕" panose="020B0503020000020004" pitchFamily="50" charset="-127"/>
              </a:rPr>
              <a:t>(2020</a:t>
            </a:r>
            <a:r>
              <a:rPr lang="ko-KR" altLang="en-US" sz="2800" noProof="0" dirty="0" smtClean="0">
                <a:ea typeface="맑은 고딕" panose="020B0503020000020004" pitchFamily="50" charset="-127"/>
              </a:rPr>
              <a:t>년 </a:t>
            </a:r>
            <a:r>
              <a:rPr lang="en-US" altLang="ko-KR" sz="2800" noProof="0" dirty="0" smtClean="0">
                <a:ea typeface="맑은 고딕" panose="020B0503020000020004" pitchFamily="50" charset="-127"/>
              </a:rPr>
              <a:t>3</a:t>
            </a:r>
            <a:r>
              <a:rPr lang="ko-KR" altLang="en-US" sz="2800" noProof="0" dirty="0" smtClean="0">
                <a:ea typeface="맑은 고딕" panose="020B0503020000020004" pitchFamily="50" charset="-127"/>
              </a:rPr>
              <a:t>월 설립</a:t>
            </a:r>
            <a:r>
              <a:rPr lang="en-US" altLang="ko-KR" sz="2800" noProof="0" dirty="0" smtClean="0">
                <a:ea typeface="맑은 고딕" panose="020B0503020000020004" pitchFamily="50" charset="-127"/>
              </a:rPr>
              <a:t>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586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 err="1" smtClean="0">
                <a:solidFill>
                  <a:srgbClr val="FF0000"/>
                </a:solidFill>
              </a:rPr>
              <a:t>암호화폐와</a:t>
            </a:r>
            <a:r>
              <a:rPr lang="ko-KR" altLang="en-US" sz="2400" dirty="0" smtClean="0">
                <a:solidFill>
                  <a:srgbClr val="FF0000"/>
                </a:solidFill>
              </a:rPr>
              <a:t> 연관된 토픽들의 </a:t>
            </a:r>
            <a:r>
              <a:rPr lang="en-US" altLang="ko-KR" sz="2400" dirty="0" smtClean="0"/>
              <a:t>R&amp;D </a:t>
            </a:r>
            <a:r>
              <a:rPr lang="en-US" altLang="ko-KR" sz="2400" dirty="0"/>
              <a:t>+ </a:t>
            </a:r>
            <a:r>
              <a:rPr lang="en-US" altLang="ko-KR" sz="2400" dirty="0" smtClean="0"/>
              <a:t>Education</a:t>
            </a:r>
          </a:p>
          <a:p>
            <a:pPr lvl="1"/>
            <a:r>
              <a:rPr lang="en-US" altLang="ko-KR" sz="2000" dirty="0" smtClean="0"/>
              <a:t>Privacy </a:t>
            </a:r>
            <a:r>
              <a:rPr lang="en-US" altLang="ko-KR" sz="2000" dirty="0"/>
              <a:t>&amp; Security, Regulations &amp; Policies</a:t>
            </a:r>
          </a:p>
          <a:p>
            <a:pPr lvl="1"/>
            <a:r>
              <a:rPr lang="en-US" altLang="ko-KR" sz="2000" dirty="0"/>
              <a:t>Token economy, </a:t>
            </a:r>
            <a:r>
              <a:rPr lang="en-US" altLang="ko-KR" sz="2000" dirty="0" err="1"/>
              <a:t>DeFi</a:t>
            </a:r>
            <a:r>
              <a:rPr lang="en-US" altLang="ko-KR" sz="2000" dirty="0"/>
              <a:t>, Crypto Analytics</a:t>
            </a:r>
          </a:p>
          <a:p>
            <a:pPr lvl="1"/>
            <a:r>
              <a:rPr lang="en-US" altLang="ko-KR" sz="2000" dirty="0"/>
              <a:t>Stable Coins, Corporate </a:t>
            </a:r>
            <a:r>
              <a:rPr lang="en-US" altLang="ko-KR" sz="2000" dirty="0" smtClean="0"/>
              <a:t>Coins, </a:t>
            </a:r>
            <a:r>
              <a:rPr lang="en-US" altLang="ko-KR" sz="2000" dirty="0"/>
              <a:t>Central Bank Digital Currency (CBDC)</a:t>
            </a:r>
          </a:p>
          <a:p>
            <a:pPr lvl="1"/>
            <a:r>
              <a:rPr lang="en-US" altLang="ko-KR" sz="2000" dirty="0"/>
              <a:t>Digital Asset Management, Non-Fungible Assets</a:t>
            </a:r>
          </a:p>
          <a:p>
            <a:pPr lvl="1"/>
            <a:r>
              <a:rPr lang="en-US" altLang="ko-KR" sz="2000" dirty="0"/>
              <a:t>Exchanges – custodial vs. non-custodial</a:t>
            </a:r>
          </a:p>
          <a:p>
            <a:pPr lvl="1"/>
            <a:r>
              <a:rPr lang="en-US" altLang="ko-KR" sz="2000" dirty="0"/>
              <a:t>Decentralized Identity – a</a:t>
            </a:r>
            <a:r>
              <a:rPr lang="en-US" altLang="ko-KR" sz="2000" dirty="0" smtClean="0"/>
              <a:t>ssurance</a:t>
            </a:r>
            <a:r>
              <a:rPr lang="en-US" altLang="ko-KR" sz="2000" dirty="0"/>
              <a:t>, privacy, acceptance</a:t>
            </a:r>
          </a:p>
          <a:p>
            <a:pPr lvl="1"/>
            <a:r>
              <a:rPr lang="en-US" altLang="ko-KR" sz="2000" dirty="0"/>
              <a:t>Consensus algorithms, Mining protocols, </a:t>
            </a:r>
            <a:r>
              <a:rPr lang="en-US" altLang="ko-KR" sz="2000" dirty="0" smtClean="0"/>
              <a:t>Staking</a:t>
            </a:r>
          </a:p>
          <a:p>
            <a:pPr lvl="1"/>
            <a:endParaRPr lang="en-US" altLang="ko-KR" sz="2000" dirty="0"/>
          </a:p>
          <a:p>
            <a:r>
              <a:rPr lang="ko-KR" altLang="en-US" sz="2400" dirty="0" smtClean="0"/>
              <a:t>참여기업</a:t>
            </a:r>
            <a:endParaRPr lang="en-US" altLang="ko-KR" sz="2400" dirty="0"/>
          </a:p>
          <a:p>
            <a:pPr lvl="1"/>
            <a:r>
              <a:rPr lang="en-US" altLang="ko-KR" sz="2000" dirty="0"/>
              <a:t>#Hashed, </a:t>
            </a:r>
            <a:r>
              <a:rPr lang="en-US" altLang="ko-KR" sz="2000" dirty="0" err="1"/>
              <a:t>ICONLoop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Bilibit</a:t>
            </a:r>
            <a:r>
              <a:rPr lang="en-US" altLang="ko-KR" sz="2000" dirty="0"/>
              <a:t>, Nomad Connection</a:t>
            </a:r>
          </a:p>
          <a:p>
            <a:pPr lvl="1"/>
            <a:r>
              <a:rPr lang="en-US" altLang="ko-KR" sz="2000" dirty="0" err="1"/>
              <a:t>CryptoQuant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KodeBox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KeyPair</a:t>
            </a:r>
            <a:endParaRPr lang="en-US" altLang="ko-KR" sz="2000" dirty="0"/>
          </a:p>
          <a:p>
            <a:pPr lvl="1"/>
            <a:r>
              <a:rPr lang="en-US" altLang="ko-KR" sz="2000" dirty="0" smtClean="0"/>
              <a:t>POSCO </a:t>
            </a:r>
            <a:r>
              <a:rPr lang="ko-KR" altLang="en-US" sz="2000" dirty="0" smtClean="0"/>
              <a:t>산학연협력실</a:t>
            </a:r>
            <a:r>
              <a:rPr lang="en-US" altLang="ko-KR" sz="2000" dirty="0" smtClean="0"/>
              <a:t>, </a:t>
            </a:r>
            <a:r>
              <a:rPr lang="en-US" altLang="ko-KR" sz="2000" dirty="0" err="1"/>
              <a:t>Coinone</a:t>
            </a:r>
            <a:r>
              <a:rPr lang="en-US" altLang="ko-KR" sz="2000" dirty="0"/>
              <a:t>, AMO, Unchain, </a:t>
            </a:r>
            <a:r>
              <a:rPr lang="en-US" altLang="ko-KR" sz="2000" dirty="0" err="1"/>
              <a:t>Blockchain</a:t>
            </a:r>
            <a:r>
              <a:rPr lang="en-US" altLang="ko-KR" sz="2000" dirty="0"/>
              <a:t> Today</a:t>
            </a:r>
          </a:p>
        </p:txBody>
      </p:sp>
    </p:spTree>
    <p:extLst>
      <p:ext uri="{BB962C8B-B14F-4D97-AF65-F5344CB8AC3E}">
        <p14:creationId xmlns:p14="http://schemas.microsoft.com/office/powerpoint/2010/main" val="15759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65922" y="3578087"/>
            <a:ext cx="10952921" cy="258417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>
                <a:ea typeface="맑은 고딕" panose="020B0503020000020004" pitchFamily="50" charset="-127"/>
              </a:rPr>
              <a:t>암호화폐의</a:t>
            </a:r>
            <a:r>
              <a:rPr lang="ko-KR" altLang="en-US" dirty="0" smtClean="0">
                <a:ea typeface="맑은 고딕" panose="020B0503020000020004" pitchFamily="50" charset="-127"/>
              </a:rPr>
              <a:t> 출현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기존 화폐의 특징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/>
              <a:t>오프라인 상에서의 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거래 당사자 간</a:t>
            </a:r>
            <a:r>
              <a:rPr lang="en-US" altLang="ko-KR" sz="2000" dirty="0">
                <a:ea typeface="맑은 고딕" panose="020B0503020000020004" pitchFamily="50" charset="-127"/>
              </a:rPr>
              <a:t>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현금 직접 거래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은행</a:t>
            </a: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, 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카드 회사가 부여한 신용을 활용한 외상 거래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각국에서 서로 다른 통화 사용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(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서로 다른 환율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)</a:t>
            </a:r>
          </a:p>
          <a:p>
            <a:pPr lvl="1" indent="-449263">
              <a:spcBef>
                <a:spcPts val="1000"/>
              </a:spcBef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각 국가의 대표 발행기관에서 발행되며</a:t>
            </a: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, 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국가에 의해 통제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해외 송금 시 높은 수수료 지불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608" y="3765536"/>
            <a:ext cx="1045207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/>
              <a:t>2008</a:t>
            </a:r>
            <a:r>
              <a:rPr lang="ko-KR" altLang="en-US" sz="2400" b="1" dirty="0" smtClean="0"/>
              <a:t>년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세계 금융 위기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기존 은행 및 화폐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시스템의 한계 도달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7747" y="5410143"/>
            <a:ext cx="3445566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rgbClr val="FF0000"/>
                </a:solidFill>
              </a:rPr>
              <a:t>암호화폐</a:t>
            </a:r>
            <a:r>
              <a:rPr lang="ko-KR" altLang="en-US" sz="3200" b="1" dirty="0" err="1" smtClean="0"/>
              <a:t>의</a:t>
            </a:r>
            <a:r>
              <a:rPr lang="ko-KR" altLang="en-US" sz="3200" b="1" dirty="0" smtClean="0"/>
              <a:t> 등장</a:t>
            </a:r>
            <a:endParaRPr lang="ko-KR" altLang="en-US" sz="3200" b="1" dirty="0"/>
          </a:p>
        </p:txBody>
      </p:sp>
      <p:sp>
        <p:nvSpPr>
          <p:cNvPr id="7" name="오른쪽 화살표 6"/>
          <p:cNvSpPr/>
          <p:nvPr/>
        </p:nvSpPr>
        <p:spPr>
          <a:xfrm rot="5400000">
            <a:off x="5486194" y="4548063"/>
            <a:ext cx="828671" cy="541218"/>
          </a:xfrm>
          <a:prstGeom prst="rightArrow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 smtClean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2050" name="Picture 2" descr="https://upload.wikimedia.org/wikipedia/commons/thumb/4/4d/Usdollar100front.jpg/1920px-Usdollar100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32" y="1030318"/>
            <a:ext cx="2610295" cy="10977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0000won 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632" y="2185791"/>
            <a:ext cx="2610295" cy="120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1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5" grpId="0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62251" y="3317809"/>
            <a:ext cx="6667500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결론</a:t>
            </a:r>
          </a:p>
        </p:txBody>
      </p:sp>
    </p:spTree>
    <p:extLst>
      <p:ext uri="{BB962C8B-B14F-4D97-AF65-F5344CB8AC3E}">
        <p14:creationId xmlns:p14="http://schemas.microsoft.com/office/powerpoint/2010/main" val="8032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smtClean="0">
                <a:ea typeface="맑은 고딕" panose="020B0503020000020004" pitchFamily="50" charset="-127"/>
              </a:rPr>
              <a:t>결론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72610" y="726141"/>
            <a:ext cx="11829010" cy="6229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 err="1" smtClean="0">
                <a:solidFill>
                  <a:srgbClr val="FF0000"/>
                </a:solidFill>
              </a:rPr>
              <a:t>블록체인</a:t>
            </a:r>
            <a:r>
              <a:rPr lang="ko-KR" altLang="en-US" sz="2400" dirty="0" err="1" smtClean="0"/>
              <a:t>은</a:t>
            </a:r>
            <a:r>
              <a:rPr lang="ko-KR" altLang="en-US" sz="2400" dirty="0" smtClean="0"/>
              <a:t> </a:t>
            </a:r>
            <a:r>
              <a:rPr lang="en-US" altLang="ko-KR" sz="2400" dirty="0" smtClean="0"/>
              <a:t>AI</a:t>
            </a:r>
            <a:r>
              <a:rPr lang="en-US" altLang="ko-KR" sz="2400" dirty="0"/>
              <a:t>, Big Data, </a:t>
            </a:r>
            <a:r>
              <a:rPr lang="en-US" altLang="ko-KR" sz="2400" dirty="0" err="1"/>
              <a:t>IoT</a:t>
            </a:r>
            <a:r>
              <a:rPr lang="en-US" altLang="ko-KR" sz="2400" dirty="0"/>
              <a:t> &amp; </a:t>
            </a:r>
            <a:r>
              <a:rPr lang="en-US" altLang="ko-KR" sz="2400" dirty="0" smtClean="0"/>
              <a:t>Cloud</a:t>
            </a:r>
            <a:r>
              <a:rPr lang="ko-KR" altLang="en-US" sz="2400" dirty="0" smtClean="0"/>
              <a:t>와 </a:t>
            </a:r>
            <a:r>
              <a:rPr lang="ko-KR" altLang="en-US" sz="2400" dirty="0" smtClean="0"/>
              <a:t>더불어 </a:t>
            </a:r>
            <a:r>
              <a:rPr lang="en-US" altLang="ko-KR" sz="2400" dirty="0" smtClean="0"/>
              <a:t>4</a:t>
            </a:r>
            <a:r>
              <a:rPr lang="ko-KR" altLang="en-US" sz="2400" dirty="0" smtClean="0"/>
              <a:t>차 산업 혁명의 </a:t>
            </a:r>
            <a:r>
              <a:rPr lang="en-US" altLang="ko-KR" sz="2400" dirty="0" smtClean="0"/>
              <a:t>key infrastructure </a:t>
            </a:r>
            <a:r>
              <a:rPr lang="ko-KR" altLang="en-US" sz="2400" dirty="0" smtClean="0"/>
              <a:t>기술로써 계속해서 주목받고 있음</a:t>
            </a:r>
            <a:endParaRPr lang="en-US" altLang="ko-KR" sz="2400" dirty="0" smtClean="0"/>
          </a:p>
          <a:p>
            <a:endParaRPr lang="en-US" altLang="ko-KR" sz="1100" dirty="0" smtClean="0"/>
          </a:p>
          <a:p>
            <a:r>
              <a:rPr lang="en-US" altLang="ko-KR" sz="2400" dirty="0" smtClean="0"/>
              <a:t>1</a:t>
            </a:r>
            <a:r>
              <a:rPr lang="en-US" altLang="ko-KR" sz="2400" dirty="0"/>
              <a:t>) </a:t>
            </a:r>
            <a:r>
              <a:rPr lang="ko-KR" altLang="en-US" sz="2400" dirty="0" smtClean="0">
                <a:solidFill>
                  <a:srgbClr val="FF0000"/>
                </a:solidFill>
              </a:rPr>
              <a:t>중앙기관의 </a:t>
            </a:r>
            <a:r>
              <a:rPr lang="ko-KR" altLang="en-US" sz="2400" dirty="0" smtClean="0">
                <a:solidFill>
                  <a:srgbClr val="FF0000"/>
                </a:solidFill>
              </a:rPr>
              <a:t>개입 없음</a:t>
            </a:r>
            <a:r>
              <a:rPr lang="en-US" altLang="ko-KR" sz="2400" dirty="0" smtClean="0"/>
              <a:t>, </a:t>
            </a:r>
            <a:r>
              <a:rPr lang="en-US" altLang="ko-KR" sz="2400" dirty="0"/>
              <a:t>2) </a:t>
            </a:r>
            <a:r>
              <a:rPr lang="ko-KR" altLang="en-US" sz="2400" dirty="0" smtClean="0">
                <a:solidFill>
                  <a:srgbClr val="FF0000"/>
                </a:solidFill>
              </a:rPr>
              <a:t>거래 투명성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그리고</a:t>
            </a:r>
            <a:r>
              <a:rPr lang="en-US" altLang="ko-KR" sz="2400" dirty="0" smtClean="0"/>
              <a:t> </a:t>
            </a:r>
            <a:r>
              <a:rPr lang="en-US" altLang="ko-KR" sz="2400" dirty="0"/>
              <a:t>3) </a:t>
            </a:r>
            <a:r>
              <a:rPr lang="ko-KR" altLang="en-US" sz="2400" dirty="0" smtClean="0">
                <a:solidFill>
                  <a:srgbClr val="FF0000"/>
                </a:solidFill>
              </a:rPr>
              <a:t>데이터 불변성</a:t>
            </a:r>
            <a:r>
              <a:rPr lang="ko-KR" altLang="en-US" sz="2400" dirty="0" smtClean="0"/>
              <a:t>과 같은 특징을 활용하는 </a:t>
            </a:r>
            <a:r>
              <a:rPr lang="ko-KR" altLang="en-US" sz="2400" dirty="0" err="1" smtClean="0"/>
              <a:t>블록체인</a:t>
            </a:r>
            <a:r>
              <a:rPr lang="ko-KR" altLang="en-US" sz="2400" dirty="0" smtClean="0"/>
              <a:t> 기반의 많은 응용 프로그램 및 서비스들이 꾸준히 개발되고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평가되며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상용화되고 있음</a:t>
            </a:r>
            <a:endParaRPr lang="en-US" altLang="ko-KR" sz="2400" dirty="0" smtClean="0"/>
          </a:p>
          <a:p>
            <a:endParaRPr lang="en-US" altLang="ko-KR" sz="1100" dirty="0" smtClean="0"/>
          </a:p>
          <a:p>
            <a:r>
              <a:rPr lang="ko-KR" altLang="en-US" sz="2400" dirty="0" smtClean="0">
                <a:solidFill>
                  <a:srgbClr val="FF0000"/>
                </a:solidFill>
              </a:rPr>
              <a:t>블록체인을 기반으로 한 디지털 증권</a:t>
            </a:r>
            <a:r>
              <a:rPr lang="ko-KR" altLang="en-US" sz="2400" dirty="0" smtClean="0"/>
              <a:t>은</a:t>
            </a:r>
            <a:r>
              <a:rPr lang="en-US" altLang="ko-KR" sz="2400" dirty="0" smtClean="0"/>
              <a:t> </a:t>
            </a:r>
            <a:r>
              <a:rPr lang="ko-KR" altLang="en-US" sz="2400" dirty="0" smtClean="0"/>
              <a:t>금융계의 혁신을 가져오고 있음</a:t>
            </a:r>
            <a:endParaRPr lang="en-US" altLang="ko-KR" sz="2400" dirty="0" smtClean="0"/>
          </a:p>
          <a:p>
            <a:endParaRPr lang="en-US" altLang="ko-KR" sz="1100" dirty="0" smtClean="0"/>
          </a:p>
          <a:p>
            <a:r>
              <a:rPr lang="ko-KR" altLang="en-US" sz="2400" dirty="0" smtClean="0"/>
              <a:t>보다 많은</a:t>
            </a:r>
            <a:r>
              <a:rPr lang="en-US" altLang="ko-KR" sz="2400" dirty="0" smtClean="0"/>
              <a:t> </a:t>
            </a:r>
            <a:r>
              <a:rPr lang="en-US" altLang="ko-KR" sz="2400" u="sng" dirty="0"/>
              <a:t>Education + R&amp;D + </a:t>
            </a:r>
            <a:r>
              <a:rPr lang="en-US" altLang="ko-KR" sz="2400" u="sng" dirty="0" err="1"/>
              <a:t>PoCs</a:t>
            </a:r>
            <a:r>
              <a:rPr lang="en-US" altLang="ko-KR" sz="2400" u="sng" dirty="0"/>
              <a:t> </a:t>
            </a:r>
            <a:r>
              <a:rPr lang="ko-KR" altLang="en-US" sz="2400" dirty="0" smtClean="0"/>
              <a:t>가 필요함</a:t>
            </a:r>
            <a:endParaRPr lang="en-US" altLang="ko-KR" sz="2400" dirty="0" smtClean="0"/>
          </a:p>
          <a:p>
            <a:endParaRPr lang="en-US" altLang="ko-KR" sz="1100" dirty="0" smtClean="0"/>
          </a:p>
          <a:p>
            <a:r>
              <a:rPr lang="ko-KR" altLang="en-US" sz="2400" dirty="0" smtClean="0">
                <a:solidFill>
                  <a:srgbClr val="FF0000"/>
                </a:solidFill>
              </a:rPr>
              <a:t>고객 만족을 유지하면서도 산업을 보다 효율적으로 만들고</a:t>
            </a:r>
            <a:r>
              <a:rPr lang="en-US" altLang="ko-KR" sz="2400" dirty="0" smtClean="0">
                <a:solidFill>
                  <a:srgbClr val="FF0000"/>
                </a:solidFill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</a:rPr>
              <a:t>비용을 절감하고</a:t>
            </a:r>
            <a:r>
              <a:rPr lang="en-US" altLang="ko-KR" sz="2400" dirty="0" smtClean="0">
                <a:solidFill>
                  <a:srgbClr val="FF0000"/>
                </a:solidFill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</a:rPr>
              <a:t>수익을 증대할 수 </a:t>
            </a:r>
            <a:r>
              <a:rPr lang="ko-KR" altLang="en-US" sz="2400" dirty="0" smtClean="0">
                <a:solidFill>
                  <a:srgbClr val="FF0000"/>
                </a:solidFill>
              </a:rPr>
              <a:t>있도록 </a:t>
            </a:r>
            <a:r>
              <a:rPr lang="ko-KR" altLang="en-US" sz="2400" dirty="0" err="1">
                <a:solidFill>
                  <a:srgbClr val="FF0000"/>
                </a:solidFill>
              </a:rPr>
              <a:t>블록체인과</a:t>
            </a:r>
            <a:r>
              <a:rPr lang="ko-KR" altLang="en-US" sz="2400" dirty="0">
                <a:solidFill>
                  <a:srgbClr val="FF0000"/>
                </a:solidFill>
              </a:rPr>
              <a:t> </a:t>
            </a:r>
            <a:r>
              <a:rPr lang="ko-KR" altLang="en-US" sz="2400" dirty="0" err="1">
                <a:solidFill>
                  <a:srgbClr val="FF0000"/>
                </a:solidFill>
              </a:rPr>
              <a:t>암호화폐를</a:t>
            </a:r>
            <a:r>
              <a:rPr lang="ko-KR" altLang="en-US" sz="2400" dirty="0">
                <a:solidFill>
                  <a:srgbClr val="FF0000"/>
                </a:solidFill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</a:rPr>
              <a:t>활용할 수 있는</a:t>
            </a:r>
            <a:r>
              <a:rPr lang="en-US" altLang="ko-KR" sz="2400" dirty="0" smtClean="0">
                <a:solidFill>
                  <a:srgbClr val="FF0000"/>
                </a:solidFill>
              </a:rPr>
              <a:t> </a:t>
            </a:r>
            <a:r>
              <a:rPr lang="ko-KR" altLang="en-US" sz="2400" dirty="0" smtClean="0"/>
              <a:t>많은 분야가 </a:t>
            </a:r>
            <a:r>
              <a:rPr lang="ko-KR" altLang="en-US" sz="2400" dirty="0" smtClean="0"/>
              <a:t>있음</a:t>
            </a:r>
            <a:endParaRPr lang="en-US" altLang="ko-KR" sz="2400" dirty="0" smtClean="0"/>
          </a:p>
          <a:p>
            <a:endParaRPr lang="en-US" altLang="ko-KR" sz="1100" dirty="0"/>
          </a:p>
          <a:p>
            <a:r>
              <a:rPr lang="ko-KR" altLang="en-US" sz="2400" dirty="0" err="1" smtClean="0">
                <a:solidFill>
                  <a:srgbClr val="FF0000"/>
                </a:solidFill>
              </a:rPr>
              <a:t>포스텍과</a:t>
            </a:r>
            <a:r>
              <a:rPr lang="ko-KR" altLang="en-US" sz="2400" dirty="0" smtClean="0">
                <a:solidFill>
                  <a:srgbClr val="FF0000"/>
                </a:solidFill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</a:rPr>
              <a:t>포스텍 동문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블록체인</a:t>
            </a:r>
            <a:r>
              <a:rPr lang="ko-KR" altLang="en-US" sz="2400" dirty="0" smtClean="0">
                <a:solidFill>
                  <a:srgbClr val="FF0000"/>
                </a:solidFill>
              </a:rPr>
              <a:t> 전문 기업들이 포스코 그룹을 도와 드릴 수 있음</a:t>
            </a:r>
            <a:r>
              <a:rPr lang="en-US" altLang="ko-KR" sz="2400" dirty="0" smtClean="0">
                <a:solidFill>
                  <a:srgbClr val="FF0000"/>
                </a:solidFill>
              </a:rPr>
              <a:t>!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" y="-16329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7241" y="895350"/>
            <a:ext cx="36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&amp; A</a:t>
            </a:r>
            <a:endParaRPr lang="ko-KR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References</a:t>
            </a:r>
            <a:endParaRPr lang="ko-KR" altLang="en-US" sz="6000" dirty="0"/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191345" y="764704"/>
            <a:ext cx="6068779" cy="5696176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 b="0" kern="1200" baseline="0">
                <a:solidFill>
                  <a:srgbClr val="000099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1pPr>
            <a:lvl2pPr marL="742932" indent="-285744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 baseline="0">
                <a:solidFill>
                  <a:schemeClr val="tx1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2pPr>
            <a:lvl3pPr marL="1142971" indent="-228594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2000" b="0" kern="1200" baseline="0">
                <a:solidFill>
                  <a:schemeClr val="tx1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3pPr>
            <a:lvl4pPr marL="1600160" indent="-228594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b="0" kern="1200" baseline="0">
                <a:solidFill>
                  <a:schemeClr val="tx1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4pPr>
            <a:lvl5pPr marL="2057349" indent="-228594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b="0" kern="1200" baseline="0">
                <a:solidFill>
                  <a:schemeClr val="tx1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5pPr>
            <a:lvl6pPr marL="2514537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"/>
              </a:rPr>
              <a:t>https://bitcoin.org/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3"/>
              </a:rPr>
              <a:t>https://www.ethereum.org/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4"/>
              </a:rPr>
              <a:t>https://icon.foundation/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5"/>
              </a:rPr>
              <a:t>https://eos.io/</a:t>
            </a: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6"/>
              </a:rPr>
              <a:t>https://tron.network/</a:t>
            </a:r>
            <a:endParaRPr kumimoji="0" lang="en-US" altLang="ko-KR" sz="2000" b="0" i="0" u="none" strike="noStrike" kern="120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7"/>
              </a:rPr>
              <a:t>https://blockchainhub.net/blog/infographics/16-blockchain-disruptions-infographic/</a:t>
            </a:r>
            <a:endParaRPr kumimoji="0" lang="en-US" altLang="ko-KR" sz="2000" b="0" i="0" u="none" strike="noStrike" kern="120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8"/>
              </a:rPr>
              <a:t>https://dailyhodl.com/2019/03/13/initial-exchange-offering-ieo-vs-initial-coin-offering-ico-what-are-the-differences </a:t>
            </a:r>
            <a:endParaRPr kumimoji="0" lang="en-US" altLang="ko-KR" sz="2000" b="0" i="0" u="none" strike="noStrike" kern="120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9"/>
              </a:rPr>
              <a:t>https://www.bitdeal.net/security-token-offering-services</a:t>
            </a:r>
            <a:endParaRPr kumimoji="0" lang="en-US" altLang="ko-KR" sz="2000" b="0" i="0" u="none" strike="noStrike" kern="120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0"/>
              </a:rPr>
              <a:t>https://www.investinblockchain.com/what-are-ethereum-tokens/</a:t>
            </a:r>
            <a:endParaRPr kumimoji="0" lang="en-US" altLang="ko-KR" sz="2000" b="0" i="0" u="none" strike="noStrike" kern="120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1"/>
              </a:rPr>
              <a:t>https://cointelegraph.com/explained/proof-of-work-explained</a:t>
            </a:r>
            <a:endParaRPr kumimoji="0" lang="ko-KR" altLang="en-US" sz="2000" b="0" i="0" u="none" strike="noStrike" kern="120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2000" b="0" i="0" u="none" strike="noStrike" kern="120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2000" b="0" i="0" u="none" strike="noStrike" kern="120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1051" b="1" i="0" u="sng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6198582" y="732471"/>
            <a:ext cx="5954479" cy="580900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 b="0" kern="1200" baseline="0">
                <a:solidFill>
                  <a:srgbClr val="000099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1pPr>
            <a:lvl2pPr marL="742950" indent="-28575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0" kern="1200" baseline="0">
                <a:solidFill>
                  <a:schemeClr val="tx1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2pPr>
            <a:lvl3pPr marL="11430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−"/>
              <a:defRPr sz="2000" b="0" kern="1200" baseline="0">
                <a:solidFill>
                  <a:schemeClr val="tx1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3pPr>
            <a:lvl4pPr marL="16002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b="0" kern="1200" baseline="0">
                <a:solidFill>
                  <a:schemeClr val="tx1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4pPr>
            <a:lvl5pPr marL="20574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b="0" kern="1200" baseline="0">
                <a:solidFill>
                  <a:schemeClr val="tx1"/>
                </a:solidFill>
                <a:latin typeface="Arial" pitchFamily="34" charset="0"/>
                <a:ea typeface="HY헤드라인M" panose="02030600000101010101" pitchFamily="18" charset="-127"/>
                <a:cs typeface="Arial" pitchFamily="34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2"/>
              </a:rPr>
              <a:t>https://codechain.io/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3"/>
              </a:rPr>
              <a:t>https://coinone.co.kr/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4"/>
              </a:rPr>
              <a:t>https://www.hashed.com/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5"/>
              </a:rPr>
              <a:t>https://www.amo.foundation/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6"/>
              </a:rPr>
              <a:t>https://pluto.network/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7"/>
              </a:rPr>
              <a:t>https://www.theloop.co.kr/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8"/>
              </a:rPr>
              <a:t>https://www.stayge.io/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19"/>
              </a:rPr>
              <a:t>http://www.chaintob.com/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0"/>
              </a:rPr>
              <a:t>https://www.tutorsdiary.io/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1"/>
              </a:rPr>
              <a:t>https://dunamu.com/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7"/>
              </a:rPr>
              <a:t>https://nm.smartlearn.kr/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2"/>
              </a:rPr>
              <a:t>http://icbc2019.ieee-icbc.org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2"/>
              </a:rPr>
              <a:t>/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3"/>
              </a:rPr>
              <a:t>http://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3"/>
              </a:rPr>
              <a:t>icbc2020.ieee-icbc.org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3"/>
              </a:rPr>
              <a:t>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4"/>
              </a:rPr>
              <a:t>http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4"/>
              </a:rPr>
              <a:t>://sites.ieee.org/bcsummitkorea-2018/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5"/>
              </a:rPr>
              <a:t>http://dpnm.postech.ac.kr/cs490u/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6"/>
              </a:rPr>
              <a:t>http://www.blockchaintoday.co.kr/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7"/>
              </a:rPr>
              <a:t>https://chainnews.kr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  <a:hlinkClick r:id="rId27"/>
              </a:rPr>
              <a:t>/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lvl="0"/>
            <a:r>
              <a:rPr lang="en-US" altLang="ko-KR" sz="2000" dirty="0">
                <a:hlinkClick r:id="rId28"/>
              </a:rPr>
              <a:t>http://blockchain.postech.ac.kr/</a:t>
            </a: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ko-KR" sz="1051" b="1" i="0" u="sng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62251" y="3317809"/>
            <a:ext cx="6667500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ko-KR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Appendix</a:t>
            </a:r>
            <a:endParaRPr lang="ko-KR" altLang="en-US" sz="40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13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smtClean="0">
                <a:ea typeface="맑은 고딕" panose="020B0503020000020004" pitchFamily="50" charset="-127"/>
              </a:rPr>
              <a:t>최근 동향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금융 상품과의 결합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ko-KR" altLang="en-US" sz="2000" dirty="0" err="1" smtClean="0">
                <a:ea typeface="맑은 고딕" panose="020B0503020000020004" pitchFamily="50" charset="-127"/>
              </a:rPr>
              <a:t>탈중앙화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 금융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- Decentralized Finance (</a:t>
            </a:r>
            <a:r>
              <a:rPr lang="en-US" altLang="ko-KR" sz="2000" dirty="0" err="1" smtClean="0">
                <a:ea typeface="맑은 고딕" panose="020B0503020000020004" pitchFamily="50" charset="-127"/>
              </a:rPr>
              <a:t>DeFi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)</a:t>
            </a:r>
          </a:p>
          <a:p>
            <a:pPr lvl="1"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분산 네트워크를 활용하여 </a:t>
            </a:r>
            <a:r>
              <a:rPr kumimoji="0" lang="ko-KR" altLang="en-US" sz="20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크립토기반의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 금융 상품을 중개자 없이 제공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>
              <a:defRPr/>
            </a:pPr>
            <a:r>
              <a:rPr lang="en-US" altLang="ko-KR" sz="2000" dirty="0" smtClean="0">
                <a:ea typeface="맑은 고딕" panose="020B0503020000020004" pitchFamily="50" charset="-127"/>
              </a:rPr>
              <a:t>‘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열린 금융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’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을 지향하여 </a:t>
            </a:r>
            <a:r>
              <a:rPr lang="en-US" altLang="ko-KR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Open Finance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라고도 함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</p:txBody>
      </p:sp>
      <p:pic>
        <p:nvPicPr>
          <p:cNvPr id="20" name="Picture 4" descr="https://miro.medium.com/max/1317/1*7Qq2oqvr_ZfyHt59J9jbI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43" y="2354433"/>
            <a:ext cx="8140658" cy="39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1917743" y="2734227"/>
            <a:ext cx="2083820" cy="3604069"/>
            <a:chOff x="218034" y="1196752"/>
            <a:chExt cx="2997646" cy="5184576"/>
          </a:xfrm>
        </p:grpSpPr>
        <p:cxnSp>
          <p:nvCxnSpPr>
            <p:cNvPr id="22" name="직선 연결선 21"/>
            <p:cNvCxnSpPr/>
            <p:nvPr/>
          </p:nvCxnSpPr>
          <p:spPr>
            <a:xfrm>
              <a:off x="218034" y="1196752"/>
              <a:ext cx="0" cy="5184576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218034" y="6381328"/>
              <a:ext cx="2997646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 flipV="1">
              <a:off x="3215680" y="1196752"/>
              <a:ext cx="0" cy="5154379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flipH="1">
              <a:off x="218034" y="1196752"/>
              <a:ext cx="2997646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그룹 25"/>
          <p:cNvGrpSpPr/>
          <p:nvPr/>
        </p:nvGrpSpPr>
        <p:grpSpPr>
          <a:xfrm>
            <a:off x="3944710" y="2734227"/>
            <a:ext cx="2083820" cy="3604069"/>
            <a:chOff x="218034" y="1196752"/>
            <a:chExt cx="2997646" cy="5184576"/>
          </a:xfrm>
        </p:grpSpPr>
        <p:cxnSp>
          <p:nvCxnSpPr>
            <p:cNvPr id="27" name="직선 연결선 26"/>
            <p:cNvCxnSpPr/>
            <p:nvPr/>
          </p:nvCxnSpPr>
          <p:spPr>
            <a:xfrm>
              <a:off x="218034" y="1196752"/>
              <a:ext cx="0" cy="5184576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>
              <a:off x="218034" y="6381328"/>
              <a:ext cx="2997646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 flipV="1">
              <a:off x="3215680" y="1196752"/>
              <a:ext cx="0" cy="5154379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218034" y="1196752"/>
              <a:ext cx="2997646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그룹 30"/>
          <p:cNvGrpSpPr/>
          <p:nvPr/>
        </p:nvGrpSpPr>
        <p:grpSpPr>
          <a:xfrm>
            <a:off x="6016498" y="2734227"/>
            <a:ext cx="2083820" cy="3604069"/>
            <a:chOff x="218034" y="1196752"/>
            <a:chExt cx="2997646" cy="5184576"/>
          </a:xfrm>
        </p:grpSpPr>
        <p:cxnSp>
          <p:nvCxnSpPr>
            <p:cNvPr id="32" name="직선 연결선 31"/>
            <p:cNvCxnSpPr/>
            <p:nvPr/>
          </p:nvCxnSpPr>
          <p:spPr>
            <a:xfrm>
              <a:off x="218034" y="1196752"/>
              <a:ext cx="0" cy="5184576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218034" y="6381328"/>
              <a:ext cx="2997646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 flipV="1">
              <a:off x="3215680" y="1196752"/>
              <a:ext cx="0" cy="5154379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H="1">
              <a:off x="218034" y="1196752"/>
              <a:ext cx="2997646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그룹 35"/>
          <p:cNvGrpSpPr/>
          <p:nvPr/>
        </p:nvGrpSpPr>
        <p:grpSpPr>
          <a:xfrm>
            <a:off x="8055496" y="2734227"/>
            <a:ext cx="2083820" cy="3604069"/>
            <a:chOff x="218034" y="1196752"/>
            <a:chExt cx="2997646" cy="5184576"/>
          </a:xfrm>
        </p:grpSpPr>
        <p:cxnSp>
          <p:nvCxnSpPr>
            <p:cNvPr id="37" name="직선 연결선 36"/>
            <p:cNvCxnSpPr/>
            <p:nvPr/>
          </p:nvCxnSpPr>
          <p:spPr>
            <a:xfrm>
              <a:off x="218034" y="1196752"/>
              <a:ext cx="0" cy="5184576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>
              <a:off x="218034" y="6381328"/>
              <a:ext cx="2997646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flipV="1">
              <a:off x="3215680" y="1196752"/>
              <a:ext cx="0" cy="5154379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 flipH="1">
              <a:off x="218034" y="1196752"/>
              <a:ext cx="2997646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15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noProof="0" dirty="0" smtClean="0">
                <a:ea typeface="맑은 고딕" panose="020B0503020000020004" pitchFamily="50" charset="-127"/>
              </a:rPr>
              <a:t>최근 동향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altLang="ko-KR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DeFi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상품 예시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– </a:t>
            </a:r>
            <a:r>
              <a:rPr kumimoji="0" lang="ko-KR" alt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빌리빗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ko-KR" altLang="en-US" sz="2000" dirty="0" err="1" smtClean="0">
                <a:ea typeface="맑은 고딕" panose="020B0503020000020004" pitchFamily="50" charset="-127"/>
              </a:rPr>
              <a:t>크립토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 금융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Lending (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담보대출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)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서비스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2"/>
            <a:r>
              <a:rPr lang="ko-KR" altLang="en-US" dirty="0"/>
              <a:t>담보 </a:t>
            </a:r>
            <a:r>
              <a:rPr lang="en-US" altLang="ko-KR" dirty="0"/>
              <a:t>: </a:t>
            </a:r>
            <a:r>
              <a:rPr lang="ko-KR" altLang="en-US" b="1" dirty="0">
                <a:solidFill>
                  <a:srgbClr val="0000FF"/>
                </a:solidFill>
              </a:rPr>
              <a:t>비트코인</a:t>
            </a:r>
            <a:r>
              <a:rPr lang="en-US" altLang="ko-KR" b="1" dirty="0">
                <a:solidFill>
                  <a:srgbClr val="0000FF"/>
                </a:solidFill>
              </a:rPr>
              <a:t>(BTC) </a:t>
            </a:r>
            <a:r>
              <a:rPr lang="en-US" altLang="ko-KR" dirty="0"/>
              <a:t>	</a:t>
            </a:r>
            <a:r>
              <a:rPr lang="en-US" altLang="ko-KR" dirty="0" smtClean="0"/>
              <a:t>	</a:t>
            </a:r>
            <a:r>
              <a:rPr lang="en-US" altLang="ko-KR" dirty="0" smtClean="0">
                <a:sym typeface="Wingdings" panose="05000000000000000000" pitchFamily="2" charset="2"/>
              </a:rPr>
              <a:t></a:t>
            </a:r>
            <a:r>
              <a:rPr lang="en-US" altLang="ko-KR" dirty="0" smtClean="0"/>
              <a:t> 	(</a:t>
            </a:r>
            <a:r>
              <a:rPr lang="en-US" altLang="ko-KR" dirty="0"/>
              <a:t>ETH, LTC, XRP </a:t>
            </a:r>
            <a:r>
              <a:rPr lang="ko-KR" altLang="en-US" dirty="0"/>
              <a:t>추가 예정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대출 </a:t>
            </a:r>
            <a:r>
              <a:rPr lang="en-US" altLang="ko-KR" dirty="0"/>
              <a:t>: </a:t>
            </a:r>
            <a:r>
              <a:rPr lang="en-US" altLang="ko-KR" b="1" dirty="0">
                <a:solidFill>
                  <a:srgbClr val="0000FF"/>
                </a:solidFill>
              </a:rPr>
              <a:t>USDT </a:t>
            </a:r>
            <a:r>
              <a:rPr lang="en-US" altLang="ko-KR" dirty="0"/>
              <a:t>               	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en-US" altLang="ko-KR" dirty="0"/>
              <a:t> </a:t>
            </a:r>
            <a:r>
              <a:rPr lang="en-US" altLang="ko-KR" dirty="0" smtClean="0"/>
              <a:t>	(</a:t>
            </a:r>
            <a:r>
              <a:rPr lang="ko-KR" altLang="en-US" dirty="0"/>
              <a:t>원화 </a:t>
            </a:r>
            <a:r>
              <a:rPr lang="en-US" altLang="ko-KR" dirty="0"/>
              <a:t>(KRW) </a:t>
            </a:r>
            <a:r>
              <a:rPr lang="ko-KR" altLang="en-US" dirty="0"/>
              <a:t>대출 예정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pPr lvl="1"/>
            <a:r>
              <a:rPr lang="ko-KR" altLang="en-US" sz="2000" dirty="0"/>
              <a:t>한국 법인에서 운영 </a:t>
            </a:r>
          </a:p>
          <a:p>
            <a:pPr lvl="2"/>
            <a:r>
              <a:rPr lang="en-US" altLang="ko-KR" dirty="0"/>
              <a:t>2019</a:t>
            </a:r>
            <a:r>
              <a:rPr lang="ko-KR" altLang="en-US" dirty="0"/>
              <a:t>년 </a:t>
            </a:r>
            <a:r>
              <a:rPr lang="en-US" altLang="ko-KR" dirty="0"/>
              <a:t>7</a:t>
            </a:r>
            <a:r>
              <a:rPr lang="ko-KR" altLang="en-US" dirty="0"/>
              <a:t>월 한국에 설립</a:t>
            </a:r>
            <a:endParaRPr lang="en-US" altLang="ko-KR" dirty="0"/>
          </a:p>
          <a:p>
            <a:pPr lvl="2"/>
            <a:r>
              <a:rPr lang="ko-KR" altLang="en-US" dirty="0" err="1"/>
              <a:t>대부업</a:t>
            </a:r>
            <a:r>
              <a:rPr lang="ko-KR" altLang="en-US" dirty="0"/>
              <a:t> 면허 준비 </a:t>
            </a:r>
            <a:r>
              <a:rPr lang="en-US" altLang="ko-KR" dirty="0"/>
              <a:t>(2019</a:t>
            </a:r>
            <a:r>
              <a:rPr lang="ko-KR" altLang="en-US" dirty="0"/>
              <a:t>년 </a:t>
            </a:r>
            <a:r>
              <a:rPr lang="en-US" altLang="ko-KR" dirty="0"/>
              <a:t>9</a:t>
            </a:r>
            <a:r>
              <a:rPr lang="ko-KR" altLang="en-US" dirty="0"/>
              <a:t>월 라이센스 취득 목표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 err="1"/>
              <a:t>대부업</a:t>
            </a:r>
            <a:r>
              <a:rPr lang="ko-KR" altLang="en-US" dirty="0"/>
              <a:t> 이자율 준수 </a:t>
            </a:r>
            <a:r>
              <a:rPr lang="en-US" altLang="ko-KR" dirty="0"/>
              <a:t>(</a:t>
            </a:r>
            <a:r>
              <a:rPr lang="ko-KR" altLang="en-US" dirty="0"/>
              <a:t>연 최고 </a:t>
            </a:r>
            <a:r>
              <a:rPr lang="en-US" altLang="ko-KR" dirty="0"/>
              <a:t>24% </a:t>
            </a:r>
            <a:r>
              <a:rPr lang="ko-KR" altLang="en-US" dirty="0"/>
              <a:t>이하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>
                <a:hlinkClick r:id="rId2"/>
              </a:rPr>
              <a:t>https://bilibit.io/</a:t>
            </a:r>
            <a:endParaRPr lang="ko-KR" altLang="en-US" dirty="0"/>
          </a:p>
          <a:p>
            <a:pPr lvl="1"/>
            <a:endParaRPr lang="en-US" altLang="ko-KR" dirty="0"/>
          </a:p>
          <a:p>
            <a:pPr lvl="3">
              <a:defRPr/>
            </a:pPr>
            <a:endParaRPr kumimoji="0" lang="en-US" altLang="ko-KR" sz="1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79" y="4168406"/>
            <a:ext cx="5665470" cy="17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>
                <a:ea typeface="맑은 고딕" panose="020B0503020000020004" pitchFamily="50" charset="-127"/>
              </a:rPr>
              <a:t>부산시 </a:t>
            </a:r>
            <a:r>
              <a:rPr lang="ko-KR" altLang="en-US" dirty="0" err="1" smtClean="0">
                <a:ea typeface="맑은 고딕" panose="020B0503020000020004" pitchFamily="50" charset="-127"/>
              </a:rPr>
              <a:t>블록체인</a:t>
            </a:r>
            <a:r>
              <a:rPr lang="ko-KR" altLang="en-US" dirty="0" smtClean="0">
                <a:ea typeface="맑은 고딕" panose="020B0503020000020004" pitchFamily="50" charset="-127"/>
              </a:rPr>
              <a:t> 규제자유특구 지정 </a:t>
            </a:r>
            <a:r>
              <a:rPr lang="en-US" altLang="ko-KR" dirty="0" smtClean="0">
                <a:ea typeface="맑은 고딕" panose="020B0503020000020004" pitchFamily="50" charset="-127"/>
              </a:rPr>
              <a:t>(2019.7.24)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532923" y="6273496"/>
            <a:ext cx="75628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 smtClean="0"/>
              <a:t>Source: </a:t>
            </a:r>
            <a:r>
              <a:rPr lang="en-US" altLang="ko-KR" sz="1000" dirty="0">
                <a:hlinkClick r:id="rId2"/>
              </a:rPr>
              <a:t>https://www.coindeskkorea.com/52477/</a:t>
            </a:r>
            <a:endParaRPr lang="en-US" altLang="ko-KR" sz="10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4446" y="5673333"/>
            <a:ext cx="115970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400" b="0" i="0" u="none" strike="noStrike" cap="none" normalizeH="0" baseline="0" dirty="0" smtClean="0">
                <a:ln>
                  <a:noFill/>
                </a:ln>
                <a:solidFill>
                  <a:srgbClr val="606260"/>
                </a:solidFill>
                <a:effectLst/>
                <a:latin typeface="Arial" panose="020B0604020202020204" pitchFamily="34" charset="0"/>
                <a:ea typeface="Nanum Gothic"/>
              </a:rPr>
              <a:t>문재인 대통령은 24일 오전 부산 누리마루 APEC 하우스에서 ‘규제자유특구, 지역 주도 혁신 성장의 </a:t>
            </a:r>
            <a:r>
              <a:rPr kumimoji="0" lang="ko-KR" altLang="ko-KR" sz="1400" b="0" i="0" u="none" strike="noStrike" cap="none" normalizeH="0" baseline="0" dirty="0" err="1" smtClean="0">
                <a:ln>
                  <a:noFill/>
                </a:ln>
                <a:solidFill>
                  <a:srgbClr val="606260"/>
                </a:solidFill>
                <a:effectLst/>
                <a:latin typeface="Arial" panose="020B0604020202020204" pitchFamily="34" charset="0"/>
                <a:ea typeface="Nanum Gothic"/>
              </a:rPr>
              <a:t>중심’을</a:t>
            </a:r>
            <a:r>
              <a:rPr kumimoji="0" lang="ko-KR" altLang="ko-KR" sz="1400" b="0" i="0" u="none" strike="noStrike" cap="none" normalizeH="0" baseline="0" dirty="0" smtClean="0">
                <a:ln>
                  <a:noFill/>
                </a:ln>
                <a:solidFill>
                  <a:srgbClr val="606260"/>
                </a:solidFill>
                <a:effectLst/>
                <a:latin typeface="Arial" panose="020B0604020202020204" pitchFamily="34" charset="0"/>
                <a:ea typeface="Nanum Gothic"/>
              </a:rPr>
              <a:t> 주제로 열린 </a:t>
            </a:r>
            <a:r>
              <a:rPr kumimoji="0" lang="ko-KR" altLang="ko-KR" sz="1400" b="0" i="0" u="none" strike="noStrike" cap="none" normalizeH="0" baseline="0" dirty="0" err="1" smtClean="0">
                <a:ln>
                  <a:noFill/>
                </a:ln>
                <a:solidFill>
                  <a:srgbClr val="606260"/>
                </a:solidFill>
                <a:effectLst/>
                <a:latin typeface="Arial" panose="020B0604020202020204" pitchFamily="34" charset="0"/>
                <a:ea typeface="Nanum Gothic"/>
              </a:rPr>
              <a:t>시·도지사</a:t>
            </a:r>
            <a:r>
              <a:rPr kumimoji="0" lang="ko-KR" altLang="ko-KR" sz="1400" b="0" i="0" u="none" strike="noStrike" cap="none" normalizeH="0" baseline="0" dirty="0" smtClean="0">
                <a:ln>
                  <a:noFill/>
                </a:ln>
                <a:solidFill>
                  <a:srgbClr val="606260"/>
                </a:solidFill>
                <a:effectLst/>
                <a:latin typeface="Arial" panose="020B0604020202020204" pitchFamily="34" charset="0"/>
                <a:ea typeface="Nanum Gothic"/>
              </a:rPr>
              <a:t> 간담회에 참석했다. 문 대통령은 부산의 </a:t>
            </a:r>
            <a:r>
              <a:rPr kumimoji="0" lang="ko-KR" altLang="ko-KR" sz="1400" b="0" i="0" u="none" strike="noStrike" cap="none" normalizeH="0" baseline="0" dirty="0" err="1" smtClean="0">
                <a:ln>
                  <a:noFill/>
                </a:ln>
                <a:solidFill>
                  <a:srgbClr val="606260"/>
                </a:solidFill>
                <a:effectLst/>
                <a:latin typeface="Arial" panose="020B0604020202020204" pitchFamily="34" charset="0"/>
                <a:ea typeface="Nanum Gothic"/>
              </a:rPr>
              <a:t>블록체인</a:t>
            </a:r>
            <a:r>
              <a:rPr kumimoji="0" lang="ko-KR" altLang="ko-KR" sz="1400" b="0" i="0" u="none" strike="noStrike" cap="none" normalizeH="0" baseline="0" dirty="0" smtClean="0">
                <a:ln>
                  <a:noFill/>
                </a:ln>
                <a:solidFill>
                  <a:srgbClr val="606260"/>
                </a:solidFill>
                <a:effectLst/>
                <a:latin typeface="Arial" panose="020B0604020202020204" pitchFamily="34" charset="0"/>
                <a:ea typeface="Nanum Gothic"/>
              </a:rPr>
              <a:t> 특구 지정에 대해서는 선진 기술 확보와 지역 경제 활성화의 의미를 강조했다. 출처=청와대</a:t>
            </a:r>
            <a:endParaRPr kumimoji="0" lang="ko-KR" altLang="ko-K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4" descr="https://www.coindeskkorea.com/wp-content/uploads/2019/07/aSAIw9CIuIty6b91A19gf21bojCGad5eARQwSw4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" y="888452"/>
            <a:ext cx="10594730" cy="463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>
                <a:ea typeface="맑은 고딕" panose="020B0503020000020004" pitchFamily="50" charset="-127"/>
              </a:rPr>
              <a:t>암호화폐의</a:t>
            </a:r>
            <a:r>
              <a:rPr lang="ko-KR" altLang="en-US" dirty="0" smtClean="0">
                <a:ea typeface="맑은 고딕" panose="020B0503020000020004" pitchFamily="50" charset="-127"/>
              </a:rPr>
              <a:t> 출현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암호 화폐의 특징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/>
              <a:t>신용을 담보하는 신뢰 기관 불필요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거래 수수료 불필요 </a:t>
            </a:r>
            <a:r>
              <a:rPr kumimoji="0" lang="en-US" altLang="ko-KR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/ </a:t>
            </a: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맑은 고딕" panose="020B0503020000020004" pitchFamily="50" charset="-127"/>
              </a:rPr>
              <a:t>최소화</a:t>
            </a:r>
            <a:endParaRPr kumimoji="0" lang="en-US" altLang="ko-KR" sz="20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해외 송금 수수료 감소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 </a:t>
            </a:r>
            <a:r>
              <a:rPr lang="en-US" altLang="ko-KR" sz="2000" dirty="0">
                <a:ea typeface="맑은 고딕" panose="020B0503020000020004" pitchFamily="50" charset="-127"/>
              </a:rPr>
              <a:t>/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 빠른 처리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화폐의 생산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/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보관과 관련한 비용 부담 감소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0">
              <a:defRPr/>
            </a:pPr>
            <a:r>
              <a:rPr lang="ko-KR" altLang="en-US" sz="2400" dirty="0"/>
              <a:t>비트코인 </a:t>
            </a:r>
            <a:r>
              <a:rPr lang="en-US" altLang="ko-KR" sz="2400" dirty="0"/>
              <a:t>(</a:t>
            </a:r>
            <a:r>
              <a:rPr lang="ko-KR" altLang="en-US" sz="2400" dirty="0"/>
              <a:t>기존 화폐와의 차이점</a:t>
            </a:r>
            <a:r>
              <a:rPr lang="en-US" altLang="ko-KR" sz="2400" dirty="0"/>
              <a:t>)</a:t>
            </a: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/>
              <a:t>발행 주체가 없음</a:t>
            </a:r>
            <a:endParaRPr lang="en-US" altLang="ko-KR" sz="2000" dirty="0" smtClean="0"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한정된 발행량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(2100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만개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)</a:t>
            </a:r>
            <a:endParaRPr lang="en-US" altLang="ko-KR" sz="2000" dirty="0"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>
                <a:ea typeface="맑은 고딕" panose="020B0503020000020004" pitchFamily="50" charset="-127"/>
              </a:rPr>
              <a:t>비트코인의 </a:t>
            </a:r>
            <a:r>
              <a:rPr lang="ko-KR" altLang="en-US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가치가 변동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됨</a:t>
            </a:r>
            <a:endParaRPr lang="en-US" altLang="ko-KR" sz="2000" dirty="0">
              <a:ea typeface="맑은 고딕" panose="020B0503020000020004" pitchFamily="50" charset="-127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ko-KR" altLang="en-US" sz="2000" dirty="0" smtClean="0">
                <a:solidFill>
                  <a:srgbClr val="FF0000"/>
                </a:solidFill>
                <a:ea typeface="맑은 고딕" panose="020B0503020000020004" pitchFamily="50" charset="-127"/>
              </a:rPr>
              <a:t>익명성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보장</a:t>
            </a:r>
            <a:endParaRPr lang="en-US" altLang="ko-KR" sz="2000" dirty="0"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4632" y="4294463"/>
            <a:ext cx="255435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비트코인</a:t>
            </a:r>
            <a:r>
              <a:rPr lang="en-US" altLang="ko-KR" b="1" dirty="0" smtClean="0"/>
              <a:t>: </a:t>
            </a:r>
            <a:r>
              <a:rPr lang="ko-KR" altLang="en-US" b="1" dirty="0" smtClean="0"/>
              <a:t>첫 </a:t>
            </a:r>
            <a:r>
              <a:rPr lang="ko-KR" altLang="en-US" b="1" dirty="0" err="1" smtClean="0"/>
              <a:t>암호화폐</a:t>
            </a:r>
            <a:endParaRPr lang="ko-KR" altLang="en-US" b="1" dirty="0"/>
          </a:p>
        </p:txBody>
      </p:sp>
      <p:pic>
        <p:nvPicPr>
          <p:cNvPr id="1026" name="Picture 2" descr="비트코인 채굴, 해답은 '병렬컴퓨팅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29" y="1611042"/>
            <a:ext cx="3525662" cy="26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7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>
                <a:ea typeface="맑은 고딕" panose="020B0503020000020004" pitchFamily="50" charset="-127"/>
              </a:rPr>
              <a:t>암호화폐의</a:t>
            </a:r>
            <a:r>
              <a:rPr lang="ko-KR" altLang="en-US" dirty="0" smtClean="0">
                <a:ea typeface="맑은 고딕" panose="020B0503020000020004" pitchFamily="50" charset="-127"/>
              </a:rPr>
              <a:t> 출현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81496" y="61574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비트코인 열풍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lang="en-US" altLang="ko-KR" sz="2000" dirty="0" smtClean="0">
                <a:ea typeface="맑은 고딕" panose="020B0503020000020004" pitchFamily="50" charset="-127"/>
              </a:rPr>
              <a:t>2018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년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1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월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6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일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: 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비트코인 한 개가 </a:t>
            </a:r>
            <a:r>
              <a:rPr lang="en-US" altLang="ko-KR" sz="2000" dirty="0" smtClean="0">
                <a:ea typeface="맑은 고딕" panose="020B0503020000020004" pitchFamily="50" charset="-127"/>
              </a:rPr>
              <a:t>2660</a:t>
            </a:r>
            <a:r>
              <a:rPr lang="ko-KR" altLang="en-US" sz="2000" dirty="0" smtClean="0">
                <a:ea typeface="맑은 고딕" panose="020B0503020000020004" pitchFamily="50" charset="-127"/>
              </a:rPr>
              <a:t>만원에 거래됨</a:t>
            </a:r>
            <a:endParaRPr lang="en-US" altLang="ko-KR" sz="2000" dirty="0" smtClean="0">
              <a:ea typeface="맑은 고딕" panose="020B0503020000020004" pitchFamily="50" charset="-127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688480"/>
              </p:ext>
            </p:extLst>
          </p:nvPr>
        </p:nvGraphicFramePr>
        <p:xfrm>
          <a:off x="995432" y="1456634"/>
          <a:ext cx="4610238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비트맵 이미지" r:id="rId3" imgW="2965320" imgH="4508640" progId="Paint.Picture">
                  <p:embed/>
                </p:oleObj>
              </mc:Choice>
              <mc:Fallback>
                <p:oleObj name="비트맵 이미지" r:id="rId3" imgW="2965320" imgH="4508640" progId="Paint.Picture">
                  <p:embed/>
                  <p:pic>
                    <p:nvPicPr>
                      <p:cNvPr id="4" name="개체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5432" y="1456634"/>
                        <a:ext cx="4610238" cy="450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https://media.coindesk.com/uploads/2017/12/coindesk-bpi-chart-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78" y="1456634"/>
            <a:ext cx="4711147" cy="45085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2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37064" y="6183792"/>
            <a:ext cx="367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한국 거래소에서의 비트코인 가격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28338" y="6177168"/>
            <a:ext cx="364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미국 거래소에서의 </a:t>
            </a:r>
            <a:r>
              <a:rPr lang="ko-KR" altLang="en-US" b="1" dirty="0"/>
              <a:t>비트코인 </a:t>
            </a:r>
            <a:r>
              <a:rPr lang="ko-KR" altLang="en-US" b="1" dirty="0" smtClean="0"/>
              <a:t>가격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7191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762251" y="3317809"/>
            <a:ext cx="6667500" cy="646331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ko-KR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블록체인</a:t>
            </a:r>
            <a:r>
              <a:rPr lang="ko-KR" alt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기술 소개</a:t>
            </a:r>
          </a:p>
        </p:txBody>
      </p:sp>
    </p:spTree>
    <p:extLst>
      <p:ext uri="{BB962C8B-B14F-4D97-AF65-F5344CB8AC3E}">
        <p14:creationId xmlns:p14="http://schemas.microsoft.com/office/powerpoint/2010/main" val="21384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3" y="5"/>
            <a:ext cx="12191997" cy="615741"/>
          </a:xfrm>
          <a:prstGeom prst="rect">
            <a:avLst/>
          </a:prstGeom>
          <a:solidFill>
            <a:srgbClr val="4F81BD">
              <a:lumMod val="60000"/>
              <a:lumOff val="40000"/>
              <a:alpha val="33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블록체인의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필요성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9505" y="839586"/>
            <a:ext cx="11829010" cy="560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b="1" kern="1200">
                <a:solidFill>
                  <a:srgbClr val="0070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4375" indent="-265113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marR="0" lvl="0" indent="-449263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기존 시스템의 문제점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lvl="1" indent="-449263">
              <a:spcBef>
                <a:spcPts val="1000"/>
              </a:spcBef>
              <a:defRPr/>
            </a:pPr>
            <a:r>
              <a:rPr kumimoji="0" lang="ko-KR" altLang="en-US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중고차 거래</a:t>
            </a:r>
            <a:endParaRPr kumimoji="0" lang="en-US" altLang="ko-K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626912"/>
            <a:ext cx="4610400" cy="461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6160" y="278092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sz="2400" dirty="0" smtClean="0">
                <a:solidFill>
                  <a:schemeClr val="tx1"/>
                </a:solidFill>
                <a:latin typeface="+mj-lt"/>
              </a:rPr>
              <a:t>주행 거리 조작</a:t>
            </a:r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3108" y="362837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sz="2400" dirty="0" smtClean="0">
                <a:solidFill>
                  <a:schemeClr val="tx1"/>
                </a:solidFill>
                <a:latin typeface="+mj-lt"/>
              </a:rPr>
              <a:t>허위 정보 제공</a:t>
            </a:r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3108" y="4477657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ko-KR" altLang="en-US" sz="2400" dirty="0" smtClean="0">
                <a:solidFill>
                  <a:schemeClr val="tx1"/>
                </a:solidFill>
                <a:latin typeface="+mj-lt"/>
              </a:rPr>
              <a:t>높은 중간 수수료</a:t>
            </a:r>
            <a:endParaRPr lang="ko-KR" alt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02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6121</TotalTime>
  <Words>2593</Words>
  <Application>Microsoft Office PowerPoint</Application>
  <PresentationFormat>와이드스크린</PresentationFormat>
  <Paragraphs>522</Paragraphs>
  <Slides>57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69" baseType="lpstr">
      <vt:lpstr>Arial Unicode MS</vt:lpstr>
      <vt:lpstr>HY헤드라인M</vt:lpstr>
      <vt:lpstr>Nanum Gothic</vt:lpstr>
      <vt:lpstr>Noto Sans</vt:lpstr>
      <vt:lpstr>나눔스퀘어</vt:lpstr>
      <vt:lpstr>나눔스퀘어 ExtraBold</vt:lpstr>
      <vt:lpstr>맑은 고딕</vt:lpstr>
      <vt:lpstr>Arial</vt:lpstr>
      <vt:lpstr>Arial Black</vt:lpstr>
      <vt:lpstr>Wingdings</vt:lpstr>
      <vt:lpstr>Office 테마</vt:lpstr>
      <vt:lpstr>비트맵 이미지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Hong James Won-Ki</cp:lastModifiedBy>
  <cp:revision>389</cp:revision>
  <dcterms:created xsi:type="dcterms:W3CDTF">2017-08-07T09:13:42Z</dcterms:created>
  <dcterms:modified xsi:type="dcterms:W3CDTF">2020-03-15T01:21:43Z</dcterms:modified>
</cp:coreProperties>
</file>