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0" r:id="rId2"/>
  </p:sldMasterIdLst>
  <p:notesMasterIdLst>
    <p:notesMasterId r:id="rId41"/>
  </p:notesMasterIdLst>
  <p:sldIdLst>
    <p:sldId id="483" r:id="rId3"/>
    <p:sldId id="331" r:id="rId4"/>
    <p:sldId id="1173" r:id="rId5"/>
    <p:sldId id="1235" r:id="rId6"/>
    <p:sldId id="1237" r:id="rId7"/>
    <p:sldId id="1242" r:id="rId8"/>
    <p:sldId id="1204" r:id="rId9"/>
    <p:sldId id="1239" r:id="rId10"/>
    <p:sldId id="1201" r:id="rId11"/>
    <p:sldId id="1318" r:id="rId12"/>
    <p:sldId id="1206" r:id="rId13"/>
    <p:sldId id="1319" r:id="rId14"/>
    <p:sldId id="1329" r:id="rId15"/>
    <p:sldId id="1320" r:id="rId16"/>
    <p:sldId id="1321" r:id="rId17"/>
    <p:sldId id="1331" r:id="rId18"/>
    <p:sldId id="1322" r:id="rId19"/>
    <p:sldId id="1330" r:id="rId20"/>
    <p:sldId id="1323" r:id="rId21"/>
    <p:sldId id="1181" r:id="rId22"/>
    <p:sldId id="1324" r:id="rId23"/>
    <p:sldId id="1325" r:id="rId24"/>
    <p:sldId id="1332" r:id="rId25"/>
    <p:sldId id="1326" r:id="rId26"/>
    <p:sldId id="1333" r:id="rId27"/>
    <p:sldId id="1182" r:id="rId28"/>
    <p:sldId id="1327" r:id="rId29"/>
    <p:sldId id="1338" r:id="rId30"/>
    <p:sldId id="1336" r:id="rId31"/>
    <p:sldId id="1337" r:id="rId32"/>
    <p:sldId id="1328" r:id="rId33"/>
    <p:sldId id="1334" r:id="rId34"/>
    <p:sldId id="1339" r:id="rId35"/>
    <p:sldId id="1226" r:id="rId36"/>
    <p:sldId id="1191" r:id="rId37"/>
    <p:sldId id="487" r:id="rId38"/>
    <p:sldId id="1202" r:id="rId39"/>
    <p:sldId id="1317" r:id="rId40"/>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James Won-Ki Hong" initials="JWH" lastIdx="3" clrIdx="0">
    <p:extLst>
      <p:ext uri="{19B8F6BF-5375-455C-9EA6-DF929625EA0E}">
        <p15:presenceInfo xmlns:p15="http://schemas.microsoft.com/office/powerpoint/2012/main" userId="Prof. James Won-Ki Hong" providerId="None"/>
      </p:ext>
    </p:extLst>
  </p:cmAuthor>
  <p:cmAuthor id="2" name="pos" initials="p" lastIdx="1" clrIdx="1">
    <p:extLst>
      <p:ext uri="{19B8F6BF-5375-455C-9EA6-DF929625EA0E}">
        <p15:presenceInfo xmlns:p15="http://schemas.microsoft.com/office/powerpoint/2012/main" userId="p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FF"/>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보통 스타일 1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보통 스타일 1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74120" autoAdjust="0"/>
  </p:normalViewPr>
  <p:slideViewPr>
    <p:cSldViewPr>
      <p:cViewPr varScale="1">
        <p:scale>
          <a:sx n="121" d="100"/>
          <a:sy n="121" d="100"/>
        </p:scale>
        <p:origin x="1338" y="90"/>
      </p:cViewPr>
      <p:guideLst>
        <p:guide orient="horz" pos="2160"/>
        <p:guide pos="3840"/>
      </p:guideLst>
    </p:cSldViewPr>
  </p:slideViewPr>
  <p:outlineViewPr>
    <p:cViewPr>
      <p:scale>
        <a:sx n="33" d="100"/>
        <a:sy n="33" d="100"/>
      </p:scale>
      <p:origin x="60" y="28320"/>
    </p:cViewPr>
  </p:outlineViewPr>
  <p:notesTextViewPr>
    <p:cViewPr>
      <p:scale>
        <a:sx n="140" d="100"/>
        <a:sy n="140" d="100"/>
      </p:scale>
      <p:origin x="0" y="0"/>
    </p:cViewPr>
  </p:notesTextViewPr>
  <p:sorterViewPr>
    <p:cViewPr>
      <p:scale>
        <a:sx n="100" d="100"/>
        <a:sy n="100" d="100"/>
      </p:scale>
      <p:origin x="0" y="1464"/>
    </p:cViewPr>
  </p:sorterViewPr>
  <p:notesViewPr>
    <p:cSldViewPr>
      <p:cViewPr varScale="1">
        <p:scale>
          <a:sx n="115" d="100"/>
          <a:sy n="115" d="100"/>
        </p:scale>
        <p:origin x="517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GoogleDrive\&#45436;&#47928;%20&#53945;&#54728;%20&#51089;&#49457;\&#48149;&#49324;%20&#46356;&#54172;&#49828;\&#46356;&#54172;&#49828;_&#49892;&#54744;&#44208;&#44284;%20-mad&#44620;&#5164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oogleDrive\&#45436;&#47928;%20&#53945;&#54728;%20&#51089;&#49457;\&#48149;&#49324;%20&#46356;&#54172;&#49828;\&#46356;&#54172;&#49828;_&#49892;&#54744;&#44208;&#44284;%20-mad&#44620;&#5164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oogleDrive\&#45436;&#47928;%20&#53945;&#54728;%20&#51089;&#49457;\&#48149;&#49324;%20&#46356;&#54172;&#49828;\&#46356;&#54172;&#49828;_&#49892;&#54744;&#44208;&#4428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Google\GoogleDrive\&#45436;&#47928;%20&#53945;&#54728;%20&#51089;&#49457;\&#48149;&#49324;%20&#46356;&#54172;&#49828;\&#46356;&#54172;&#49828;_&#49892;&#54744;&#44208;&#44284;%20-mad&#44620;&#5164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'3-shot,mad'!$A$10</c:f>
              <c:strCache>
                <c:ptCount val="1"/>
                <c:pt idx="0">
                  <c:v>1st Suc. Rate (Cr.)</c:v>
                </c:pt>
              </c:strCache>
            </c:strRef>
          </c:tx>
          <c:spPr>
            <a:solidFill>
              <a:schemeClr val="accent1">
                <a:lumMod val="40000"/>
                <a:lumOff val="6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Python!$B$10:$J$10</c:f>
              <c:numCache>
                <c:formatCode>0.00_ </c:formatCode>
                <c:ptCount val="9"/>
                <c:pt idx="0">
                  <c:v>88.333333333333329</c:v>
                </c:pt>
                <c:pt idx="1">
                  <c:v>96.666666666666671</c:v>
                </c:pt>
                <c:pt idx="2">
                  <c:v>86.666666666666671</c:v>
                </c:pt>
                <c:pt idx="3">
                  <c:v>96.666666666666671</c:v>
                </c:pt>
                <c:pt idx="4">
                  <c:v>95</c:v>
                </c:pt>
                <c:pt idx="5">
                  <c:v>93.333333333333329</c:v>
                </c:pt>
                <c:pt idx="6">
                  <c:v>95</c:v>
                </c:pt>
                <c:pt idx="7">
                  <c:v>85</c:v>
                </c:pt>
                <c:pt idx="8">
                  <c:v>35</c:v>
                </c:pt>
              </c:numCache>
            </c:numRef>
          </c:val>
          <c:extLst>
            <c:ext xmlns:c16="http://schemas.microsoft.com/office/drawing/2014/chart" uri="{C3380CC4-5D6E-409C-BE32-E72D297353CC}">
              <c16:uniqueId val="{00000000-6434-4C5B-B57E-8F9F3BF6C3ED}"/>
            </c:ext>
          </c:extLst>
        </c:ser>
        <c:ser>
          <c:idx val="0"/>
          <c:order val="1"/>
          <c:tx>
            <c:strRef>
              <c:f>'3-shot,mad'!$A$11</c:f>
              <c:strCache>
                <c:ptCount val="1"/>
                <c:pt idx="0">
                  <c:v>Suc. Rate after Retry (Cr.)</c:v>
                </c:pt>
              </c:strCache>
            </c:strRef>
          </c:tx>
          <c:spPr>
            <a:pattFill prst="dashUpDiag">
              <a:fgClr>
                <a:schemeClr val="accent5"/>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Python!$B$11:$J$11</c:f>
              <c:numCache>
                <c:formatCode>0.00_ </c:formatCode>
                <c:ptCount val="9"/>
                <c:pt idx="0">
                  <c:v>100</c:v>
                </c:pt>
                <c:pt idx="1">
                  <c:v>100</c:v>
                </c:pt>
                <c:pt idx="2">
                  <c:v>100</c:v>
                </c:pt>
                <c:pt idx="3">
                  <c:v>100</c:v>
                </c:pt>
                <c:pt idx="4">
                  <c:v>100</c:v>
                </c:pt>
                <c:pt idx="5">
                  <c:v>100</c:v>
                </c:pt>
                <c:pt idx="6">
                  <c:v>100</c:v>
                </c:pt>
                <c:pt idx="7">
                  <c:v>96.666666666666671</c:v>
                </c:pt>
                <c:pt idx="8">
                  <c:v>91.666666666666657</c:v>
                </c:pt>
              </c:numCache>
            </c:numRef>
          </c:val>
          <c:extLst>
            <c:ext xmlns:c16="http://schemas.microsoft.com/office/drawing/2014/chart" uri="{C3380CC4-5D6E-409C-BE32-E72D297353CC}">
              <c16:uniqueId val="{00000001-6434-4C5B-B57E-8F9F3BF6C3ED}"/>
            </c:ext>
          </c:extLst>
        </c:ser>
        <c:ser>
          <c:idx val="7"/>
          <c:order val="2"/>
          <c:tx>
            <c:strRef>
              <c:f>'3-shot,mad'!$A$13</c:f>
              <c:strCache>
                <c:ptCount val="1"/>
                <c:pt idx="0">
                  <c:v>Suc. Rate (Eng., Cr.)</c:v>
                </c:pt>
              </c:strCache>
            </c:strRef>
          </c:tx>
          <c:spPr>
            <a:pattFill prst="wdDnDiag">
              <a:fgClr>
                <a:schemeClr val="accent1"/>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Python!$B$13:$J$13</c:f>
              <c:numCache>
                <c:formatCode>0.00_ </c:formatCode>
                <c:ptCount val="9"/>
                <c:pt idx="0">
                  <c:v>100</c:v>
                </c:pt>
                <c:pt idx="1">
                  <c:v>100</c:v>
                </c:pt>
                <c:pt idx="2">
                  <c:v>100</c:v>
                </c:pt>
                <c:pt idx="3">
                  <c:v>100</c:v>
                </c:pt>
                <c:pt idx="4">
                  <c:v>100</c:v>
                </c:pt>
                <c:pt idx="5">
                  <c:v>100</c:v>
                </c:pt>
                <c:pt idx="6">
                  <c:v>100</c:v>
                </c:pt>
                <c:pt idx="7">
                  <c:v>100</c:v>
                </c:pt>
                <c:pt idx="8">
                  <c:v>90</c:v>
                </c:pt>
              </c:numCache>
            </c:numRef>
          </c:val>
          <c:extLst>
            <c:ext xmlns:c16="http://schemas.microsoft.com/office/drawing/2014/chart" uri="{C3380CC4-5D6E-409C-BE32-E72D297353CC}">
              <c16:uniqueId val="{00000002-6434-4C5B-B57E-8F9F3BF6C3ED}"/>
            </c:ext>
          </c:extLst>
        </c:ser>
        <c:ser>
          <c:idx val="6"/>
          <c:order val="3"/>
          <c:tx>
            <c:strRef>
              <c:f>'3-shot,mad'!$A$12</c:f>
              <c:strCache>
                <c:ptCount val="1"/>
                <c:pt idx="0">
                  <c:v>Suc. Rate (Kor., Cr.)</c:v>
                </c:pt>
              </c:strCache>
            </c:strRef>
          </c:tx>
          <c:spPr>
            <a:pattFill prst="pct10">
              <a:fgClr>
                <a:schemeClr val="accent1"/>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Python!$B$12:$J$12</c:f>
              <c:numCache>
                <c:formatCode>0.00_ </c:formatCode>
                <c:ptCount val="9"/>
                <c:pt idx="0">
                  <c:v>100</c:v>
                </c:pt>
                <c:pt idx="1">
                  <c:v>100</c:v>
                </c:pt>
                <c:pt idx="2">
                  <c:v>100</c:v>
                </c:pt>
                <c:pt idx="3">
                  <c:v>100</c:v>
                </c:pt>
                <c:pt idx="4">
                  <c:v>100</c:v>
                </c:pt>
                <c:pt idx="5">
                  <c:v>100</c:v>
                </c:pt>
                <c:pt idx="6">
                  <c:v>100</c:v>
                </c:pt>
                <c:pt idx="7">
                  <c:v>93.333333333333329</c:v>
                </c:pt>
                <c:pt idx="8">
                  <c:v>93.333333333333329</c:v>
                </c:pt>
              </c:numCache>
            </c:numRef>
          </c:val>
          <c:extLst>
            <c:ext xmlns:c16="http://schemas.microsoft.com/office/drawing/2014/chart" uri="{C3380CC4-5D6E-409C-BE32-E72D297353CC}">
              <c16:uniqueId val="{00000003-6434-4C5B-B57E-8F9F3BF6C3ED}"/>
            </c:ext>
          </c:extLst>
        </c:ser>
        <c:ser>
          <c:idx val="12"/>
          <c:order val="4"/>
          <c:tx>
            <c:strRef>
              <c:f>'3-shot,mad'!$A$18</c:f>
              <c:strCache>
                <c:ptCount val="1"/>
                <c:pt idx="0">
                  <c:v>1st Suc. Rate (Conf.)</c:v>
                </c:pt>
              </c:strCache>
              <c:extLst xmlns:c15="http://schemas.microsoft.com/office/drawing/2012/chart"/>
            </c:strRef>
          </c:tx>
          <c:spPr>
            <a:solidFill>
              <a:schemeClr val="accent6">
                <a:lumMod val="40000"/>
                <a:lumOff val="6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Python!$B$18:$J$18</c:f>
              <c:numCache>
                <c:formatCode>0.00_ </c:formatCode>
                <c:ptCount val="9"/>
                <c:pt idx="0">
                  <c:v>46.666666666666664</c:v>
                </c:pt>
                <c:pt idx="1">
                  <c:v>55.000000000000007</c:v>
                </c:pt>
                <c:pt idx="2">
                  <c:v>58.333333333333336</c:v>
                </c:pt>
                <c:pt idx="3">
                  <c:v>48.333333333333336</c:v>
                </c:pt>
                <c:pt idx="4">
                  <c:v>50</c:v>
                </c:pt>
                <c:pt idx="5">
                  <c:v>53.333333333333336</c:v>
                </c:pt>
                <c:pt idx="6">
                  <c:v>45</c:v>
                </c:pt>
                <c:pt idx="7">
                  <c:v>53.333333333333336</c:v>
                </c:pt>
                <c:pt idx="8">
                  <c:v>13.333333333333334</c:v>
                </c:pt>
              </c:numCache>
            </c:numRef>
          </c:val>
          <c:extLst xmlns:c15="http://schemas.microsoft.com/office/drawing/2012/chart">
            <c:ext xmlns:c16="http://schemas.microsoft.com/office/drawing/2014/chart" uri="{C3380CC4-5D6E-409C-BE32-E72D297353CC}">
              <c16:uniqueId val="{00000004-6434-4C5B-B57E-8F9F3BF6C3ED}"/>
            </c:ext>
          </c:extLst>
        </c:ser>
        <c:ser>
          <c:idx val="13"/>
          <c:order val="5"/>
          <c:tx>
            <c:strRef>
              <c:f>'3-shot,mad'!$A$19</c:f>
              <c:strCache>
                <c:ptCount val="1"/>
                <c:pt idx="0">
                  <c:v>Suc. Rate after Retry (Conf.)</c:v>
                </c:pt>
              </c:strCache>
              <c:extLst xmlns:c15="http://schemas.microsoft.com/office/drawing/2012/chart"/>
            </c:strRef>
          </c:tx>
          <c:spPr>
            <a:solidFill>
              <a:schemeClr val="accent2">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Python!$B$19:$J$19</c:f>
              <c:numCache>
                <c:formatCode>0.00_ </c:formatCode>
                <c:ptCount val="9"/>
                <c:pt idx="0">
                  <c:v>85</c:v>
                </c:pt>
                <c:pt idx="1">
                  <c:v>78.333333333333329</c:v>
                </c:pt>
                <c:pt idx="2">
                  <c:v>73.333333333333329</c:v>
                </c:pt>
                <c:pt idx="3">
                  <c:v>86.666666666666671</c:v>
                </c:pt>
                <c:pt idx="4">
                  <c:v>75</c:v>
                </c:pt>
                <c:pt idx="5">
                  <c:v>83.333333333333343</c:v>
                </c:pt>
                <c:pt idx="6">
                  <c:v>71.666666666666671</c:v>
                </c:pt>
                <c:pt idx="7">
                  <c:v>56.666666666666664</c:v>
                </c:pt>
                <c:pt idx="8">
                  <c:v>38.333333333333336</c:v>
                </c:pt>
              </c:numCache>
            </c:numRef>
          </c:val>
          <c:extLst xmlns:c15="http://schemas.microsoft.com/office/drawing/2012/chart">
            <c:ext xmlns:c16="http://schemas.microsoft.com/office/drawing/2014/chart" uri="{C3380CC4-5D6E-409C-BE32-E72D297353CC}">
              <c16:uniqueId val="{00000005-6434-4C5B-B57E-8F9F3BF6C3ED}"/>
            </c:ext>
          </c:extLst>
        </c:ser>
        <c:ser>
          <c:idx val="14"/>
          <c:order val="6"/>
          <c:tx>
            <c:strRef>
              <c:f>'3-shot,mad'!$A$20</c:f>
              <c:strCache>
                <c:ptCount val="1"/>
                <c:pt idx="0">
                  <c:v>Suc. Rate (Kor., Conf.)</c:v>
                </c:pt>
              </c:strCache>
              <c:extLst xmlns:c15="http://schemas.microsoft.com/office/drawing/2012/chart"/>
            </c:strRef>
          </c:tx>
          <c:spPr>
            <a:solidFill>
              <a:schemeClr val="accent3">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Python!$B$20:$J$20</c:f>
              <c:numCache>
                <c:formatCode>0.00_ </c:formatCode>
                <c:ptCount val="9"/>
                <c:pt idx="0">
                  <c:v>83.333333333333343</c:v>
                </c:pt>
                <c:pt idx="1">
                  <c:v>76.666666666666671</c:v>
                </c:pt>
                <c:pt idx="2">
                  <c:v>80</c:v>
                </c:pt>
                <c:pt idx="3">
                  <c:v>83.333333333333343</c:v>
                </c:pt>
                <c:pt idx="4">
                  <c:v>73.333333333333329</c:v>
                </c:pt>
                <c:pt idx="5">
                  <c:v>80</c:v>
                </c:pt>
                <c:pt idx="6">
                  <c:v>70</c:v>
                </c:pt>
                <c:pt idx="7">
                  <c:v>53.333333333333336</c:v>
                </c:pt>
                <c:pt idx="8">
                  <c:v>36.666666666666664</c:v>
                </c:pt>
              </c:numCache>
            </c:numRef>
          </c:val>
          <c:extLst xmlns:c15="http://schemas.microsoft.com/office/drawing/2012/chart">
            <c:ext xmlns:c16="http://schemas.microsoft.com/office/drawing/2014/chart" uri="{C3380CC4-5D6E-409C-BE32-E72D297353CC}">
              <c16:uniqueId val="{00000006-6434-4C5B-B57E-8F9F3BF6C3ED}"/>
            </c:ext>
          </c:extLst>
        </c:ser>
        <c:ser>
          <c:idx val="15"/>
          <c:order val="7"/>
          <c:tx>
            <c:strRef>
              <c:f>'3-shot,mad'!$A$21</c:f>
              <c:strCache>
                <c:ptCount val="1"/>
                <c:pt idx="0">
                  <c:v>Suc. Rate (Eng., Conf.)</c:v>
                </c:pt>
              </c:strCache>
              <c:extLst xmlns:c15="http://schemas.microsoft.com/office/drawing/2012/chart"/>
            </c:strRef>
          </c:tx>
          <c:spPr>
            <a:solidFill>
              <a:schemeClr val="accent4">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Python!$B$21:$J$21</c:f>
              <c:numCache>
                <c:formatCode>0.00_ </c:formatCode>
                <c:ptCount val="9"/>
                <c:pt idx="0">
                  <c:v>86.666666666666671</c:v>
                </c:pt>
                <c:pt idx="1">
                  <c:v>80</c:v>
                </c:pt>
                <c:pt idx="2">
                  <c:v>66.666666666666657</c:v>
                </c:pt>
                <c:pt idx="3">
                  <c:v>90</c:v>
                </c:pt>
                <c:pt idx="4">
                  <c:v>76.666666666666671</c:v>
                </c:pt>
                <c:pt idx="5">
                  <c:v>86.666666666666671</c:v>
                </c:pt>
                <c:pt idx="6">
                  <c:v>73.333333333333329</c:v>
                </c:pt>
                <c:pt idx="7">
                  <c:v>60</c:v>
                </c:pt>
                <c:pt idx="8">
                  <c:v>40</c:v>
                </c:pt>
              </c:numCache>
            </c:numRef>
          </c:val>
          <c:extLst xmlns:c15="http://schemas.microsoft.com/office/drawing/2012/chart">
            <c:ext xmlns:c16="http://schemas.microsoft.com/office/drawing/2014/chart" uri="{C3380CC4-5D6E-409C-BE32-E72D297353CC}">
              <c16:uniqueId val="{00000007-6434-4C5B-B57E-8F9F3BF6C3ED}"/>
            </c:ext>
          </c:extLst>
        </c:ser>
        <c:dLbls>
          <c:showLegendKey val="0"/>
          <c:showVal val="0"/>
          <c:showCatName val="0"/>
          <c:showSerName val="0"/>
          <c:showPercent val="0"/>
          <c:showBubbleSize val="0"/>
        </c:dLbls>
        <c:gapWidth val="219"/>
        <c:overlap val="-27"/>
        <c:axId val="1402459679"/>
        <c:axId val="1402460095"/>
        <c:extLst/>
      </c:barChart>
      <c:catAx>
        <c:axId val="140245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ko-KR"/>
          </a:p>
        </c:txPr>
        <c:crossAx val="1402460095"/>
        <c:crosses val="autoZero"/>
        <c:auto val="1"/>
        <c:lblAlgn val="ctr"/>
        <c:lblOffset val="100"/>
        <c:noMultiLvlLbl val="0"/>
      </c:catAx>
      <c:valAx>
        <c:axId val="14024600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ko-KR"/>
          </a:p>
        </c:txPr>
        <c:crossAx val="1402459679"/>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'3-shot,mad'!$A$10</c:f>
              <c:strCache>
                <c:ptCount val="1"/>
                <c:pt idx="0">
                  <c:v>1st Suc. Rate (Cr.)</c:v>
                </c:pt>
              </c:strCache>
            </c:strRef>
          </c:tx>
          <c:spPr>
            <a:solidFill>
              <a:schemeClr val="accent1">
                <a:lumMod val="40000"/>
                <a:lumOff val="6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Ansible!$B$10:$J$10</c:f>
              <c:numCache>
                <c:formatCode>0.00_ </c:formatCode>
                <c:ptCount val="9"/>
                <c:pt idx="0">
                  <c:v>85</c:v>
                </c:pt>
                <c:pt idx="1">
                  <c:v>81.666666666666671</c:v>
                </c:pt>
                <c:pt idx="2">
                  <c:v>63.333333333333329</c:v>
                </c:pt>
                <c:pt idx="3">
                  <c:v>78.333333333333329</c:v>
                </c:pt>
                <c:pt idx="4">
                  <c:v>81.666666666666671</c:v>
                </c:pt>
                <c:pt idx="5">
                  <c:v>88.333333333333329</c:v>
                </c:pt>
                <c:pt idx="6">
                  <c:v>85</c:v>
                </c:pt>
                <c:pt idx="7">
                  <c:v>61.666666666666671</c:v>
                </c:pt>
                <c:pt idx="8">
                  <c:v>38.333333333333336</c:v>
                </c:pt>
              </c:numCache>
            </c:numRef>
          </c:val>
          <c:extLst>
            <c:ext xmlns:c16="http://schemas.microsoft.com/office/drawing/2014/chart" uri="{C3380CC4-5D6E-409C-BE32-E72D297353CC}">
              <c16:uniqueId val="{00000000-0596-4874-B92E-6D8703C5E279}"/>
            </c:ext>
          </c:extLst>
        </c:ser>
        <c:ser>
          <c:idx val="0"/>
          <c:order val="1"/>
          <c:tx>
            <c:strRef>
              <c:f>'3-shot,mad'!$A$11</c:f>
              <c:strCache>
                <c:ptCount val="1"/>
                <c:pt idx="0">
                  <c:v>Suc. Rate after Retry (Cr.)</c:v>
                </c:pt>
              </c:strCache>
            </c:strRef>
          </c:tx>
          <c:spPr>
            <a:pattFill prst="dashUpDiag">
              <a:fgClr>
                <a:schemeClr val="accent5"/>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Ansible!$B$11:$J$11</c:f>
              <c:numCache>
                <c:formatCode>0.00_ </c:formatCode>
                <c:ptCount val="9"/>
                <c:pt idx="0">
                  <c:v>96.666666666666671</c:v>
                </c:pt>
                <c:pt idx="1">
                  <c:v>98.333333333333329</c:v>
                </c:pt>
                <c:pt idx="2">
                  <c:v>98.333333333333329</c:v>
                </c:pt>
                <c:pt idx="3">
                  <c:v>100</c:v>
                </c:pt>
                <c:pt idx="4">
                  <c:v>100</c:v>
                </c:pt>
                <c:pt idx="5">
                  <c:v>98.333333333333329</c:v>
                </c:pt>
                <c:pt idx="6">
                  <c:v>100</c:v>
                </c:pt>
                <c:pt idx="7">
                  <c:v>96.666666666666671</c:v>
                </c:pt>
                <c:pt idx="8">
                  <c:v>73.333333333333329</c:v>
                </c:pt>
              </c:numCache>
            </c:numRef>
          </c:val>
          <c:extLst>
            <c:ext xmlns:c16="http://schemas.microsoft.com/office/drawing/2014/chart" uri="{C3380CC4-5D6E-409C-BE32-E72D297353CC}">
              <c16:uniqueId val="{00000001-0596-4874-B92E-6D8703C5E279}"/>
            </c:ext>
          </c:extLst>
        </c:ser>
        <c:ser>
          <c:idx val="7"/>
          <c:order val="2"/>
          <c:tx>
            <c:strRef>
              <c:f>'3-shot,mad'!$A$13</c:f>
              <c:strCache>
                <c:ptCount val="1"/>
                <c:pt idx="0">
                  <c:v>Suc. Rate (Eng., Cr.)</c:v>
                </c:pt>
              </c:strCache>
            </c:strRef>
          </c:tx>
          <c:spPr>
            <a:pattFill prst="wdDnDiag">
              <a:fgClr>
                <a:schemeClr val="accent1"/>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Ansible!$B$13:$J$13</c:f>
              <c:numCache>
                <c:formatCode>0.00_ </c:formatCode>
                <c:ptCount val="9"/>
                <c:pt idx="0">
                  <c:v>100</c:v>
                </c:pt>
                <c:pt idx="1">
                  <c:v>100</c:v>
                </c:pt>
                <c:pt idx="2">
                  <c:v>96.666666666666671</c:v>
                </c:pt>
                <c:pt idx="3">
                  <c:v>100</c:v>
                </c:pt>
                <c:pt idx="4">
                  <c:v>100</c:v>
                </c:pt>
                <c:pt idx="5">
                  <c:v>100</c:v>
                </c:pt>
                <c:pt idx="6">
                  <c:v>100</c:v>
                </c:pt>
                <c:pt idx="7">
                  <c:v>100</c:v>
                </c:pt>
                <c:pt idx="8">
                  <c:v>76.666666666666671</c:v>
                </c:pt>
              </c:numCache>
            </c:numRef>
          </c:val>
          <c:extLst>
            <c:ext xmlns:c16="http://schemas.microsoft.com/office/drawing/2014/chart" uri="{C3380CC4-5D6E-409C-BE32-E72D297353CC}">
              <c16:uniqueId val="{00000002-0596-4874-B92E-6D8703C5E279}"/>
            </c:ext>
          </c:extLst>
        </c:ser>
        <c:ser>
          <c:idx val="6"/>
          <c:order val="3"/>
          <c:tx>
            <c:strRef>
              <c:f>'3-shot,mad'!$A$12</c:f>
              <c:strCache>
                <c:ptCount val="1"/>
                <c:pt idx="0">
                  <c:v>Suc. Rate (Kor., Cr.)</c:v>
                </c:pt>
              </c:strCache>
            </c:strRef>
          </c:tx>
          <c:spPr>
            <a:pattFill prst="pct10">
              <a:fgClr>
                <a:schemeClr val="accent1"/>
              </a:fgClr>
              <a:bgClr>
                <a:schemeClr val="bg1"/>
              </a:bgClr>
            </a:pattFill>
            <a:ln>
              <a:solidFill>
                <a:schemeClr val="accent1"/>
              </a:solid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Ansible!$B$12:$J$12</c:f>
              <c:numCache>
                <c:formatCode>0.00_ </c:formatCode>
                <c:ptCount val="9"/>
                <c:pt idx="0">
                  <c:v>93.333333333333329</c:v>
                </c:pt>
                <c:pt idx="1">
                  <c:v>96.666666666666671</c:v>
                </c:pt>
                <c:pt idx="2">
                  <c:v>100</c:v>
                </c:pt>
                <c:pt idx="3">
                  <c:v>100</c:v>
                </c:pt>
                <c:pt idx="4">
                  <c:v>100</c:v>
                </c:pt>
                <c:pt idx="5">
                  <c:v>96.666666666666671</c:v>
                </c:pt>
                <c:pt idx="6">
                  <c:v>100</c:v>
                </c:pt>
                <c:pt idx="7">
                  <c:v>93.333333333333329</c:v>
                </c:pt>
                <c:pt idx="8">
                  <c:v>70</c:v>
                </c:pt>
              </c:numCache>
            </c:numRef>
          </c:val>
          <c:extLst>
            <c:ext xmlns:c16="http://schemas.microsoft.com/office/drawing/2014/chart" uri="{C3380CC4-5D6E-409C-BE32-E72D297353CC}">
              <c16:uniqueId val="{00000003-0596-4874-B92E-6D8703C5E279}"/>
            </c:ext>
          </c:extLst>
        </c:ser>
        <c:ser>
          <c:idx val="12"/>
          <c:order val="4"/>
          <c:tx>
            <c:strRef>
              <c:f>'3-shot,mad'!$A$18</c:f>
              <c:strCache>
                <c:ptCount val="1"/>
                <c:pt idx="0">
                  <c:v>1st Suc. Rate (Conf.)</c:v>
                </c:pt>
              </c:strCache>
              <c:extLst xmlns:c15="http://schemas.microsoft.com/office/drawing/2012/chart"/>
            </c:strRef>
          </c:tx>
          <c:spPr>
            <a:solidFill>
              <a:schemeClr val="accent6">
                <a:lumMod val="40000"/>
                <a:lumOff val="6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Ansible!$B$18:$J$18</c:f>
              <c:numCache>
                <c:formatCode>0.00_ </c:formatCode>
                <c:ptCount val="9"/>
                <c:pt idx="0">
                  <c:v>45</c:v>
                </c:pt>
                <c:pt idx="1">
                  <c:v>48.333333333333336</c:v>
                </c:pt>
                <c:pt idx="2">
                  <c:v>45</c:v>
                </c:pt>
                <c:pt idx="3">
                  <c:v>50</c:v>
                </c:pt>
                <c:pt idx="4">
                  <c:v>46.666666666666664</c:v>
                </c:pt>
                <c:pt idx="5">
                  <c:v>48.333333333333336</c:v>
                </c:pt>
                <c:pt idx="6">
                  <c:v>45</c:v>
                </c:pt>
                <c:pt idx="7">
                  <c:v>20</c:v>
                </c:pt>
                <c:pt idx="8">
                  <c:v>0</c:v>
                </c:pt>
              </c:numCache>
            </c:numRef>
          </c:val>
          <c:extLst xmlns:c15="http://schemas.microsoft.com/office/drawing/2012/chart">
            <c:ext xmlns:c16="http://schemas.microsoft.com/office/drawing/2014/chart" uri="{C3380CC4-5D6E-409C-BE32-E72D297353CC}">
              <c16:uniqueId val="{00000004-0596-4874-B92E-6D8703C5E279}"/>
            </c:ext>
          </c:extLst>
        </c:ser>
        <c:ser>
          <c:idx val="13"/>
          <c:order val="5"/>
          <c:tx>
            <c:strRef>
              <c:f>'3-shot,mad'!$A$19</c:f>
              <c:strCache>
                <c:ptCount val="1"/>
                <c:pt idx="0">
                  <c:v>Suc. Rate after Retry (Conf.)</c:v>
                </c:pt>
              </c:strCache>
              <c:extLst xmlns:c15="http://schemas.microsoft.com/office/drawing/2012/chart"/>
            </c:strRef>
          </c:tx>
          <c:spPr>
            <a:solidFill>
              <a:schemeClr val="accent2">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Ansible!$B$19:$J$19</c:f>
              <c:numCache>
                <c:formatCode>0.00_ </c:formatCode>
                <c:ptCount val="9"/>
                <c:pt idx="0">
                  <c:v>71.666666666666671</c:v>
                </c:pt>
                <c:pt idx="1">
                  <c:v>68.333333333333329</c:v>
                </c:pt>
                <c:pt idx="2">
                  <c:v>65</c:v>
                </c:pt>
                <c:pt idx="3">
                  <c:v>68.333333333333329</c:v>
                </c:pt>
                <c:pt idx="4">
                  <c:v>68.333333333333329</c:v>
                </c:pt>
                <c:pt idx="5">
                  <c:v>73.333333333333329</c:v>
                </c:pt>
                <c:pt idx="6">
                  <c:v>66.666666666666657</c:v>
                </c:pt>
                <c:pt idx="7">
                  <c:v>51.666666666666671</c:v>
                </c:pt>
                <c:pt idx="8">
                  <c:v>43.333333333333336</c:v>
                </c:pt>
              </c:numCache>
            </c:numRef>
          </c:val>
          <c:extLst xmlns:c15="http://schemas.microsoft.com/office/drawing/2012/chart">
            <c:ext xmlns:c16="http://schemas.microsoft.com/office/drawing/2014/chart" uri="{C3380CC4-5D6E-409C-BE32-E72D297353CC}">
              <c16:uniqueId val="{00000005-0596-4874-B92E-6D8703C5E279}"/>
            </c:ext>
          </c:extLst>
        </c:ser>
        <c:ser>
          <c:idx val="14"/>
          <c:order val="6"/>
          <c:tx>
            <c:strRef>
              <c:f>'3-shot,mad'!$A$20</c:f>
              <c:strCache>
                <c:ptCount val="1"/>
                <c:pt idx="0">
                  <c:v>Suc. Rate (Kor., Conf.)</c:v>
                </c:pt>
              </c:strCache>
              <c:extLst xmlns:c15="http://schemas.microsoft.com/office/drawing/2012/chart"/>
            </c:strRef>
          </c:tx>
          <c:spPr>
            <a:solidFill>
              <a:schemeClr val="accent3">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Ansible!$B$20:$J$20</c:f>
              <c:numCache>
                <c:formatCode>0.00_ </c:formatCode>
                <c:ptCount val="9"/>
                <c:pt idx="0">
                  <c:v>73.333333333333329</c:v>
                </c:pt>
                <c:pt idx="1">
                  <c:v>66.666666666666657</c:v>
                </c:pt>
                <c:pt idx="2">
                  <c:v>63.333333333333329</c:v>
                </c:pt>
                <c:pt idx="3">
                  <c:v>66.666666666666657</c:v>
                </c:pt>
                <c:pt idx="4">
                  <c:v>73.333333333333329</c:v>
                </c:pt>
                <c:pt idx="5">
                  <c:v>73.333333333333329</c:v>
                </c:pt>
                <c:pt idx="6">
                  <c:v>60</c:v>
                </c:pt>
                <c:pt idx="7">
                  <c:v>53.333333333333336</c:v>
                </c:pt>
                <c:pt idx="8">
                  <c:v>40</c:v>
                </c:pt>
              </c:numCache>
            </c:numRef>
          </c:val>
          <c:extLst xmlns:c15="http://schemas.microsoft.com/office/drawing/2012/chart">
            <c:ext xmlns:c16="http://schemas.microsoft.com/office/drawing/2014/chart" uri="{C3380CC4-5D6E-409C-BE32-E72D297353CC}">
              <c16:uniqueId val="{00000006-0596-4874-B92E-6D8703C5E279}"/>
            </c:ext>
          </c:extLst>
        </c:ser>
        <c:ser>
          <c:idx val="15"/>
          <c:order val="7"/>
          <c:tx>
            <c:strRef>
              <c:f>'3-shot,mad'!$A$21</c:f>
              <c:strCache>
                <c:ptCount val="1"/>
                <c:pt idx="0">
                  <c:v>Suc. Rate (Eng., Conf.)</c:v>
                </c:pt>
              </c:strCache>
              <c:extLst xmlns:c15="http://schemas.microsoft.com/office/drawing/2012/chart"/>
            </c:strRef>
          </c:tx>
          <c:spPr>
            <a:solidFill>
              <a:schemeClr val="accent4">
                <a:lumMod val="80000"/>
                <a:lumOff val="20000"/>
              </a:schemeClr>
            </a:solidFill>
            <a:ln>
              <a:noFill/>
            </a:ln>
            <a:effectLst/>
          </c:spPr>
          <c:invertIfNegative val="0"/>
          <c:cat>
            <c:strRef>
              <c:f>'3-shot,mad'!$B$5:$J$5</c:f>
              <c:strCache>
                <c:ptCount val="9"/>
                <c:pt idx="0">
                  <c:v>gpt-4o</c:v>
                </c:pt>
                <c:pt idx="1">
                  <c:v>o3-mini</c:v>
                </c:pt>
                <c:pt idx="2">
                  <c:v>Llama3.3:70b</c:v>
                </c:pt>
                <c:pt idx="3">
                  <c:v>Qwen2.5-coder:32b</c:v>
                </c:pt>
                <c:pt idx="4">
                  <c:v>DeepSeek-dist:70b</c:v>
                </c:pt>
                <c:pt idx="5">
                  <c:v>Gemma3:27b</c:v>
                </c:pt>
                <c:pt idx="6">
                  <c:v>QwQ:32b</c:v>
                </c:pt>
                <c:pt idx="7">
                  <c:v>Phi4:14b</c:v>
                </c:pt>
                <c:pt idx="8">
                  <c:v>Mistral:7b</c:v>
                </c:pt>
              </c:strCache>
            </c:strRef>
          </c:cat>
          <c:val>
            <c:numRef>
              <c:f>Ansible!$B$21:$J$21</c:f>
              <c:numCache>
                <c:formatCode>0.00_ </c:formatCode>
                <c:ptCount val="9"/>
                <c:pt idx="0">
                  <c:v>70</c:v>
                </c:pt>
                <c:pt idx="1">
                  <c:v>70</c:v>
                </c:pt>
                <c:pt idx="2">
                  <c:v>66.666666666666657</c:v>
                </c:pt>
                <c:pt idx="3">
                  <c:v>70</c:v>
                </c:pt>
                <c:pt idx="4">
                  <c:v>63.333333333333329</c:v>
                </c:pt>
                <c:pt idx="5">
                  <c:v>73.333333333333329</c:v>
                </c:pt>
                <c:pt idx="6">
                  <c:v>73.333333333333329</c:v>
                </c:pt>
                <c:pt idx="7">
                  <c:v>50</c:v>
                </c:pt>
                <c:pt idx="8">
                  <c:v>46.666666666666664</c:v>
                </c:pt>
              </c:numCache>
            </c:numRef>
          </c:val>
          <c:extLst xmlns:c15="http://schemas.microsoft.com/office/drawing/2012/chart">
            <c:ext xmlns:c16="http://schemas.microsoft.com/office/drawing/2014/chart" uri="{C3380CC4-5D6E-409C-BE32-E72D297353CC}">
              <c16:uniqueId val="{00000007-0596-4874-B92E-6D8703C5E279}"/>
            </c:ext>
          </c:extLst>
        </c:ser>
        <c:dLbls>
          <c:showLegendKey val="0"/>
          <c:showVal val="0"/>
          <c:showCatName val="0"/>
          <c:showSerName val="0"/>
          <c:showPercent val="0"/>
          <c:showBubbleSize val="0"/>
        </c:dLbls>
        <c:gapWidth val="219"/>
        <c:overlap val="-27"/>
        <c:axId val="1402459679"/>
        <c:axId val="1402460095"/>
        <c:extLst/>
      </c:barChart>
      <c:catAx>
        <c:axId val="140245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ko-KR"/>
          </a:p>
        </c:txPr>
        <c:crossAx val="1402460095"/>
        <c:crosses val="autoZero"/>
        <c:auto val="1"/>
        <c:lblAlgn val="ctr"/>
        <c:lblOffset val="100"/>
        <c:noMultiLvlLbl val="0"/>
      </c:catAx>
      <c:valAx>
        <c:axId val="14024600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ko-KR"/>
          </a:p>
        </c:txPr>
        <c:crossAx val="1402459679"/>
        <c:crosses val="autoZero"/>
        <c:crossBetween val="between"/>
        <c:majorUnit val="10"/>
      </c:valAx>
      <c:spPr>
        <a:noFill/>
        <a:ln>
          <a:noFill/>
        </a:ln>
        <a:effectLst/>
      </c:spPr>
    </c:plotArea>
    <c:legend>
      <c:legendPos val="b"/>
      <c:layout>
        <c:manualLayout>
          <c:xMode val="edge"/>
          <c:yMode val="edge"/>
          <c:x val="4.3366090909098452E-2"/>
          <c:y val="0.78480541145323268"/>
          <c:w val="0.93759936172810088"/>
          <c:h val="0.2151945885467673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24650634886855"/>
          <c:y val="3.4405401967925818E-2"/>
          <c:w val="0.84676654607363266"/>
          <c:h val="0.80993120353347903"/>
        </c:manualLayout>
      </c:layout>
      <c:scatterChart>
        <c:scatterStyle val="lineMarker"/>
        <c:varyColors val="0"/>
        <c:ser>
          <c:idx val="0"/>
          <c:order val="0"/>
          <c:tx>
            <c:v>GPT-4o</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Sheet2!$C$5:$C$10</c:f>
              <c:numCache>
                <c:formatCode>General</c:formatCode>
                <c:ptCount val="6"/>
                <c:pt idx="0">
                  <c:v>0</c:v>
                </c:pt>
                <c:pt idx="1">
                  <c:v>163.05000000000001</c:v>
                </c:pt>
                <c:pt idx="2">
                  <c:v>217.5</c:v>
                </c:pt>
                <c:pt idx="3">
                  <c:v>217.55</c:v>
                </c:pt>
                <c:pt idx="4">
                  <c:v>248.85000000000002</c:v>
                </c:pt>
                <c:pt idx="5">
                  <c:v>523.30999999999995</c:v>
                </c:pt>
              </c:numCache>
            </c:numRef>
          </c:xVal>
          <c:yVal>
            <c:numRef>
              <c:f>Sheet2!$D$5:$D$10</c:f>
              <c:numCache>
                <c:formatCode>General</c:formatCode>
                <c:ptCount val="6"/>
                <c:pt idx="0">
                  <c:v>0</c:v>
                </c:pt>
                <c:pt idx="1">
                  <c:v>0</c:v>
                </c:pt>
                <c:pt idx="2">
                  <c:v>43.3</c:v>
                </c:pt>
                <c:pt idx="3">
                  <c:v>73.3</c:v>
                </c:pt>
                <c:pt idx="4">
                  <c:v>83.3</c:v>
                </c:pt>
                <c:pt idx="5">
                  <c:v>85</c:v>
                </c:pt>
              </c:numCache>
            </c:numRef>
          </c:yVal>
          <c:smooth val="0"/>
          <c:extLst>
            <c:ext xmlns:c16="http://schemas.microsoft.com/office/drawing/2014/chart" uri="{C3380CC4-5D6E-409C-BE32-E72D297353CC}">
              <c16:uniqueId val="{00000000-824B-4C05-AD27-D738B2C009B5}"/>
            </c:ext>
          </c:extLst>
        </c:ser>
        <c:ser>
          <c:idx val="1"/>
          <c:order val="1"/>
          <c:tx>
            <c:v>Qwen2.5-coder</c:v>
          </c:tx>
          <c:spPr>
            <a:ln w="19050" cap="rnd">
              <a:solidFill>
                <a:schemeClr val="accent2"/>
              </a:solidFill>
              <a:prstDash val="dash"/>
              <a:round/>
            </a:ln>
            <a:effectLst/>
          </c:spPr>
          <c:marker>
            <c:symbol val="circle"/>
            <c:size val="5"/>
            <c:spPr>
              <a:solidFill>
                <a:schemeClr val="accent2"/>
              </a:solidFill>
              <a:ln w="9525">
                <a:solidFill>
                  <a:schemeClr val="accent2"/>
                </a:solidFill>
              </a:ln>
              <a:effectLst/>
            </c:spPr>
          </c:marker>
          <c:xVal>
            <c:numRef>
              <c:f>Sheet2!$F$5:$F$10</c:f>
              <c:numCache>
                <c:formatCode>General</c:formatCode>
                <c:ptCount val="6"/>
                <c:pt idx="0">
                  <c:v>0</c:v>
                </c:pt>
                <c:pt idx="1">
                  <c:v>155.9</c:v>
                </c:pt>
                <c:pt idx="2">
                  <c:v>266.66000000000003</c:v>
                </c:pt>
                <c:pt idx="3">
                  <c:v>266.71000000000004</c:v>
                </c:pt>
                <c:pt idx="4">
                  <c:v>294.01000000000005</c:v>
                </c:pt>
                <c:pt idx="5">
                  <c:v>559.08000000000004</c:v>
                </c:pt>
              </c:numCache>
            </c:numRef>
          </c:xVal>
          <c:yVal>
            <c:numRef>
              <c:f>Sheet2!$G$5:$G$10</c:f>
              <c:numCache>
                <c:formatCode>General</c:formatCode>
                <c:ptCount val="6"/>
                <c:pt idx="0">
                  <c:v>0</c:v>
                </c:pt>
                <c:pt idx="1">
                  <c:v>0</c:v>
                </c:pt>
                <c:pt idx="2">
                  <c:v>46.6</c:v>
                </c:pt>
                <c:pt idx="3">
                  <c:v>65</c:v>
                </c:pt>
                <c:pt idx="4">
                  <c:v>78.3</c:v>
                </c:pt>
                <c:pt idx="5">
                  <c:v>86.7</c:v>
                </c:pt>
              </c:numCache>
            </c:numRef>
          </c:yVal>
          <c:smooth val="0"/>
          <c:extLst>
            <c:ext xmlns:c16="http://schemas.microsoft.com/office/drawing/2014/chart" uri="{C3380CC4-5D6E-409C-BE32-E72D297353CC}">
              <c16:uniqueId val="{00000001-824B-4C05-AD27-D738B2C009B5}"/>
            </c:ext>
          </c:extLst>
        </c:ser>
        <c:ser>
          <c:idx val="2"/>
          <c:order val="2"/>
          <c:tx>
            <c:strRef>
              <c:f>Sheet2!$H$3</c:f>
              <c:strCache>
                <c:ptCount val="1"/>
                <c:pt idx="0">
                  <c:v>Gemma3:27b</c:v>
                </c:pt>
              </c:strCache>
            </c:strRef>
          </c:tx>
          <c:spPr>
            <a:ln w="19050" cap="rnd">
              <a:solidFill>
                <a:schemeClr val="accent3"/>
              </a:solidFill>
              <a:prstDash val="lgDashDot"/>
              <a:round/>
            </a:ln>
            <a:effectLst/>
          </c:spPr>
          <c:marker>
            <c:symbol val="circle"/>
            <c:size val="5"/>
            <c:spPr>
              <a:solidFill>
                <a:schemeClr val="accent3"/>
              </a:solidFill>
              <a:ln w="9525">
                <a:solidFill>
                  <a:schemeClr val="accent3"/>
                </a:solidFill>
              </a:ln>
              <a:effectLst/>
            </c:spPr>
          </c:marker>
          <c:xVal>
            <c:numRef>
              <c:f>Sheet2!$I$5:$I$10</c:f>
              <c:numCache>
                <c:formatCode>General</c:formatCode>
                <c:ptCount val="6"/>
                <c:pt idx="0">
                  <c:v>0</c:v>
                </c:pt>
                <c:pt idx="1">
                  <c:v>164.6</c:v>
                </c:pt>
                <c:pt idx="2">
                  <c:v>243.14999999999998</c:v>
                </c:pt>
                <c:pt idx="3">
                  <c:v>243.18899999999996</c:v>
                </c:pt>
                <c:pt idx="4">
                  <c:v>265.97899999999998</c:v>
                </c:pt>
                <c:pt idx="5">
                  <c:v>524.57899999999995</c:v>
                </c:pt>
              </c:numCache>
            </c:numRef>
          </c:xVal>
          <c:yVal>
            <c:numRef>
              <c:f>Sheet2!$J$5:$J$10</c:f>
              <c:numCache>
                <c:formatCode>General</c:formatCode>
                <c:ptCount val="6"/>
                <c:pt idx="0">
                  <c:v>0</c:v>
                </c:pt>
                <c:pt idx="1">
                  <c:v>0</c:v>
                </c:pt>
                <c:pt idx="2">
                  <c:v>50</c:v>
                </c:pt>
                <c:pt idx="3">
                  <c:v>70</c:v>
                </c:pt>
                <c:pt idx="4">
                  <c:v>76.7</c:v>
                </c:pt>
                <c:pt idx="5">
                  <c:v>83.3</c:v>
                </c:pt>
              </c:numCache>
            </c:numRef>
          </c:yVal>
          <c:smooth val="0"/>
          <c:extLst>
            <c:ext xmlns:c16="http://schemas.microsoft.com/office/drawing/2014/chart" uri="{C3380CC4-5D6E-409C-BE32-E72D297353CC}">
              <c16:uniqueId val="{00000002-824B-4C05-AD27-D738B2C009B5}"/>
            </c:ext>
          </c:extLst>
        </c:ser>
        <c:dLbls>
          <c:showLegendKey val="0"/>
          <c:showVal val="0"/>
          <c:showCatName val="0"/>
          <c:showSerName val="0"/>
          <c:showPercent val="0"/>
          <c:showBubbleSize val="0"/>
        </c:dLbls>
        <c:axId val="464849616"/>
        <c:axId val="464860848"/>
      </c:scatterChart>
      <c:valAx>
        <c:axId val="4648496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Processing Time (s)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ko-KR"/>
          </a:p>
        </c:txPr>
        <c:crossAx val="464860848"/>
        <c:crosses val="autoZero"/>
        <c:crossBetween val="midCat"/>
      </c:valAx>
      <c:valAx>
        <c:axId val="46486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Configuration</a:t>
                </a:r>
                <a:r>
                  <a:rPr lang="en-US" altLang="ko-KR" sz="1400" baseline="0"/>
                  <a:t> </a:t>
                </a:r>
                <a:r>
                  <a:rPr lang="en-US" altLang="ko-KR" sz="1400"/>
                  <a:t>Success</a:t>
                </a:r>
                <a:r>
                  <a:rPr lang="en-US" altLang="ko-KR" sz="1400" baseline="0"/>
                  <a:t> Rate (%)</a:t>
                </a:r>
                <a:endParaRPr lang="ko-KR" altLang="en-US" sz="140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ko-KR"/>
          </a:p>
        </c:txPr>
        <c:crossAx val="464849616"/>
        <c:crosses val="autoZero"/>
        <c:crossBetween val="midCat"/>
      </c:valAx>
      <c:spPr>
        <a:noFill/>
        <a:ln>
          <a:noFill/>
        </a:ln>
        <a:effectLst/>
      </c:spPr>
    </c:plotArea>
    <c:legend>
      <c:legendPos val="r"/>
      <c:layout>
        <c:manualLayout>
          <c:xMode val="edge"/>
          <c:yMode val="edge"/>
          <c:x val="0.65237183959599987"/>
          <c:y val="0.51944639078705468"/>
          <c:w val="0.27396690919964117"/>
          <c:h val="0.26947703123012706"/>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Processing time (s)</a:t>
            </a:r>
            <a:endParaRPr lang="ko-KR"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barChart>
        <c:barDir val="col"/>
        <c:grouping val="stacked"/>
        <c:varyColors val="0"/>
        <c:ser>
          <c:idx val="17"/>
          <c:order val="0"/>
          <c:tx>
            <c:strRef>
              <c:f>Python!$A$23</c:f>
              <c:strCache>
                <c:ptCount val="1"/>
                <c:pt idx="0">
                  <c:v>Pod Creation </c:v>
                </c:pt>
              </c:strCache>
            </c:strRef>
          </c:tx>
          <c:spPr>
            <a:solidFill>
              <a:schemeClr val="accent5"/>
            </a:solidFill>
            <a:ln>
              <a:solidFill>
                <a:schemeClr val="accent1"/>
              </a:solidFill>
            </a:ln>
            <a:effectLst/>
          </c:spPr>
          <c:invertIfNegative val="0"/>
          <c:cat>
            <c:strRef>
              <c:f>Python!$B$5:$J$5</c:f>
              <c:strCache>
                <c:ptCount val="9"/>
                <c:pt idx="0">
                  <c:v>gpt-4o</c:v>
                </c:pt>
                <c:pt idx="1">
                  <c:v>o3-mini</c:v>
                </c:pt>
                <c:pt idx="2">
                  <c:v>Llama3.3:70b</c:v>
                </c:pt>
                <c:pt idx="3">
                  <c:v>Qwen2.5-coder:32b</c:v>
                </c:pt>
                <c:pt idx="4">
                  <c:v>DeepSeek-dis:70b</c:v>
                </c:pt>
                <c:pt idx="5">
                  <c:v>Gemma3:27b</c:v>
                </c:pt>
                <c:pt idx="6">
                  <c:v>QwQ:32B</c:v>
                </c:pt>
                <c:pt idx="7">
                  <c:v>Phi4:14B</c:v>
                </c:pt>
                <c:pt idx="8">
                  <c:v>Mistral:7B</c:v>
                </c:pt>
              </c:strCache>
            </c:strRef>
          </c:cat>
          <c:val>
            <c:numRef>
              <c:f>Python!$B$23:$J$23</c:f>
              <c:numCache>
                <c:formatCode>General</c:formatCode>
                <c:ptCount val="9"/>
                <c:pt idx="0">
                  <c:v>11.3</c:v>
                </c:pt>
                <c:pt idx="1">
                  <c:v>20.78</c:v>
                </c:pt>
                <c:pt idx="2">
                  <c:v>11.32</c:v>
                </c:pt>
                <c:pt idx="3">
                  <c:v>14.206</c:v>
                </c:pt>
                <c:pt idx="4">
                  <c:v>15.47</c:v>
                </c:pt>
                <c:pt idx="5">
                  <c:v>14.24</c:v>
                </c:pt>
                <c:pt idx="6">
                  <c:v>17.190000000000001</c:v>
                </c:pt>
                <c:pt idx="7">
                  <c:v>14.21</c:v>
                </c:pt>
                <c:pt idx="8">
                  <c:v>22.98</c:v>
                </c:pt>
              </c:numCache>
            </c:numRef>
          </c:val>
          <c:extLst>
            <c:ext xmlns:c16="http://schemas.microsoft.com/office/drawing/2014/chart" uri="{C3380CC4-5D6E-409C-BE32-E72D297353CC}">
              <c16:uniqueId val="{00000000-8280-4956-B252-DCA08D7695A9}"/>
            </c:ext>
          </c:extLst>
        </c:ser>
        <c:ser>
          <c:idx val="18"/>
          <c:order val="1"/>
          <c:tx>
            <c:strRef>
              <c:f>Python!$A$24</c:f>
              <c:strCache>
                <c:ptCount val="1"/>
                <c:pt idx="0">
                  <c:v>VNF Configuration</c:v>
                </c:pt>
              </c:strCache>
            </c:strRef>
          </c:tx>
          <c:spPr>
            <a:pattFill prst="ltDnDiag">
              <a:fgClr>
                <a:schemeClr val="accent5"/>
              </a:fgClr>
              <a:bgClr>
                <a:schemeClr val="bg1"/>
              </a:bgClr>
            </a:pattFill>
            <a:ln>
              <a:solidFill>
                <a:schemeClr val="accent1"/>
              </a:solidFill>
            </a:ln>
            <a:effectLst/>
          </c:spPr>
          <c:invertIfNegative val="0"/>
          <c:cat>
            <c:strRef>
              <c:f>Python!$B$5:$J$5</c:f>
              <c:strCache>
                <c:ptCount val="9"/>
                <c:pt idx="0">
                  <c:v>gpt-4o</c:v>
                </c:pt>
                <c:pt idx="1">
                  <c:v>o3-mini</c:v>
                </c:pt>
                <c:pt idx="2">
                  <c:v>Llama3.3:70b</c:v>
                </c:pt>
                <c:pt idx="3">
                  <c:v>Qwen2.5-coder:32b</c:v>
                </c:pt>
                <c:pt idx="4">
                  <c:v>DeepSeek-dis:70b</c:v>
                </c:pt>
                <c:pt idx="5">
                  <c:v>Gemma3:27b</c:v>
                </c:pt>
                <c:pt idx="6">
                  <c:v>QwQ:32B</c:v>
                </c:pt>
                <c:pt idx="7">
                  <c:v>Phi4:14B</c:v>
                </c:pt>
                <c:pt idx="8">
                  <c:v>Mistral:7B</c:v>
                </c:pt>
              </c:strCache>
            </c:strRef>
          </c:cat>
          <c:val>
            <c:numRef>
              <c:f>Python!$B$24:$J$24</c:f>
              <c:numCache>
                <c:formatCode>General</c:formatCode>
                <c:ptCount val="9"/>
                <c:pt idx="0">
                  <c:v>152.05000000000001</c:v>
                </c:pt>
                <c:pt idx="1">
                  <c:v>151.858</c:v>
                </c:pt>
                <c:pt idx="2">
                  <c:v>151.99</c:v>
                </c:pt>
                <c:pt idx="3">
                  <c:v>151.88999999999999</c:v>
                </c:pt>
                <c:pt idx="4">
                  <c:v>151.88999999999999</c:v>
                </c:pt>
                <c:pt idx="5">
                  <c:v>151.96</c:v>
                </c:pt>
                <c:pt idx="6">
                  <c:v>151.82</c:v>
                </c:pt>
                <c:pt idx="7">
                  <c:v>152</c:v>
                </c:pt>
                <c:pt idx="8">
                  <c:v>151.66999999999999</c:v>
                </c:pt>
              </c:numCache>
            </c:numRef>
          </c:val>
          <c:extLst>
            <c:ext xmlns:c16="http://schemas.microsoft.com/office/drawing/2014/chart" uri="{C3380CC4-5D6E-409C-BE32-E72D297353CC}">
              <c16:uniqueId val="{00000001-8280-4956-B252-DCA08D7695A9}"/>
            </c:ext>
          </c:extLst>
        </c:ser>
        <c:ser>
          <c:idx val="16"/>
          <c:order val="2"/>
          <c:tx>
            <c:strRef>
              <c:f>Python!$A$22</c:f>
              <c:strCache>
                <c:ptCount val="1"/>
                <c:pt idx="0">
                  <c:v>LLM Process</c:v>
                </c:pt>
              </c:strCache>
            </c:strRef>
          </c:tx>
          <c:spPr>
            <a:pattFill prst="horzBrick">
              <a:fgClr>
                <a:schemeClr val="accent5"/>
              </a:fgClr>
              <a:bgClr>
                <a:schemeClr val="bg1"/>
              </a:bgClr>
            </a:pattFill>
            <a:ln>
              <a:solidFill>
                <a:schemeClr val="accent1"/>
              </a:solidFill>
            </a:ln>
            <a:effectLst/>
          </c:spPr>
          <c:invertIfNegative val="0"/>
          <c:cat>
            <c:strRef>
              <c:f>Python!$B$5:$J$5</c:f>
              <c:strCache>
                <c:ptCount val="9"/>
                <c:pt idx="0">
                  <c:v>gpt-4o</c:v>
                </c:pt>
                <c:pt idx="1">
                  <c:v>o3-mini</c:v>
                </c:pt>
                <c:pt idx="2">
                  <c:v>Llama3.3:70b</c:v>
                </c:pt>
                <c:pt idx="3">
                  <c:v>Qwen2.5-coder:32b</c:v>
                </c:pt>
                <c:pt idx="4">
                  <c:v>DeepSeek-dis:70b</c:v>
                </c:pt>
                <c:pt idx="5">
                  <c:v>Gemma3:27b</c:v>
                </c:pt>
                <c:pt idx="6">
                  <c:v>QwQ:32B</c:v>
                </c:pt>
                <c:pt idx="7">
                  <c:v>Phi4:14B</c:v>
                </c:pt>
                <c:pt idx="8">
                  <c:v>Mistral:7B</c:v>
                </c:pt>
              </c:strCache>
            </c:strRef>
          </c:cat>
          <c:val>
            <c:numRef>
              <c:f>Python!$B$22:$J$22</c:f>
              <c:numCache>
                <c:formatCode>General</c:formatCode>
                <c:ptCount val="9"/>
                <c:pt idx="0">
                  <c:v>54.45</c:v>
                </c:pt>
                <c:pt idx="1">
                  <c:v>36.96</c:v>
                </c:pt>
                <c:pt idx="2">
                  <c:v>69</c:v>
                </c:pt>
                <c:pt idx="3">
                  <c:v>110.76</c:v>
                </c:pt>
                <c:pt idx="4">
                  <c:v>237.96</c:v>
                </c:pt>
                <c:pt idx="5">
                  <c:v>78.55</c:v>
                </c:pt>
                <c:pt idx="6">
                  <c:v>243.57</c:v>
                </c:pt>
                <c:pt idx="7">
                  <c:v>34.96</c:v>
                </c:pt>
                <c:pt idx="8">
                  <c:v>18.309999999999999</c:v>
                </c:pt>
              </c:numCache>
            </c:numRef>
          </c:val>
          <c:extLst>
            <c:ext xmlns:c16="http://schemas.microsoft.com/office/drawing/2014/chart" uri="{C3380CC4-5D6E-409C-BE32-E72D297353CC}">
              <c16:uniqueId val="{00000002-8280-4956-B252-DCA08D7695A9}"/>
            </c:ext>
          </c:extLst>
        </c:ser>
        <c:ser>
          <c:idx val="0"/>
          <c:order val="3"/>
          <c:tx>
            <c:strRef>
              <c:f>Python!$A$25</c:f>
              <c:strCache>
                <c:ptCount val="1"/>
                <c:pt idx="0">
                  <c:v>RAG</c:v>
                </c:pt>
              </c:strCache>
            </c:strRef>
          </c:tx>
          <c:spPr>
            <a:solidFill>
              <a:schemeClr val="bg1"/>
            </a:solidFill>
            <a:ln>
              <a:solidFill>
                <a:schemeClr val="accent1"/>
              </a:solidFill>
            </a:ln>
            <a:effectLst/>
          </c:spPr>
          <c:invertIfNegative val="0"/>
          <c:val>
            <c:numRef>
              <c:f>Python!$B$25</c:f>
              <c:numCache>
                <c:formatCode>General</c:formatCode>
                <c:ptCount val="1"/>
                <c:pt idx="0">
                  <c:v>0.05</c:v>
                </c:pt>
              </c:numCache>
            </c:numRef>
          </c:val>
          <c:extLst>
            <c:ext xmlns:c16="http://schemas.microsoft.com/office/drawing/2014/chart" uri="{C3380CC4-5D6E-409C-BE32-E72D297353CC}">
              <c16:uniqueId val="{00000003-8280-4956-B252-DCA08D7695A9}"/>
            </c:ext>
          </c:extLst>
        </c:ser>
        <c:ser>
          <c:idx val="19"/>
          <c:order val="4"/>
          <c:tx>
            <c:strRef>
              <c:f>Python!$A$26</c:f>
              <c:strCache>
                <c:ptCount val="1"/>
                <c:pt idx="0">
                  <c:v>Judge LLM</c:v>
                </c:pt>
              </c:strCache>
            </c:strRef>
          </c:tx>
          <c:spPr>
            <a:pattFill prst="ltUpDiag">
              <a:fgClr>
                <a:schemeClr val="accent5"/>
              </a:fgClr>
              <a:bgClr>
                <a:schemeClr val="bg1"/>
              </a:bgClr>
            </a:pattFill>
            <a:ln>
              <a:solidFill>
                <a:schemeClr val="accent1"/>
              </a:solidFill>
            </a:ln>
            <a:effectLst/>
          </c:spPr>
          <c:invertIfNegative val="0"/>
          <c:cat>
            <c:strRef>
              <c:f>Python!$B$5:$J$5</c:f>
              <c:strCache>
                <c:ptCount val="9"/>
                <c:pt idx="0">
                  <c:v>gpt-4o</c:v>
                </c:pt>
                <c:pt idx="1">
                  <c:v>o3-mini</c:v>
                </c:pt>
                <c:pt idx="2">
                  <c:v>Llama3.3:70b</c:v>
                </c:pt>
                <c:pt idx="3">
                  <c:v>Qwen2.5-coder:32b</c:v>
                </c:pt>
                <c:pt idx="4">
                  <c:v>DeepSeek-dis:70b</c:v>
                </c:pt>
                <c:pt idx="5">
                  <c:v>Gemma3:27b</c:v>
                </c:pt>
                <c:pt idx="6">
                  <c:v>QwQ:32B</c:v>
                </c:pt>
                <c:pt idx="7">
                  <c:v>Phi4:14B</c:v>
                </c:pt>
                <c:pt idx="8">
                  <c:v>Mistral:7B</c:v>
                </c:pt>
              </c:strCache>
            </c:strRef>
          </c:cat>
          <c:val>
            <c:numRef>
              <c:f>Python!$B$26:$J$26</c:f>
              <c:numCache>
                <c:formatCode>General</c:formatCode>
                <c:ptCount val="9"/>
                <c:pt idx="0">
                  <c:v>31.37</c:v>
                </c:pt>
                <c:pt idx="1">
                  <c:v>20.015999999999998</c:v>
                </c:pt>
                <c:pt idx="2">
                  <c:v>23</c:v>
                </c:pt>
                <c:pt idx="3">
                  <c:v>17.27</c:v>
                </c:pt>
                <c:pt idx="4">
                  <c:v>25.56</c:v>
                </c:pt>
                <c:pt idx="5">
                  <c:v>17</c:v>
                </c:pt>
                <c:pt idx="6">
                  <c:v>15</c:v>
                </c:pt>
                <c:pt idx="7">
                  <c:v>1</c:v>
                </c:pt>
                <c:pt idx="8">
                  <c:v>1</c:v>
                </c:pt>
              </c:numCache>
            </c:numRef>
          </c:val>
          <c:extLst>
            <c:ext xmlns:c16="http://schemas.microsoft.com/office/drawing/2014/chart" uri="{C3380CC4-5D6E-409C-BE32-E72D297353CC}">
              <c16:uniqueId val="{00000004-8280-4956-B252-DCA08D7695A9}"/>
            </c:ext>
          </c:extLst>
        </c:ser>
        <c:ser>
          <c:idx val="20"/>
          <c:order val="5"/>
          <c:tx>
            <c:strRef>
              <c:f>Python!$A$27</c:f>
              <c:strCache>
                <c:ptCount val="1"/>
                <c:pt idx="0">
                  <c:v>MAD</c:v>
                </c:pt>
              </c:strCache>
              <c:extLst xmlns:c15="http://schemas.microsoft.com/office/drawing/2012/chart"/>
            </c:strRef>
          </c:tx>
          <c:spPr>
            <a:pattFill prst="pct5">
              <a:fgClr>
                <a:schemeClr val="accent1"/>
              </a:fgClr>
              <a:bgClr>
                <a:schemeClr val="bg1"/>
              </a:bgClr>
            </a:pattFill>
            <a:ln>
              <a:solidFill>
                <a:schemeClr val="accent1"/>
              </a:solidFill>
            </a:ln>
            <a:effectLst/>
          </c:spPr>
          <c:invertIfNegative val="0"/>
          <c:cat>
            <c:strRef>
              <c:f>Python!$B$5:$J$5</c:f>
              <c:strCache>
                <c:ptCount val="9"/>
                <c:pt idx="0">
                  <c:v>gpt-4o</c:v>
                </c:pt>
                <c:pt idx="1">
                  <c:v>o3-mini</c:v>
                </c:pt>
                <c:pt idx="2">
                  <c:v>Llama3.3:70b</c:v>
                </c:pt>
                <c:pt idx="3">
                  <c:v>Qwen2.5-coder:32b</c:v>
                </c:pt>
                <c:pt idx="4">
                  <c:v>DeepSeek-dis:70b</c:v>
                </c:pt>
                <c:pt idx="5">
                  <c:v>Gemma3:27b</c:v>
                </c:pt>
                <c:pt idx="6">
                  <c:v>QwQ:32B</c:v>
                </c:pt>
                <c:pt idx="7">
                  <c:v>Phi4:14B</c:v>
                </c:pt>
                <c:pt idx="8">
                  <c:v>Mistral:7B</c:v>
                </c:pt>
              </c:strCache>
              <c:extLst xmlns:c15="http://schemas.microsoft.com/office/drawing/2012/chart"/>
            </c:strRef>
          </c:cat>
          <c:val>
            <c:numRef>
              <c:f>Python!$B$27:$J$27</c:f>
              <c:numCache>
                <c:formatCode>General</c:formatCode>
                <c:ptCount val="9"/>
                <c:pt idx="0">
                  <c:v>274.45999999999998</c:v>
                </c:pt>
                <c:pt idx="1">
                  <c:v>254.87</c:v>
                </c:pt>
                <c:pt idx="2">
                  <c:v>268.22000000000003</c:v>
                </c:pt>
                <c:pt idx="3">
                  <c:v>265.0729</c:v>
                </c:pt>
                <c:pt idx="4">
                  <c:v>262.2</c:v>
                </c:pt>
                <c:pt idx="5">
                  <c:v>264.97000000000003</c:v>
                </c:pt>
                <c:pt idx="6">
                  <c:v>258.61</c:v>
                </c:pt>
                <c:pt idx="7">
                  <c:v>263.05</c:v>
                </c:pt>
                <c:pt idx="8">
                  <c:v>283.37</c:v>
                </c:pt>
              </c:numCache>
              <c:extLst xmlns:c15="http://schemas.microsoft.com/office/drawing/2012/chart"/>
            </c:numRef>
          </c:val>
          <c:extLst xmlns:c15="http://schemas.microsoft.com/office/drawing/2012/chart">
            <c:ext xmlns:c16="http://schemas.microsoft.com/office/drawing/2014/chart" uri="{C3380CC4-5D6E-409C-BE32-E72D297353CC}">
              <c16:uniqueId val="{00000005-8280-4956-B252-DCA08D7695A9}"/>
            </c:ext>
          </c:extLst>
        </c:ser>
        <c:dLbls>
          <c:showLegendKey val="0"/>
          <c:showVal val="0"/>
          <c:showCatName val="0"/>
          <c:showSerName val="0"/>
          <c:showPercent val="0"/>
          <c:showBubbleSize val="0"/>
        </c:dLbls>
        <c:gapWidth val="150"/>
        <c:overlap val="100"/>
        <c:axId val="606202000"/>
        <c:axId val="606200752"/>
        <c:extLst>
          <c:ext xmlns:c15="http://schemas.microsoft.com/office/drawing/2012/chart" uri="{02D57815-91ED-43cb-92C2-25804820EDAC}">
            <c15:filteredBarSeries>
              <c15:ser>
                <c:idx val="21"/>
                <c:order val="6"/>
                <c:tx>
                  <c:strRef>
                    <c:extLst>
                      <c:ext uri="{02D57815-91ED-43cb-92C2-25804820EDAC}">
                        <c15:formulaRef>
                          <c15:sqref>Python!$A$28</c15:sqref>
                        </c15:formulaRef>
                      </c:ext>
                    </c:extLst>
                    <c:strCache>
                      <c:ptCount val="1"/>
                      <c:pt idx="0">
                        <c:v>total process time</c:v>
                      </c:pt>
                    </c:strCache>
                  </c:strRef>
                </c:tx>
                <c:spPr>
                  <a:pattFill prst="dashDnDiag">
                    <a:fgClr>
                      <a:schemeClr val="accent5"/>
                    </a:fgClr>
                    <a:bgClr>
                      <a:schemeClr val="bg1"/>
                    </a:bgClr>
                  </a:pattFill>
                  <a:ln>
                    <a:solidFill>
                      <a:schemeClr val="accent1"/>
                    </a:solidFill>
                  </a:ln>
                  <a:effectLst/>
                </c:spPr>
                <c:invertIfNegative val="0"/>
                <c:cat>
                  <c:strRef>
                    <c:extLst>
                      <c:ext uri="{02D57815-91ED-43cb-92C2-25804820EDAC}">
                        <c15:formulaRef>
                          <c15:sqref>Python!$B$5:$J$5</c15:sqref>
                        </c15:formulaRef>
                      </c:ext>
                    </c:extLst>
                    <c:strCache>
                      <c:ptCount val="9"/>
                      <c:pt idx="0">
                        <c:v>gpt-4o</c:v>
                      </c:pt>
                      <c:pt idx="1">
                        <c:v>o3-mini</c:v>
                      </c:pt>
                      <c:pt idx="2">
                        <c:v>Llama3.3:70b</c:v>
                      </c:pt>
                      <c:pt idx="3">
                        <c:v>Qwen2.5-coder:32b</c:v>
                      </c:pt>
                      <c:pt idx="4">
                        <c:v>DeepSeek-dis:70b</c:v>
                      </c:pt>
                      <c:pt idx="5">
                        <c:v>Gemma3:27b</c:v>
                      </c:pt>
                      <c:pt idx="6">
                        <c:v>QwQ:32B</c:v>
                      </c:pt>
                      <c:pt idx="7">
                        <c:v>Phi4:14B</c:v>
                      </c:pt>
                      <c:pt idx="8">
                        <c:v>Mistral:7B</c:v>
                      </c:pt>
                    </c:strCache>
                  </c:strRef>
                </c:cat>
                <c:val>
                  <c:numRef>
                    <c:extLst>
                      <c:ext uri="{02D57815-91ED-43cb-92C2-25804820EDAC}">
                        <c15:formulaRef>
                          <c15:sqref>Python!$B$28:$J$28</c15:sqref>
                        </c15:formulaRef>
                      </c:ext>
                    </c:extLst>
                    <c:numCache>
                      <c:formatCode>General</c:formatCode>
                      <c:ptCount val="9"/>
                      <c:pt idx="0">
                        <c:v>523.68000000000006</c:v>
                      </c:pt>
                      <c:pt idx="1">
                        <c:v>484.524</c:v>
                      </c:pt>
                      <c:pt idx="2">
                        <c:v>523.6</c:v>
                      </c:pt>
                      <c:pt idx="3">
                        <c:v>559.24890000000005</c:v>
                      </c:pt>
                      <c:pt idx="4">
                        <c:v>693.13</c:v>
                      </c:pt>
                      <c:pt idx="5">
                        <c:v>526.76</c:v>
                      </c:pt>
                      <c:pt idx="6">
                        <c:v>686.24</c:v>
                      </c:pt>
                      <c:pt idx="7">
                        <c:v>465.28000000000003</c:v>
                      </c:pt>
                      <c:pt idx="8">
                        <c:v>477.38</c:v>
                      </c:pt>
                    </c:numCache>
                  </c:numRef>
                </c:val>
                <c:extLst>
                  <c:ext xmlns:c16="http://schemas.microsoft.com/office/drawing/2014/chart" uri="{C3380CC4-5D6E-409C-BE32-E72D297353CC}">
                    <c16:uniqueId val="{00000006-8280-4956-B252-DCA08D7695A9}"/>
                  </c:ext>
                </c:extLst>
              </c15:ser>
            </c15:filteredBarSeries>
          </c:ext>
        </c:extLst>
      </c:barChart>
      <c:catAx>
        <c:axId val="60620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ko-KR"/>
          </a:p>
        </c:txPr>
        <c:crossAx val="606200752"/>
        <c:crosses val="autoZero"/>
        <c:auto val="1"/>
        <c:lblAlgn val="ctr"/>
        <c:lblOffset val="100"/>
        <c:noMultiLvlLbl val="0"/>
      </c:catAx>
      <c:valAx>
        <c:axId val="60620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ko-KR"/>
          </a:p>
        </c:txPr>
        <c:crossAx val="606202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solidFill>
      <a:schemeClr val="bg1"/>
    </a:solidFill>
    <a:ln w="9525" cap="flat" cmpd="sng" algn="ctr">
      <a:noFill/>
      <a:round/>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5D8BB4-F9F7-42AF-91B5-F58789880A54}" type="datetimeFigureOut">
              <a:rPr lang="ko-KR" altLang="en-US" smtClean="0"/>
              <a:pPr/>
              <a:t>2025-06-27</a:t>
            </a:fld>
            <a:endParaRPr lang="ko-KR" altLang="en-US"/>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0DE30E-BEA1-4274-ACA5-755779479033}" type="slidenum">
              <a:rPr lang="ko-KR" altLang="en-US" smtClean="0"/>
              <a:pPr/>
              <a:t>‹#›</a:t>
            </a:fld>
            <a:endParaRPr lang="ko-KR" altLang="en-US"/>
          </a:p>
        </p:txBody>
      </p:sp>
    </p:spTree>
    <p:extLst>
      <p:ext uri="{BB962C8B-B14F-4D97-AF65-F5344CB8AC3E}">
        <p14:creationId xmlns:p14="http://schemas.microsoft.com/office/powerpoint/2010/main" val="2485485792"/>
      </p:ext>
    </p:extLst>
  </p:cSld>
  <p:clrMap bg1="lt1" tx1="dk1" bg2="lt2" tx2="dk2" accent1="accent1" accent2="accent2" accent3="accent3" accent4="accent4" accent5="accent5" accent6="accent6" hlink="hlink" folHlink="folHlink"/>
  <p:notesStyle>
    <a:lvl1pPr marL="0" algn="l" defTabSz="914400" rtl="0" eaLnBrk="1" latinLnBrk="1" hangingPunct="1">
      <a:defRPr sz="1600" kern="1200">
        <a:solidFill>
          <a:schemeClr val="tx1"/>
        </a:solidFill>
        <a:latin typeface="+mn-lt"/>
        <a:ea typeface="+mn-ea"/>
        <a:cs typeface="+mn-cs"/>
      </a:defRPr>
    </a:lvl1pPr>
    <a:lvl2pPr marL="457200" algn="l" defTabSz="914400" rtl="0" eaLnBrk="1" latinLnBrk="1" hangingPunct="1">
      <a:defRPr sz="1600" kern="1200">
        <a:solidFill>
          <a:schemeClr val="tx1"/>
        </a:solidFill>
        <a:latin typeface="+mn-lt"/>
        <a:ea typeface="+mn-ea"/>
        <a:cs typeface="+mn-cs"/>
      </a:defRPr>
    </a:lvl2pPr>
    <a:lvl3pPr marL="914400" algn="l" defTabSz="914400" rtl="0" eaLnBrk="1" latinLnBrk="1" hangingPunct="1">
      <a:defRPr sz="1600" kern="1200">
        <a:solidFill>
          <a:schemeClr val="tx1"/>
        </a:solidFill>
        <a:latin typeface="+mn-lt"/>
        <a:ea typeface="+mn-ea"/>
        <a:cs typeface="+mn-cs"/>
      </a:defRPr>
    </a:lvl3pPr>
    <a:lvl4pPr marL="1371600" algn="l" defTabSz="914400" rtl="0" eaLnBrk="1" latinLnBrk="1" hangingPunct="1">
      <a:defRPr sz="1600" kern="1200">
        <a:solidFill>
          <a:schemeClr val="tx1"/>
        </a:solidFill>
        <a:latin typeface="+mn-lt"/>
        <a:ea typeface="+mn-ea"/>
        <a:cs typeface="+mn-cs"/>
      </a:defRPr>
    </a:lvl4pPr>
    <a:lvl5pPr marL="1828800" algn="l" defTabSz="914400" rtl="0" eaLnBrk="1" latinLnBrk="1" hangingPunct="1">
      <a:defRPr sz="16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a:t>
            </a:fld>
            <a:endParaRPr lang="ko-KR" altLang="en-US"/>
          </a:p>
        </p:txBody>
      </p:sp>
    </p:spTree>
    <p:extLst>
      <p:ext uri="{BB962C8B-B14F-4D97-AF65-F5344CB8AC3E}">
        <p14:creationId xmlns:p14="http://schemas.microsoft.com/office/powerpoint/2010/main" val="1911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10</a:t>
            </a:fld>
            <a:endParaRPr lang="ko-KR" altLang="en-US"/>
          </a:p>
        </p:txBody>
      </p:sp>
    </p:spTree>
    <p:extLst>
      <p:ext uri="{BB962C8B-B14F-4D97-AF65-F5344CB8AC3E}">
        <p14:creationId xmlns:p14="http://schemas.microsoft.com/office/powerpoint/2010/main" val="303214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11</a:t>
            </a:fld>
            <a:endParaRPr lang="ko-KR" altLang="en-US"/>
          </a:p>
        </p:txBody>
      </p:sp>
    </p:spTree>
    <p:extLst>
      <p:ext uri="{BB962C8B-B14F-4D97-AF65-F5344CB8AC3E}">
        <p14:creationId xmlns:p14="http://schemas.microsoft.com/office/powerpoint/2010/main" val="386158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12</a:t>
            </a:fld>
            <a:endParaRPr lang="ko-KR" altLang="en-US"/>
          </a:p>
        </p:txBody>
      </p:sp>
    </p:spTree>
    <p:extLst>
      <p:ext uri="{BB962C8B-B14F-4D97-AF65-F5344CB8AC3E}">
        <p14:creationId xmlns:p14="http://schemas.microsoft.com/office/powerpoint/2010/main" val="299003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13</a:t>
            </a:fld>
            <a:endParaRPr lang="ko-KR" altLang="en-US"/>
          </a:p>
        </p:txBody>
      </p:sp>
    </p:spTree>
    <p:extLst>
      <p:ext uri="{BB962C8B-B14F-4D97-AF65-F5344CB8AC3E}">
        <p14:creationId xmlns:p14="http://schemas.microsoft.com/office/powerpoint/2010/main" val="12198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14</a:t>
            </a:fld>
            <a:endParaRPr lang="ko-KR" altLang="en-US"/>
          </a:p>
        </p:txBody>
      </p:sp>
    </p:spTree>
    <p:extLst>
      <p:ext uri="{BB962C8B-B14F-4D97-AF65-F5344CB8AC3E}">
        <p14:creationId xmlns:p14="http://schemas.microsoft.com/office/powerpoint/2010/main" val="78062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15</a:t>
            </a:fld>
            <a:endParaRPr lang="ko-KR" altLang="en-US"/>
          </a:p>
        </p:txBody>
      </p:sp>
    </p:spTree>
    <p:extLst>
      <p:ext uri="{BB962C8B-B14F-4D97-AF65-F5344CB8AC3E}">
        <p14:creationId xmlns:p14="http://schemas.microsoft.com/office/powerpoint/2010/main" val="14333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16</a:t>
            </a:fld>
            <a:endParaRPr lang="ko-KR" altLang="en-US"/>
          </a:p>
        </p:txBody>
      </p:sp>
    </p:spTree>
    <p:extLst>
      <p:ext uri="{BB962C8B-B14F-4D97-AF65-F5344CB8AC3E}">
        <p14:creationId xmlns:p14="http://schemas.microsoft.com/office/powerpoint/2010/main" val="315517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17</a:t>
            </a:fld>
            <a:endParaRPr lang="ko-KR" altLang="en-US"/>
          </a:p>
        </p:txBody>
      </p:sp>
    </p:spTree>
    <p:extLst>
      <p:ext uri="{BB962C8B-B14F-4D97-AF65-F5344CB8AC3E}">
        <p14:creationId xmlns:p14="http://schemas.microsoft.com/office/powerpoint/2010/main" val="254547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18</a:t>
            </a:fld>
            <a:endParaRPr lang="ko-KR" altLang="en-US"/>
          </a:p>
        </p:txBody>
      </p:sp>
    </p:spTree>
    <p:extLst>
      <p:ext uri="{BB962C8B-B14F-4D97-AF65-F5344CB8AC3E}">
        <p14:creationId xmlns:p14="http://schemas.microsoft.com/office/powerpoint/2010/main" val="26822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19</a:t>
            </a:fld>
            <a:endParaRPr lang="ko-KR" altLang="en-US"/>
          </a:p>
        </p:txBody>
      </p:sp>
    </p:spTree>
    <p:extLst>
      <p:ext uri="{BB962C8B-B14F-4D97-AF65-F5344CB8AC3E}">
        <p14:creationId xmlns:p14="http://schemas.microsoft.com/office/powerpoint/2010/main" val="419468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a:t>
            </a:fld>
            <a:endParaRPr lang="ko-KR" altLang="en-US"/>
          </a:p>
        </p:txBody>
      </p:sp>
    </p:spTree>
    <p:extLst>
      <p:ext uri="{BB962C8B-B14F-4D97-AF65-F5344CB8AC3E}">
        <p14:creationId xmlns:p14="http://schemas.microsoft.com/office/powerpoint/2010/main" val="157282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20</a:t>
            </a:fld>
            <a:endParaRPr lang="ko-KR" altLang="en-US"/>
          </a:p>
        </p:txBody>
      </p:sp>
    </p:spTree>
    <p:extLst>
      <p:ext uri="{BB962C8B-B14F-4D97-AF65-F5344CB8AC3E}">
        <p14:creationId xmlns:p14="http://schemas.microsoft.com/office/powerpoint/2010/main" val="47941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21</a:t>
            </a:fld>
            <a:endParaRPr lang="ko-KR" altLang="en-US"/>
          </a:p>
        </p:txBody>
      </p:sp>
    </p:spTree>
    <p:extLst>
      <p:ext uri="{BB962C8B-B14F-4D97-AF65-F5344CB8AC3E}">
        <p14:creationId xmlns:p14="http://schemas.microsoft.com/office/powerpoint/2010/main" val="293742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22</a:t>
            </a:fld>
            <a:endParaRPr lang="ko-KR" altLang="en-US"/>
          </a:p>
        </p:txBody>
      </p:sp>
    </p:spTree>
    <p:extLst>
      <p:ext uri="{BB962C8B-B14F-4D97-AF65-F5344CB8AC3E}">
        <p14:creationId xmlns:p14="http://schemas.microsoft.com/office/powerpoint/2010/main" val="73462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23</a:t>
            </a:fld>
            <a:endParaRPr lang="ko-KR" altLang="en-US"/>
          </a:p>
        </p:txBody>
      </p:sp>
    </p:spTree>
    <p:extLst>
      <p:ext uri="{BB962C8B-B14F-4D97-AF65-F5344CB8AC3E}">
        <p14:creationId xmlns:p14="http://schemas.microsoft.com/office/powerpoint/2010/main" val="2689303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24</a:t>
            </a:fld>
            <a:endParaRPr lang="ko-KR" altLang="en-US"/>
          </a:p>
        </p:txBody>
      </p:sp>
    </p:spTree>
    <p:extLst>
      <p:ext uri="{BB962C8B-B14F-4D97-AF65-F5344CB8AC3E}">
        <p14:creationId xmlns:p14="http://schemas.microsoft.com/office/powerpoint/2010/main" val="121697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25</a:t>
            </a:fld>
            <a:endParaRPr lang="ko-KR" altLang="en-US"/>
          </a:p>
        </p:txBody>
      </p:sp>
    </p:spTree>
    <p:extLst>
      <p:ext uri="{BB962C8B-B14F-4D97-AF65-F5344CB8AC3E}">
        <p14:creationId xmlns:p14="http://schemas.microsoft.com/office/powerpoint/2010/main" val="139287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26</a:t>
            </a:fld>
            <a:endParaRPr lang="ko-KR" altLang="en-US"/>
          </a:p>
        </p:txBody>
      </p:sp>
    </p:spTree>
    <p:extLst>
      <p:ext uri="{BB962C8B-B14F-4D97-AF65-F5344CB8AC3E}">
        <p14:creationId xmlns:p14="http://schemas.microsoft.com/office/powerpoint/2010/main" val="228712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27</a:t>
            </a:fld>
            <a:endParaRPr lang="ko-KR" altLang="en-US"/>
          </a:p>
        </p:txBody>
      </p:sp>
    </p:spTree>
    <p:extLst>
      <p:ext uri="{BB962C8B-B14F-4D97-AF65-F5344CB8AC3E}">
        <p14:creationId xmlns:p14="http://schemas.microsoft.com/office/powerpoint/2010/main" val="196461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29</a:t>
            </a:fld>
            <a:endParaRPr lang="ko-KR" altLang="en-US"/>
          </a:p>
        </p:txBody>
      </p:sp>
    </p:spTree>
    <p:extLst>
      <p:ext uri="{BB962C8B-B14F-4D97-AF65-F5344CB8AC3E}">
        <p14:creationId xmlns:p14="http://schemas.microsoft.com/office/powerpoint/2010/main" val="2063156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30</a:t>
            </a:fld>
            <a:endParaRPr lang="ko-KR" altLang="en-US"/>
          </a:p>
        </p:txBody>
      </p:sp>
    </p:spTree>
    <p:extLst>
      <p:ext uri="{BB962C8B-B14F-4D97-AF65-F5344CB8AC3E}">
        <p14:creationId xmlns:p14="http://schemas.microsoft.com/office/powerpoint/2010/main" val="299910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a:t>
            </a:fld>
            <a:endParaRPr lang="ko-KR" altLang="en-US"/>
          </a:p>
        </p:txBody>
      </p:sp>
    </p:spTree>
    <p:extLst>
      <p:ext uri="{BB962C8B-B14F-4D97-AF65-F5344CB8AC3E}">
        <p14:creationId xmlns:p14="http://schemas.microsoft.com/office/powerpoint/2010/main" val="634733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31</a:t>
            </a:fld>
            <a:endParaRPr lang="ko-KR" altLang="en-US"/>
          </a:p>
        </p:txBody>
      </p:sp>
    </p:spTree>
    <p:extLst>
      <p:ext uri="{BB962C8B-B14F-4D97-AF65-F5344CB8AC3E}">
        <p14:creationId xmlns:p14="http://schemas.microsoft.com/office/powerpoint/2010/main" val="3580176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32</a:t>
            </a:fld>
            <a:endParaRPr lang="ko-KR" altLang="en-US"/>
          </a:p>
        </p:txBody>
      </p:sp>
    </p:spTree>
    <p:extLst>
      <p:ext uri="{BB962C8B-B14F-4D97-AF65-F5344CB8AC3E}">
        <p14:creationId xmlns:p14="http://schemas.microsoft.com/office/powerpoint/2010/main" val="2528990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34</a:t>
            </a:fld>
            <a:endParaRPr lang="ko-KR" altLang="en-US"/>
          </a:p>
        </p:txBody>
      </p:sp>
    </p:spTree>
    <p:extLst>
      <p:ext uri="{BB962C8B-B14F-4D97-AF65-F5344CB8AC3E}">
        <p14:creationId xmlns:p14="http://schemas.microsoft.com/office/powerpoint/2010/main" val="3737988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35</a:t>
            </a:fld>
            <a:endParaRPr lang="ko-KR" altLang="en-US"/>
          </a:p>
        </p:txBody>
      </p:sp>
    </p:spTree>
    <p:extLst>
      <p:ext uri="{BB962C8B-B14F-4D97-AF65-F5344CB8AC3E}">
        <p14:creationId xmlns:p14="http://schemas.microsoft.com/office/powerpoint/2010/main" val="2253696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6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36</a:t>
            </a:fld>
            <a:endParaRPr lang="ko-KR" altLang="en-US"/>
          </a:p>
        </p:txBody>
      </p:sp>
    </p:spTree>
    <p:extLst>
      <p:ext uri="{BB962C8B-B14F-4D97-AF65-F5344CB8AC3E}">
        <p14:creationId xmlns:p14="http://schemas.microsoft.com/office/powerpoint/2010/main" val="1317388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37</a:t>
            </a:fld>
            <a:endParaRPr lang="ko-KR" altLang="en-US"/>
          </a:p>
        </p:txBody>
      </p:sp>
    </p:spTree>
    <p:extLst>
      <p:ext uri="{BB962C8B-B14F-4D97-AF65-F5344CB8AC3E}">
        <p14:creationId xmlns:p14="http://schemas.microsoft.com/office/powerpoint/2010/main" val="1494192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38</a:t>
            </a:fld>
            <a:endParaRPr lang="ko-KR" altLang="en-US"/>
          </a:p>
        </p:txBody>
      </p:sp>
    </p:spTree>
    <p:extLst>
      <p:ext uri="{BB962C8B-B14F-4D97-AF65-F5344CB8AC3E}">
        <p14:creationId xmlns:p14="http://schemas.microsoft.com/office/powerpoint/2010/main" val="188291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a:t>
            </a:fld>
            <a:endParaRPr lang="ko-KR" altLang="en-US"/>
          </a:p>
        </p:txBody>
      </p:sp>
    </p:spTree>
    <p:extLst>
      <p:ext uri="{BB962C8B-B14F-4D97-AF65-F5344CB8AC3E}">
        <p14:creationId xmlns:p14="http://schemas.microsoft.com/office/powerpoint/2010/main" val="135302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a:t>
            </a:fld>
            <a:endParaRPr lang="ko-KR" altLang="en-US"/>
          </a:p>
        </p:txBody>
      </p:sp>
    </p:spTree>
    <p:extLst>
      <p:ext uri="{BB962C8B-B14F-4D97-AF65-F5344CB8AC3E}">
        <p14:creationId xmlns:p14="http://schemas.microsoft.com/office/powerpoint/2010/main" val="230193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dirty="0">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6</a:t>
            </a:fld>
            <a:endParaRPr lang="ko-KR" altLang="en-US"/>
          </a:p>
        </p:txBody>
      </p:sp>
    </p:spTree>
    <p:extLst>
      <p:ext uri="{BB962C8B-B14F-4D97-AF65-F5344CB8AC3E}">
        <p14:creationId xmlns:p14="http://schemas.microsoft.com/office/powerpoint/2010/main" val="429124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7</a:t>
            </a:fld>
            <a:endParaRPr lang="ko-KR" altLang="en-US"/>
          </a:p>
        </p:txBody>
      </p:sp>
    </p:spTree>
    <p:extLst>
      <p:ext uri="{BB962C8B-B14F-4D97-AF65-F5344CB8AC3E}">
        <p14:creationId xmlns:p14="http://schemas.microsoft.com/office/powerpoint/2010/main" val="137207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8</a:t>
            </a:fld>
            <a:endParaRPr lang="ko-KR" altLang="en-US"/>
          </a:p>
        </p:txBody>
      </p:sp>
    </p:spTree>
    <p:extLst>
      <p:ext uri="{BB962C8B-B14F-4D97-AF65-F5344CB8AC3E}">
        <p14:creationId xmlns:p14="http://schemas.microsoft.com/office/powerpoint/2010/main" val="241812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9</a:t>
            </a:fld>
            <a:endParaRPr lang="ko-KR" altLang="en-US"/>
          </a:p>
        </p:txBody>
      </p:sp>
    </p:spTree>
    <p:extLst>
      <p:ext uri="{BB962C8B-B14F-4D97-AF65-F5344CB8AC3E}">
        <p14:creationId xmlns:p14="http://schemas.microsoft.com/office/powerpoint/2010/main" val="390796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제목 3"/>
          <p:cNvSpPr>
            <a:spLocks noGrp="1"/>
          </p:cNvSpPr>
          <p:nvPr>
            <p:ph type="title"/>
          </p:nvPr>
        </p:nvSpPr>
        <p:spPr>
          <a:xfrm>
            <a:off x="619200" y="500042"/>
            <a:ext cx="10953600" cy="2642400"/>
          </a:xfrm>
          <a:prstGeom prst="roundRect">
            <a:avLst>
              <a:gd name="adj" fmla="val 8387"/>
            </a:avLst>
          </a:prstGeom>
          <a:solidFill>
            <a:schemeClr val="accent1">
              <a:alpha val="90000"/>
            </a:schemeClr>
          </a:solidFill>
          <a:effectLst>
            <a:outerShdw blurRad="50800" dist="38100" algn="l" rotWithShape="0">
              <a:prstClr val="black">
                <a:alpha val="40000"/>
              </a:prstClr>
            </a:outerShdw>
          </a:effectLst>
        </p:spPr>
        <p:txBody>
          <a:bodyPr/>
          <a:lstStyle>
            <a:lvl1pPr algn="ctr">
              <a:defRPr sz="4400">
                <a:latin typeface="Arial" panose="020B0604020202020204" pitchFamily="34" charset="0"/>
                <a:cs typeface="Arial" panose="020B0604020202020204" pitchFamily="34" charset="0"/>
              </a:defRPr>
            </a:lvl1pPr>
          </a:lstStyle>
          <a:p>
            <a:r>
              <a:rPr lang="ko-KR" altLang="en-US" dirty="0"/>
              <a:t>마스터 제목 스타일 편집</a:t>
            </a:r>
          </a:p>
        </p:txBody>
      </p:sp>
      <p:sp>
        <p:nvSpPr>
          <p:cNvPr id="6" name="부제목 1">
            <a:extLst>
              <a:ext uri="{FF2B5EF4-FFF2-40B4-BE49-F238E27FC236}">
                <a16:creationId xmlns:a16="http://schemas.microsoft.com/office/drawing/2014/main" id="{1C1CBF17-D74D-4376-9A9A-C2BC31A212E9}"/>
              </a:ext>
            </a:extLst>
          </p:cNvPr>
          <p:cNvSpPr txBox="1">
            <a:spLocks/>
          </p:cNvSpPr>
          <p:nvPr userDrawn="1"/>
        </p:nvSpPr>
        <p:spPr>
          <a:xfrm>
            <a:off x="1047715" y="3500438"/>
            <a:ext cx="10191821" cy="2643206"/>
          </a:xfrm>
          <a:prstGeom prst="rect">
            <a:avLst/>
          </a:prstGeom>
        </p:spPr>
        <p:txBody>
          <a:bodyPr>
            <a:normAutofit fontScale="25000" lnSpcReduction="20000"/>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u="sng" dirty="0">
              <a:latin typeface="Arial" panose="020B0604020202020204" pitchFamily="34" charset="0"/>
              <a:ea typeface="+mn-ea"/>
              <a:cs typeface="Arial" panose="020B0604020202020204" pitchFamily="34" charset="0"/>
            </a:endParaRPr>
          </a:p>
          <a:p>
            <a:pPr marL="0" indent="0" algn="ctr">
              <a:buNone/>
            </a:pPr>
            <a:r>
              <a:rPr lang="en-US" altLang="ko-KR" sz="9600" b="1" u="sng" dirty="0" err="1">
                <a:solidFill>
                  <a:schemeClr val="tx1"/>
                </a:solidFill>
                <a:latin typeface="Arial" panose="020B0604020202020204" pitchFamily="34" charset="0"/>
                <a:ea typeface="+mn-ea"/>
                <a:cs typeface="Arial" panose="020B0604020202020204" pitchFamily="34" charset="0"/>
              </a:rPr>
              <a:t>Sukhyun</a:t>
            </a:r>
            <a:r>
              <a:rPr lang="en-US" altLang="ko-KR" sz="9600" b="1" u="sng" baseline="0" dirty="0">
                <a:solidFill>
                  <a:schemeClr val="tx1"/>
                </a:solidFill>
                <a:latin typeface="Arial" panose="020B0604020202020204" pitchFamily="34" charset="0"/>
                <a:ea typeface="+mn-ea"/>
                <a:cs typeface="Arial" panose="020B0604020202020204" pitchFamily="34" charset="0"/>
              </a:rPr>
              <a:t> Nam</a:t>
            </a:r>
            <a:endParaRPr lang="en-US" altLang="ko-KR" sz="9600" b="1" dirty="0">
              <a:solidFill>
                <a:schemeClr val="tx1"/>
              </a:solidFill>
              <a:latin typeface="Arial" panose="020B0604020202020204" pitchFamily="34" charset="0"/>
              <a:ea typeface="+mn-ea"/>
              <a:cs typeface="Arial" panose="020B0604020202020204" pitchFamily="34" charset="0"/>
            </a:endParaRPr>
          </a:p>
          <a:p>
            <a:pPr marL="0" indent="0" algn="ctr">
              <a:buNone/>
            </a:pPr>
            <a:endParaRPr lang="en-US" altLang="ko-KR" sz="6400" dirty="0">
              <a:solidFill>
                <a:schemeClr val="tx1"/>
              </a:solidFill>
              <a:latin typeface="Arial" panose="020B0604020202020204" pitchFamily="34" charset="0"/>
              <a:ea typeface="+mn-ea"/>
              <a:cs typeface="Arial" panose="020B0604020202020204" pitchFamily="34" charset="0"/>
            </a:endParaRPr>
          </a:p>
          <a:p>
            <a:pPr marL="0" indent="0" algn="ctr">
              <a:buNone/>
            </a:pPr>
            <a:r>
              <a:rPr lang="en-US" altLang="ko-KR" sz="7200" b="1" dirty="0">
                <a:solidFill>
                  <a:schemeClr val="tx1"/>
                </a:solidFill>
                <a:latin typeface="Arial" panose="020B0604020202020204" pitchFamily="34" charset="0"/>
                <a:ea typeface="+mn-ea"/>
                <a:cs typeface="Arial" panose="020B0604020202020204" pitchFamily="34" charset="0"/>
              </a:rPr>
              <a:t>Supervisor: Prof. James Won-Ki Hong</a:t>
            </a:r>
          </a:p>
          <a:p>
            <a:pPr marL="0" indent="0" algn="ctr">
              <a:buNone/>
            </a:pPr>
            <a:endParaRPr lang="en-US" altLang="ko-KR" sz="6400" b="1" dirty="0">
              <a:solidFill>
                <a:schemeClr val="tx1"/>
              </a:solidFill>
              <a:latin typeface="Arial" panose="020B0604020202020204" pitchFamily="34" charset="0"/>
              <a:ea typeface="+mn-ea"/>
              <a:cs typeface="Arial" panose="020B0604020202020204" pitchFamily="34" charset="0"/>
            </a:endParaRP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Distributed Processing and Network Management (DPNM) Lab.</a:t>
            </a: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Dept. of Computer Science and Engineering</a:t>
            </a: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Pohang University of Science and Technology, Korea</a:t>
            </a:r>
          </a:p>
          <a:p>
            <a:pPr marL="0" indent="0" algn="ctr">
              <a:buNone/>
            </a:pPr>
            <a:endParaRPr lang="en-US" altLang="ko-KR" sz="5600" dirty="0">
              <a:solidFill>
                <a:schemeClr val="tx1"/>
              </a:solidFill>
              <a:latin typeface="Arial" panose="020B0604020202020204" pitchFamily="34" charset="0"/>
              <a:cs typeface="Arial" panose="020B0604020202020204" pitchFamily="34" charset="0"/>
            </a:endParaRPr>
          </a:p>
          <a:p>
            <a:pPr marL="0" indent="0" algn="ctr">
              <a:buNone/>
            </a:pPr>
            <a:r>
              <a:rPr lang="en-US" altLang="ko-KR" sz="6400" b="1" dirty="0">
                <a:solidFill>
                  <a:schemeClr val="tx1"/>
                </a:solidFill>
                <a:latin typeface="Arial" panose="020B0604020202020204" pitchFamily="34" charset="0"/>
                <a:cs typeface="Arial" panose="020B0604020202020204" pitchFamily="34" charset="0"/>
              </a:rPr>
              <a:t>obiwan96@postech.ac.kr</a:t>
            </a:r>
          </a:p>
          <a:p>
            <a:pPr marL="0" indent="0" algn="ctr">
              <a:buNone/>
            </a:pPr>
            <a:endParaRPr lang="en-US" altLang="ko-KR" sz="6400" dirty="0">
              <a:solidFill>
                <a:schemeClr val="tx1"/>
              </a:solidFill>
              <a:latin typeface="Arial" panose="020B0604020202020204" pitchFamily="34" charset="0"/>
              <a:cs typeface="Arial" panose="020B0604020202020204" pitchFamily="34" charset="0"/>
            </a:endParaRPr>
          </a:p>
          <a:p>
            <a:pPr marL="0" indent="0" algn="ctr">
              <a:buNone/>
            </a:pPr>
            <a:r>
              <a:rPr lang="en-US" altLang="ko-KR" sz="7200" b="1" dirty="0">
                <a:solidFill>
                  <a:schemeClr val="tx1"/>
                </a:solidFill>
                <a:latin typeface="Arial" panose="020B0604020202020204" pitchFamily="34" charset="0"/>
                <a:cs typeface="Arial" panose="020B0604020202020204" pitchFamily="34" charset="0"/>
              </a:rPr>
              <a:t>2025.06.27</a:t>
            </a:r>
            <a:endParaRPr lang="ko-KR" altLang="en-US" sz="7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52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a:solidFill>
            <a:srgbClr val="000099">
              <a:alpha val="90000"/>
            </a:srgbClr>
          </a:solidFill>
        </p:spPr>
        <p:txBody>
          <a:bodyPr/>
          <a:lstStyle>
            <a:lvl1pPr algn="l">
              <a:defRPr sz="3600" b="1" baseline="0">
                <a:solidFill>
                  <a:schemeClr val="bg1"/>
                </a:solidFill>
                <a:latin typeface="Arial" pitchFamily="34" charset="0"/>
                <a:ea typeface="HY헤드라인M" pitchFamily="18" charset="-127"/>
              </a:defRPr>
            </a:lvl1pPr>
          </a:lstStyle>
          <a:p>
            <a:r>
              <a:rPr lang="ko-KR" altLang="en-US" dirty="0"/>
              <a:t>마스터 제목 스타일 편집</a:t>
            </a:r>
          </a:p>
        </p:txBody>
      </p:sp>
      <p:sp>
        <p:nvSpPr>
          <p:cNvPr id="3" name="내용 개체 틀 2"/>
          <p:cNvSpPr>
            <a:spLocks noGrp="1"/>
          </p:cNvSpPr>
          <p:nvPr>
            <p:ph idx="1"/>
          </p:nvPr>
        </p:nvSpPr>
        <p:spPr>
          <a:xfrm>
            <a:off x="191344" y="764704"/>
            <a:ext cx="11809312" cy="5616624"/>
          </a:xfrm>
          <a:prstGeom prst="rect">
            <a:avLst/>
          </a:prstGeom>
        </p:spPr>
        <p:txBody>
          <a:bodyPr>
            <a:normAutofit/>
          </a:bodyPr>
          <a:lstStyle>
            <a:lvl1pPr algn="l" latinLnBrk="0">
              <a:buFont typeface="Wingdings" pitchFamily="2" charset="2"/>
              <a:buChar char="§"/>
              <a:defRPr sz="2800" b="0" baseline="0">
                <a:solidFill>
                  <a:srgbClr val="000099"/>
                </a:solidFill>
                <a:latin typeface="Arial" pitchFamily="34" charset="0"/>
                <a:ea typeface="HY헤드라인M" panose="02030600000101010101" pitchFamily="18" charset="-127"/>
                <a:cs typeface="Arial" pitchFamily="34" charset="0"/>
              </a:defRPr>
            </a:lvl1pPr>
            <a:lvl2pPr algn="l" latinLnBrk="0">
              <a:buFont typeface="Arial" pitchFamily="34" charset="0"/>
              <a:buChar char="•"/>
              <a:defRPr sz="2400" b="0" baseline="0">
                <a:latin typeface="Arial" pitchFamily="34" charset="0"/>
                <a:ea typeface="HY헤드라인M" panose="02030600000101010101" pitchFamily="18" charset="-127"/>
                <a:cs typeface="Arial" pitchFamily="34" charset="0"/>
              </a:defRPr>
            </a:lvl2pPr>
            <a:lvl3pPr algn="l" latinLnBrk="0">
              <a:buFont typeface="Arial" pitchFamily="34" charset="0"/>
              <a:buChar char="−"/>
              <a:defRPr sz="2000" b="0" baseline="0">
                <a:latin typeface="Arial" pitchFamily="34" charset="0"/>
                <a:ea typeface="HY헤드라인M" panose="02030600000101010101" pitchFamily="18" charset="-127"/>
                <a:cs typeface="Arial" pitchFamily="34" charset="0"/>
              </a:defRPr>
            </a:lvl3pPr>
            <a:lvl4pPr algn="l" latinLnBrk="0">
              <a:defRPr sz="1800" b="0" baseline="0">
                <a:latin typeface="Arial" pitchFamily="34" charset="0"/>
                <a:ea typeface="HY헤드라인M" panose="02030600000101010101" pitchFamily="18" charset="-127"/>
                <a:cs typeface="Arial" pitchFamily="34" charset="0"/>
              </a:defRPr>
            </a:lvl4pPr>
            <a:lvl5pPr algn="l" latinLnBrk="0">
              <a:defRPr sz="1600" b="0" baseline="0">
                <a:latin typeface="Arial" pitchFamily="34" charset="0"/>
                <a:ea typeface="HY헤드라인M" panose="02030600000101010101" pitchFamily="18" charset="-127"/>
                <a:cs typeface="Arial" pitchFamily="34" charset="0"/>
              </a:defRPr>
            </a:lvl5pPr>
          </a:lstStyle>
          <a:p>
            <a:pPr lvl="0"/>
            <a:r>
              <a:rPr lang="ko-KR" altLang="en-US" dirty="0"/>
              <a:t>마스터 텍스트 스타일을 편집합니다</a:t>
            </a:r>
          </a:p>
          <a:p>
            <a:pPr lvl="1"/>
            <a:r>
              <a:rPr lang="ko-KR" altLang="en-US" dirty="0"/>
              <a:t> 둘째 수준</a:t>
            </a:r>
          </a:p>
          <a:p>
            <a:pPr lvl="2"/>
            <a:r>
              <a:rPr lang="ko-KR" altLang="en-US" dirty="0"/>
              <a:t>셋째 수준</a:t>
            </a:r>
          </a:p>
          <a:p>
            <a:pPr lvl="3"/>
            <a:r>
              <a:rPr lang="ko-KR" altLang="en-US" dirty="0"/>
              <a:t>넷째 수준</a:t>
            </a:r>
          </a:p>
          <a:p>
            <a:pPr lvl="4"/>
            <a:r>
              <a:rPr lang="ko-KR" altLang="en-US" dirty="0"/>
              <a:t>다섯째 수준</a:t>
            </a:r>
          </a:p>
        </p:txBody>
      </p:sp>
      <p:pic>
        <p:nvPicPr>
          <p:cNvPr id="5" name="그림 4"/>
          <p:cNvPicPr>
            <a:picLocks noChangeAspect="1"/>
          </p:cNvPicPr>
          <p:nvPr userDrawn="1"/>
        </p:nvPicPr>
        <p:blipFill>
          <a:blip r:embed="rId2"/>
          <a:stretch>
            <a:fillRect/>
          </a:stretch>
        </p:blipFill>
        <p:spPr>
          <a:xfrm>
            <a:off x="10417522" y="63302"/>
            <a:ext cx="1728192" cy="504056"/>
          </a:xfrm>
          <a:prstGeom prst="rect">
            <a:avLst/>
          </a:prstGeom>
        </p:spPr>
      </p:pic>
    </p:spTree>
    <p:extLst>
      <p:ext uri="{BB962C8B-B14F-4D97-AF65-F5344CB8AC3E}">
        <p14:creationId xmlns:p14="http://schemas.microsoft.com/office/powerpoint/2010/main" val="2046037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9005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961557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
        <p:nvSpPr>
          <p:cNvPr id="26" name="직사각형 25"/>
          <p:cNvSpPr/>
          <p:nvPr userDrawn="1"/>
        </p:nvSpPr>
        <p:spPr>
          <a:xfrm>
            <a:off x="0" y="0"/>
            <a:ext cx="12192000" cy="3212976"/>
          </a:xfrm>
          <a:prstGeom prst="rect">
            <a:avLst/>
          </a:prstGeom>
          <a:solidFill>
            <a:schemeClr val="tx1">
              <a:lumMod val="95000"/>
              <a:lumOff val="5000"/>
            </a:scheme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Georgia"/>
              <a:ea typeface="+mn-ea"/>
              <a:cs typeface="+mn-cs"/>
            </a:endParaRPr>
          </a:p>
        </p:txBody>
      </p:sp>
    </p:spTree>
    <p:extLst>
      <p:ext uri="{BB962C8B-B14F-4D97-AF65-F5344CB8AC3E}">
        <p14:creationId xmlns:p14="http://schemas.microsoft.com/office/powerpoint/2010/main" val="13307441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사용자정의">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lvl1pPr>
              <a:defRPr>
                <a:latin typeface="나눔고딕" pitchFamily="50" charset="-127"/>
                <a:ea typeface="나눔고딕" pitchFamily="50" charset="-127"/>
              </a:defRPr>
            </a:lvl1pPr>
          </a:lstStyle>
          <a:p>
            <a:r>
              <a:rPr lang="ko-KR" altLang="en-US" dirty="0"/>
              <a:t>마스터 제목 스타일 편집</a:t>
            </a:r>
          </a:p>
        </p:txBody>
      </p:sp>
      <p:sp>
        <p:nvSpPr>
          <p:cNvPr id="3" name="부제목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나눔고딕" pitchFamily="50" charset="-127"/>
                <a:ea typeface="나눔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Tree>
    <p:extLst>
      <p:ext uri="{BB962C8B-B14F-4D97-AF65-F5344CB8AC3E}">
        <p14:creationId xmlns:p14="http://schemas.microsoft.com/office/powerpoint/2010/main" val="174793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표지_텍스트">
    <p:spTree>
      <p:nvGrpSpPr>
        <p:cNvPr id="1" name=""/>
        <p:cNvGrpSpPr/>
        <p:nvPr/>
      </p:nvGrpSpPr>
      <p:grpSpPr>
        <a:xfrm>
          <a:off x="0" y="0"/>
          <a:ext cx="0" cy="0"/>
          <a:chOff x="0" y="0"/>
          <a:chExt cx="0" cy="0"/>
        </a:xfrm>
      </p:grpSpPr>
      <p:sp>
        <p:nvSpPr>
          <p:cNvPr id="6" name="직사각형 5"/>
          <p:cNvSpPr/>
          <p:nvPr userDrawn="1"/>
        </p:nvSpPr>
        <p:spPr>
          <a:xfrm>
            <a:off x="0" y="0"/>
            <a:ext cx="12192000" cy="686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7" name="직사각형 6"/>
          <p:cNvSpPr/>
          <p:nvPr userDrawn="1"/>
        </p:nvSpPr>
        <p:spPr>
          <a:xfrm>
            <a:off x="719403" y="548680"/>
            <a:ext cx="10753195" cy="2736304"/>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9" name="직사각형 8"/>
          <p:cNvSpPr/>
          <p:nvPr userDrawn="1"/>
        </p:nvSpPr>
        <p:spPr>
          <a:xfrm>
            <a:off x="719403" y="3284984"/>
            <a:ext cx="10753195" cy="1008112"/>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0" name="직사각형 9"/>
          <p:cNvSpPr/>
          <p:nvPr userDrawn="1"/>
        </p:nvSpPr>
        <p:spPr>
          <a:xfrm>
            <a:off x="719403" y="4293096"/>
            <a:ext cx="10753195" cy="651806"/>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2" name="제목 1"/>
          <p:cNvSpPr>
            <a:spLocks noGrp="1"/>
          </p:cNvSpPr>
          <p:nvPr>
            <p:ph type="title" hasCustomPrompt="1"/>
          </p:nvPr>
        </p:nvSpPr>
        <p:spPr>
          <a:xfrm>
            <a:off x="911424" y="709712"/>
            <a:ext cx="10369152" cy="2431256"/>
          </a:xfrm>
        </p:spPr>
        <p:txBody>
          <a:bodyPr anchor="t">
            <a:normAutofit/>
          </a:bodyPr>
          <a:lstStyle>
            <a:lvl1pPr algn="l">
              <a:defRPr sz="4800">
                <a:solidFill>
                  <a:schemeClr val="bg1"/>
                </a:solidFill>
                <a:latin typeface="Arial" pitchFamily="34" charset="0"/>
                <a:ea typeface="나눔고딕 ExtraBold" pitchFamily="50" charset="-127"/>
                <a:cs typeface="Arial" pitchFamily="34" charset="0"/>
              </a:defRPr>
            </a:lvl1pPr>
          </a:lstStyle>
          <a:p>
            <a:r>
              <a:rPr lang="en-US" altLang="ko-KR" dirty="0" err="1"/>
              <a:t>asdfasdf</a:t>
            </a:r>
            <a:endParaRPr lang="ko-KR" altLang="en-US" dirty="0"/>
          </a:p>
        </p:txBody>
      </p:sp>
      <p:sp>
        <p:nvSpPr>
          <p:cNvPr id="14" name="텍스트 개체 틀 2"/>
          <p:cNvSpPr>
            <a:spLocks noGrp="1"/>
          </p:cNvSpPr>
          <p:nvPr>
            <p:ph type="body" idx="1" hasCustomPrompt="1"/>
          </p:nvPr>
        </p:nvSpPr>
        <p:spPr>
          <a:xfrm>
            <a:off x="911424" y="3441502"/>
            <a:ext cx="10369152" cy="639762"/>
          </a:xfrm>
        </p:spPr>
        <p:txBody>
          <a:bodyPr anchor="ctr">
            <a:normAutofit/>
          </a:bodyPr>
          <a:lstStyle>
            <a:lvl1pPr marL="0" indent="0">
              <a:buNone/>
              <a:defRPr sz="3000" b="0">
                <a:solidFill>
                  <a:schemeClr val="bg1"/>
                </a:solidFill>
                <a:latin typeface="Arial" pitchFamily="34" charset="0"/>
                <a:ea typeface="나눔고딕 ExtraBold"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부제목</a:t>
            </a:r>
          </a:p>
        </p:txBody>
      </p:sp>
      <p:sp>
        <p:nvSpPr>
          <p:cNvPr id="15" name="텍스트 개체 틀 4"/>
          <p:cNvSpPr>
            <a:spLocks noGrp="1"/>
          </p:cNvSpPr>
          <p:nvPr>
            <p:ph type="body" sz="quarter" idx="3" hasCustomPrompt="1"/>
          </p:nvPr>
        </p:nvSpPr>
        <p:spPr>
          <a:xfrm>
            <a:off x="911425" y="4437113"/>
            <a:ext cx="10369151" cy="360040"/>
          </a:xfrm>
        </p:spPr>
        <p:txBody>
          <a:bodyPr anchor="ctr">
            <a:normAutofit/>
          </a:bodyPr>
          <a:lstStyle>
            <a:lvl1pPr marL="0" indent="0">
              <a:buNone/>
              <a:defRPr sz="1000" b="1">
                <a:solidFill>
                  <a:schemeClr val="bg1"/>
                </a:solidFill>
                <a:latin typeface="Arial" pitchFamily="34" charset="0"/>
                <a:ea typeface="나눔고딕"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텍스트를 입력합니다</a:t>
            </a:r>
            <a:r>
              <a:rPr lang="en-US" altLang="ko-KR"/>
              <a:t>.</a:t>
            </a:r>
            <a:endParaRPr lang="ko-KR" altLang="en-US"/>
          </a:p>
        </p:txBody>
      </p:sp>
    </p:spTree>
    <p:extLst>
      <p:ext uri="{BB962C8B-B14F-4D97-AF65-F5344CB8AC3E}">
        <p14:creationId xmlns:p14="http://schemas.microsoft.com/office/powerpoint/2010/main" val="115212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내지_텍스트">
    <p:spTree>
      <p:nvGrpSpPr>
        <p:cNvPr id="1" name=""/>
        <p:cNvGrpSpPr/>
        <p:nvPr/>
      </p:nvGrpSpPr>
      <p:grpSpPr>
        <a:xfrm>
          <a:off x="0" y="0"/>
          <a:ext cx="0" cy="0"/>
          <a:chOff x="0" y="0"/>
          <a:chExt cx="0" cy="0"/>
        </a:xfrm>
      </p:grpSpPr>
      <p:sp>
        <p:nvSpPr>
          <p:cNvPr id="2" name="제목 1"/>
          <p:cNvSpPr>
            <a:spLocks noGrp="1"/>
          </p:cNvSpPr>
          <p:nvPr>
            <p:ph type="title"/>
          </p:nvPr>
        </p:nvSpPr>
        <p:spPr>
          <a:xfrm>
            <a:off x="609600" y="313268"/>
            <a:ext cx="10972800" cy="719666"/>
          </a:xfrm>
        </p:spPr>
        <p:txBody>
          <a:bodyPr anchor="t">
            <a:normAutofit/>
          </a:bodyPr>
          <a:lstStyle>
            <a:lvl1pPr algn="l">
              <a:defRPr sz="3600" b="1">
                <a:solidFill>
                  <a:srgbClr val="000099"/>
                </a:solidFill>
                <a:latin typeface="Arial" pitchFamily="34" charset="0"/>
                <a:ea typeface="나눔고딕 ExtraBold" pitchFamily="50" charset="-127"/>
                <a:cs typeface="Arial" pitchFamily="34" charset="0"/>
              </a:defRPr>
            </a:lvl1pPr>
          </a:lstStyle>
          <a:p>
            <a:endParaRPr lang="ko-KR" altLang="en-US" dirty="0"/>
          </a:p>
        </p:txBody>
      </p:sp>
    </p:spTree>
    <p:extLst>
      <p:ext uri="{BB962C8B-B14F-4D97-AF65-F5344CB8AC3E}">
        <p14:creationId xmlns:p14="http://schemas.microsoft.com/office/powerpoint/2010/main" val="986410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0" y="0"/>
            <a:ext cx="12192000" cy="692696"/>
          </a:xfrm>
          <a:prstGeom prst="rect">
            <a:avLst/>
          </a:prstGeom>
          <a:solidFill>
            <a:srgbClr val="000099"/>
          </a:solidFill>
          <a:ln w="9525">
            <a:noFill/>
            <a:miter lim="800000"/>
            <a:headEnd/>
            <a:tailEnd/>
          </a:ln>
        </p:spPr>
        <p:txBody>
          <a:bodyPr vert="horz" wrap="square" lIns="180000" tIns="46800" rIns="180000" bIns="45720" numCol="1" anchor="ctr" anchorCtr="0" compatLnSpc="1">
            <a:prstTxWarp prst="textNoShape">
              <a:avLst/>
            </a:prstTxWarp>
          </a:bodyPr>
          <a:lstStyle/>
          <a:p>
            <a:pPr lvl="0"/>
            <a:r>
              <a:rPr lang="ko-KR" altLang="en-US" dirty="0"/>
              <a:t>마스터 제목 스타일 편집</a:t>
            </a:r>
          </a:p>
        </p:txBody>
      </p:sp>
      <p:sp>
        <p:nvSpPr>
          <p:cNvPr id="1032" name="Rectangle 8"/>
          <p:cNvSpPr>
            <a:spLocks noChangeArrowheads="1"/>
          </p:cNvSpPr>
          <p:nvPr/>
        </p:nvSpPr>
        <p:spPr bwMode="auto">
          <a:xfrm>
            <a:off x="0" y="6572248"/>
            <a:ext cx="12192000" cy="285752"/>
          </a:xfrm>
          <a:prstGeom prst="rect">
            <a:avLst/>
          </a:prstGeom>
          <a:solidFill>
            <a:srgbClr val="000099"/>
          </a:solidFill>
          <a:ln w="9525" algn="ctr">
            <a:noFill/>
            <a:miter lim="800000"/>
            <a:headEnd/>
            <a:tailEnd/>
          </a:ln>
          <a:effectLst/>
        </p:spPr>
        <p:txBody>
          <a:bodyPr wrap="none" anchor="ctr"/>
          <a:lstStyle/>
          <a:p>
            <a:pPr algn="r">
              <a:defRPr/>
            </a:pPr>
            <a:r>
              <a:rPr kumimoji="0" lang="en-US" altLang="ko-KR" sz="1400" b="1" dirty="0">
                <a:solidFill>
                  <a:schemeClr val="bg1"/>
                </a:solidFill>
                <a:latin typeface="Arial" pitchFamily="34" charset="0"/>
                <a:ea typeface="HY헤드라인M" pitchFamily="18" charset="-127"/>
                <a:cs typeface="맑은 고딕"/>
              </a:rPr>
              <a:t>	         DPNM Lab.                                                                                                                                                                                                                             </a:t>
            </a:r>
            <a:fld id="{B7F5EAC2-D5EC-44B8-ABB9-9CE1C25C642E}" type="slidenum">
              <a:rPr kumimoji="0" lang="en-US" altLang="ko-KR" sz="1400" b="1" smtClean="0">
                <a:solidFill>
                  <a:schemeClr val="bg1"/>
                </a:solidFill>
                <a:latin typeface="Arial" pitchFamily="34" charset="0"/>
                <a:ea typeface="HY헤드라인M" pitchFamily="18" charset="-127"/>
                <a:cs typeface="맑은 고딕"/>
              </a:rPr>
              <a:pPr algn="r">
                <a:defRPr/>
              </a:pPr>
              <a:t>‹#›</a:t>
            </a:fld>
            <a:endParaRPr kumimoji="0" lang="ko-KR" altLang="en-US" sz="1400" b="1" dirty="0">
              <a:solidFill>
                <a:schemeClr val="bg1"/>
              </a:solidFill>
              <a:latin typeface="Arial" pitchFamily="34" charset="0"/>
              <a:ea typeface="HY헤드라인M" pitchFamily="18" charset="-127"/>
              <a:cs typeface="맑은 고딕"/>
            </a:endParaRPr>
          </a:p>
        </p:txBody>
      </p:sp>
    </p:spTree>
    <p:extLst>
      <p:ext uri="{BB962C8B-B14F-4D97-AF65-F5344CB8AC3E}">
        <p14:creationId xmlns:p14="http://schemas.microsoft.com/office/powerpoint/2010/main" val="1724048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ransition>
    <p:fade/>
  </p:transition>
  <p:hf hdr="0" ftr="0" dt="0"/>
  <p:txStyles>
    <p:titleStyle>
      <a:lvl1pPr algn="l" rtl="0" eaLnBrk="0" fontAlgn="base" latinLnBrk="1" hangingPunct="0">
        <a:spcBef>
          <a:spcPct val="0"/>
        </a:spcBef>
        <a:spcAft>
          <a:spcPct val="0"/>
        </a:spcAft>
        <a:defRPr lang="ko-KR" altLang="en-US" sz="3600" b="1" i="0" kern="1200" baseline="0" dirty="0" smtClean="0">
          <a:solidFill>
            <a:schemeClr val="bg1"/>
          </a:solidFill>
          <a:latin typeface="Arial" pitchFamily="34" charset="0"/>
          <a:ea typeface="HY헤드라인M" pitchFamily="18" charset="-127"/>
          <a:cs typeface="Arial Unicode MS" pitchFamily="50" charset="-127"/>
        </a:defRPr>
      </a:lvl1pPr>
      <a:lvl2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2pPr>
      <a:lvl3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3pPr>
      <a:lvl4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4pPr>
      <a:lvl5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p:titleStyle>
    <p:bodyStyle>
      <a:lvl1pPr marL="342900" indent="-342900" algn="l" rtl="0" eaLnBrk="0" fontAlgn="base" latinLnBrk="1" hangingPunct="0">
        <a:spcBef>
          <a:spcPct val="20000"/>
        </a:spcBef>
        <a:spcAft>
          <a:spcPct val="0"/>
        </a:spcAft>
        <a:buFont typeface="Arial" charset="0"/>
        <a:buChar char="•"/>
        <a:defRPr sz="3200" b="1" kern="1200">
          <a:solidFill>
            <a:schemeClr val="tx1"/>
          </a:solidFill>
          <a:latin typeface="+mn-ea"/>
          <a:ea typeface="+mn-ea"/>
          <a:cs typeface="Arial Unicode MS" pitchFamily="50" charset="-127"/>
        </a:defRPr>
      </a:lvl1pPr>
      <a:lvl2pPr marL="742950" indent="-285750" algn="l" rtl="0" eaLnBrk="0" fontAlgn="base" latinLnBrk="1" hangingPunct="0">
        <a:spcBef>
          <a:spcPct val="20000"/>
        </a:spcBef>
        <a:spcAft>
          <a:spcPct val="0"/>
        </a:spcAft>
        <a:buFont typeface="Arial" charset="0"/>
        <a:buChar char="–"/>
        <a:defRPr sz="2800" b="1" kern="1200">
          <a:solidFill>
            <a:schemeClr val="tx1"/>
          </a:solidFill>
          <a:latin typeface="+mn-ea"/>
          <a:ea typeface="+mn-ea"/>
          <a:cs typeface="Arial Unicode MS" pitchFamily="50" charset="-127"/>
        </a:defRPr>
      </a:lvl2pPr>
      <a:lvl3pPr marL="1143000" indent="-228600" algn="l" rtl="0" eaLnBrk="0" fontAlgn="base" latinLnBrk="1" hangingPunct="0">
        <a:spcBef>
          <a:spcPct val="20000"/>
        </a:spcBef>
        <a:spcAft>
          <a:spcPct val="0"/>
        </a:spcAft>
        <a:buFont typeface="Arial" charset="0"/>
        <a:buChar char="•"/>
        <a:defRPr sz="2400" b="1" kern="1200">
          <a:solidFill>
            <a:schemeClr val="tx1"/>
          </a:solidFill>
          <a:latin typeface="+mn-ea"/>
          <a:ea typeface="+mn-ea"/>
          <a:cs typeface="Arial Unicode MS" pitchFamily="50" charset="-127"/>
        </a:defRPr>
      </a:lvl3pPr>
      <a:lvl4pPr marL="16002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4pPr>
      <a:lvl5pPr marL="20574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98312" y="274638"/>
            <a:ext cx="10984089" cy="766762"/>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8"/>
          <p:cNvSpPr>
            <a:spLocks noChangeArrowheads="1"/>
          </p:cNvSpPr>
          <p:nvPr userDrawn="1"/>
        </p:nvSpPr>
        <p:spPr bwMode="auto">
          <a:xfrm>
            <a:off x="0" y="6572272"/>
            <a:ext cx="12192000" cy="285752"/>
          </a:xfrm>
          <a:prstGeom prst="rect">
            <a:avLst/>
          </a:prstGeom>
          <a:solidFill>
            <a:srgbClr val="000099"/>
          </a:solidFill>
          <a:ln w="9525" algn="ctr">
            <a:noFill/>
            <a:miter lim="800000"/>
            <a:headEnd/>
            <a:tailEnd/>
          </a:ln>
          <a:effectLst/>
        </p:spPr>
        <p:txBody>
          <a:bodyPr wrap="none" anchor="ctr"/>
          <a:lstStyle/>
          <a:p>
            <a:pPr algn="ctr">
              <a:defRPr/>
            </a:pPr>
            <a:r>
              <a:rPr kumimoji="0" lang="en-US" altLang="ko-KR" sz="1400" b="1" dirty="0">
                <a:solidFill>
                  <a:schemeClr val="bg1"/>
                </a:solidFill>
                <a:latin typeface="Arial" pitchFamily="34" charset="0"/>
                <a:ea typeface="HY헤드라인M" pitchFamily="18" charset="-127"/>
                <a:cs typeface="Arial" pitchFamily="34" charset="0"/>
              </a:rPr>
              <a:t>   DPNM,</a:t>
            </a:r>
            <a:r>
              <a:rPr kumimoji="0" lang="en-US" altLang="ko-KR" sz="1400" b="1" baseline="0" dirty="0">
                <a:solidFill>
                  <a:schemeClr val="bg1"/>
                </a:solidFill>
                <a:latin typeface="Arial" pitchFamily="34" charset="0"/>
                <a:ea typeface="HY헤드라인M" pitchFamily="18" charset="-127"/>
                <a:cs typeface="Arial" pitchFamily="34" charset="0"/>
              </a:rPr>
              <a:t> </a:t>
            </a:r>
            <a:r>
              <a:rPr kumimoji="0" lang="en-US" altLang="ko-KR" sz="1400" b="1" dirty="0">
                <a:solidFill>
                  <a:schemeClr val="bg1"/>
                </a:solidFill>
                <a:latin typeface="Arial" pitchFamily="34" charset="0"/>
                <a:ea typeface="HY헤드라인M" pitchFamily="18" charset="-127"/>
                <a:cs typeface="Arial" pitchFamily="34" charset="0"/>
              </a:rPr>
              <a:t>POSTECH						    		</a:t>
            </a:r>
            <a:fld id="{B7F5EAC2-D5EC-44B8-ABB9-9CE1C25C642E}" type="slidenum">
              <a:rPr kumimoji="0" lang="en-US" altLang="ko-KR" sz="1400" b="1" smtClean="0">
                <a:solidFill>
                  <a:schemeClr val="bg1"/>
                </a:solidFill>
                <a:latin typeface="Arial" pitchFamily="34" charset="0"/>
                <a:ea typeface="HY헤드라인M" pitchFamily="18" charset="-127"/>
                <a:cs typeface="Arial" pitchFamily="34" charset="0"/>
              </a:rPr>
              <a:pPr algn="ctr">
                <a:defRPr/>
              </a:pPr>
              <a:t>‹#›</a:t>
            </a:fld>
            <a:r>
              <a:rPr kumimoji="0" lang="en-US" altLang="ko-KR" sz="1400" b="1" dirty="0">
                <a:solidFill>
                  <a:schemeClr val="bg1"/>
                </a:solidFill>
                <a:latin typeface="Arial" pitchFamily="34" charset="0"/>
                <a:ea typeface="HY헤드라인M" pitchFamily="18" charset="-127"/>
                <a:cs typeface="Arial" pitchFamily="34" charset="0"/>
              </a:rPr>
              <a:t>/39</a:t>
            </a:r>
            <a:endParaRPr kumimoji="0" lang="ko-KR" altLang="en-US" sz="1400" b="1" dirty="0">
              <a:solidFill>
                <a:schemeClr val="bg1"/>
              </a:solidFill>
              <a:latin typeface="Arial" pitchFamily="34" charset="0"/>
              <a:ea typeface="HY헤드라인M" pitchFamily="18" charset="-127"/>
              <a:cs typeface="Arial" pitchFamily="34" charset="0"/>
            </a:endParaRPr>
          </a:p>
        </p:txBody>
      </p:sp>
      <p:sp>
        <p:nvSpPr>
          <p:cNvPr id="7" name="직사각형 6"/>
          <p:cNvSpPr/>
          <p:nvPr userDrawn="1"/>
        </p:nvSpPr>
        <p:spPr>
          <a:xfrm>
            <a:off x="527382" y="235332"/>
            <a:ext cx="11137237" cy="856869"/>
          </a:xfrm>
          <a:prstGeom prst="rect">
            <a:avLst/>
          </a:prstGeom>
          <a:noFill/>
          <a:ln w="88900">
            <a:solidFill>
              <a:srgbClr val="00009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solidFill>
                <a:schemeClr val="accent6">
                  <a:lumMod val="75000"/>
                </a:schemeClr>
              </a:solidFill>
              <a:latin typeface="Arial" pitchFamily="34" charset="0"/>
              <a:ea typeface="나눔고딕" pitchFamily="50" charset="-127"/>
              <a:cs typeface="Arial" pitchFamily="34" charset="0"/>
            </a:endParaRPr>
          </a:p>
        </p:txBody>
      </p:sp>
    </p:spTree>
    <p:extLst>
      <p:ext uri="{BB962C8B-B14F-4D97-AF65-F5344CB8AC3E}">
        <p14:creationId xmlns:p14="http://schemas.microsoft.com/office/powerpoint/2010/main" val="1305354613"/>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ftr="0" dt="0"/>
  <p:txStyles>
    <p:titleStyle>
      <a:lvl1pPr algn="l" defTabSz="914400" rtl="0" eaLnBrk="1" latinLnBrk="1" hangingPunct="1">
        <a:spcBef>
          <a:spcPct val="0"/>
        </a:spcBef>
        <a:buNone/>
        <a:defRPr sz="4400" b="1" kern="1200">
          <a:solidFill>
            <a:schemeClr val="tx1"/>
          </a:solidFill>
          <a:latin typeface="Arial" pitchFamily="34" charset="0"/>
          <a:ea typeface="나눔고딕" pitchFamily="50" charset="-127"/>
          <a:cs typeface="Arial" pitchFamily="34" charset="0"/>
        </a:defRPr>
      </a:lvl1pPr>
    </p:titleStyle>
    <p:bodyStyle>
      <a:lvl1pPr marL="342900" indent="-342900" algn="l" defTabSz="914400" rtl="0" eaLnBrk="1" latinLnBrk="1" hangingPunct="1">
        <a:spcBef>
          <a:spcPct val="20000"/>
        </a:spcBef>
        <a:buFont typeface="Arial" pitchFamily="34" charset="0"/>
        <a:buNone/>
        <a:defRPr sz="3200" b="1" kern="1200">
          <a:solidFill>
            <a:schemeClr val="tx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None/>
        <a:defRPr sz="2400" b="1" kern="1200">
          <a:solidFill>
            <a:schemeClr val="tx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0.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chart" Target="../charts/char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3">
            <a:extLst>
              <a:ext uri="{FF2B5EF4-FFF2-40B4-BE49-F238E27FC236}">
                <a16:creationId xmlns:a16="http://schemas.microsoft.com/office/drawing/2014/main" id="{3D57062E-DA74-4C20-AF10-215B786F2F75}"/>
              </a:ext>
            </a:extLst>
          </p:cNvPr>
          <p:cNvSpPr txBox="1">
            <a:spLocks/>
          </p:cNvSpPr>
          <p:nvPr/>
        </p:nvSpPr>
        <p:spPr bwMode="auto">
          <a:xfrm>
            <a:off x="619200" y="500042"/>
            <a:ext cx="10953600" cy="2784942"/>
          </a:xfrm>
          <a:prstGeom prst="roundRect">
            <a:avLst>
              <a:gd name="adj" fmla="val 0"/>
            </a:avLst>
          </a:prstGeom>
          <a:solidFill>
            <a:srgbClr val="000099"/>
          </a:solidFill>
          <a:ln w="9525">
            <a:noFill/>
            <a:miter lim="800000"/>
            <a:headEnd/>
            <a:tailEnd/>
          </a:ln>
          <a:effectLst>
            <a:outerShdw blurRad="50800" dist="38100" algn="l" rotWithShape="0">
              <a:prstClr val="black">
                <a:alpha val="40000"/>
              </a:prstClr>
            </a:outerShdw>
          </a:effectLst>
        </p:spPr>
        <p:txBody>
          <a:bodyPr vert="horz" wrap="square" lIns="180000" tIns="46800" rIns="180000" bIns="45720" numCol="1" anchor="ctr" anchorCtr="0" compatLnSpc="1">
            <a:prstTxWarp prst="textNoShape">
              <a:avLst/>
            </a:prstTxWarp>
          </a:bodyPr>
          <a:lstStyle>
            <a:lvl1pPr algn="ctr" rtl="0" eaLnBrk="0" fontAlgn="base" latinLnBrk="1" hangingPunct="0">
              <a:spcBef>
                <a:spcPct val="0"/>
              </a:spcBef>
              <a:spcAft>
                <a:spcPct val="0"/>
              </a:spcAft>
              <a:defRPr lang="ko-KR" altLang="en-US" sz="4400" b="1" i="0" kern="1200" baseline="0">
                <a:solidFill>
                  <a:schemeClr val="bg1"/>
                </a:solidFill>
                <a:latin typeface="Arial" pitchFamily="34" charset="0"/>
                <a:ea typeface="HY헤드라인M" pitchFamily="18" charset="-127"/>
                <a:cs typeface="Arial Unicode MS" pitchFamily="50" charset="-127"/>
              </a:defRPr>
            </a:lvl1pPr>
            <a:lvl2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2pPr>
            <a:lvl3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3pPr>
            <a:lvl4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4pPr>
            <a:lvl5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a:lstStyle>
          <a:p>
            <a:r>
              <a:rPr lang="en-US" sz="3600" dirty="0"/>
              <a:t>AI Agent for Virtual Network Function </a:t>
            </a:r>
            <a:br>
              <a:rPr lang="en-US" sz="3600" dirty="0"/>
            </a:br>
            <a:r>
              <a:rPr lang="en-US" sz="3600" dirty="0" smtClean="0"/>
              <a:t>Deployment </a:t>
            </a:r>
            <a:r>
              <a:rPr lang="en-US" sz="3600" dirty="0"/>
              <a:t>using Large Language Models</a:t>
            </a:r>
          </a:p>
          <a:p>
            <a:endParaRPr lang="en-US" sz="1600" dirty="0"/>
          </a:p>
          <a:p>
            <a:r>
              <a:rPr lang="en-US" sz="2800" dirty="0">
                <a:solidFill>
                  <a:schemeClr val="accent2">
                    <a:lumMod val="40000"/>
                    <a:lumOff val="60000"/>
                  </a:schemeClr>
                </a:solidFill>
              </a:rPr>
              <a:t>-Ph.D. Thesis Defense-</a:t>
            </a:r>
          </a:p>
        </p:txBody>
      </p:sp>
    </p:spTree>
    <p:extLst>
      <p:ext uri="{BB962C8B-B14F-4D97-AF65-F5344CB8AC3E}">
        <p14:creationId xmlns:p14="http://schemas.microsoft.com/office/powerpoint/2010/main" val="1256998025"/>
      </p:ext>
    </p:extLst>
  </p:cSld>
  <p:clrMapOvr>
    <a:masterClrMapping/>
  </p:clrMapOvr>
  <p:transition advTm="115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Related Work</a:t>
            </a:r>
            <a:endParaRPr lang="ko-KR" altLang="en-US" dirty="0">
              <a:ea typeface="나눔고딕" panose="020D0804000000000000" pitchFamily="50" charset="-127"/>
              <a:cs typeface="Arial" panose="020B0604020202020204" pitchFamily="34" charset="0"/>
            </a:endParaRPr>
          </a:p>
        </p:txBody>
      </p:sp>
      <p:graphicFrame>
        <p:nvGraphicFramePr>
          <p:cNvPr id="5" name="표 4">
            <a:extLst>
              <a:ext uri="{FF2B5EF4-FFF2-40B4-BE49-F238E27FC236}">
                <a16:creationId xmlns:a16="http://schemas.microsoft.com/office/drawing/2014/main" id="{B6E31C01-C088-4EC9-8ABA-CDA93386CA3F}"/>
              </a:ext>
            </a:extLst>
          </p:cNvPr>
          <p:cNvGraphicFramePr>
            <a:graphicFrameLocks noGrp="1"/>
          </p:cNvGraphicFramePr>
          <p:nvPr>
            <p:extLst>
              <p:ext uri="{D42A27DB-BD31-4B8C-83A1-F6EECF244321}">
                <p14:modId xmlns:p14="http://schemas.microsoft.com/office/powerpoint/2010/main" val="256000350"/>
              </p:ext>
            </p:extLst>
          </p:nvPr>
        </p:nvGraphicFramePr>
        <p:xfrm>
          <a:off x="191344" y="1340768"/>
          <a:ext cx="11759380" cy="4206240"/>
        </p:xfrm>
        <a:graphic>
          <a:graphicData uri="http://schemas.openxmlformats.org/drawingml/2006/table">
            <a:tbl>
              <a:tblPr firstRow="1">
                <a:tableStyleId>{B301B821-A1FF-4177-AEE7-76D212191A09}</a:tableStyleId>
              </a:tblPr>
              <a:tblGrid>
                <a:gridCol w="2520280">
                  <a:extLst>
                    <a:ext uri="{9D8B030D-6E8A-4147-A177-3AD203B41FA5}">
                      <a16:colId xmlns:a16="http://schemas.microsoft.com/office/drawing/2014/main" val="1890709938"/>
                    </a:ext>
                  </a:extLst>
                </a:gridCol>
                <a:gridCol w="3771130">
                  <a:extLst>
                    <a:ext uri="{9D8B030D-6E8A-4147-A177-3AD203B41FA5}">
                      <a16:colId xmlns:a16="http://schemas.microsoft.com/office/drawing/2014/main" val="2478088957"/>
                    </a:ext>
                  </a:extLst>
                </a:gridCol>
                <a:gridCol w="4338904">
                  <a:extLst>
                    <a:ext uri="{9D8B030D-6E8A-4147-A177-3AD203B41FA5}">
                      <a16:colId xmlns:a16="http://schemas.microsoft.com/office/drawing/2014/main" val="1627878298"/>
                    </a:ext>
                  </a:extLst>
                </a:gridCol>
                <a:gridCol w="1129066">
                  <a:extLst>
                    <a:ext uri="{9D8B030D-6E8A-4147-A177-3AD203B41FA5}">
                      <a16:colId xmlns:a16="http://schemas.microsoft.com/office/drawing/2014/main" val="1633090383"/>
                    </a:ext>
                  </a:extLst>
                </a:gridCol>
              </a:tblGrid>
              <a:tr h="322405">
                <a:tc>
                  <a:txBody>
                    <a:bodyPr/>
                    <a:lstStyle/>
                    <a:p>
                      <a:pPr algn="l" latinLnBrk="1"/>
                      <a:r>
                        <a:rPr lang="en-US" altLang="ko-KR" sz="1800" dirty="0"/>
                        <a:t>Method</a:t>
                      </a:r>
                      <a:endParaRPr lang="ko-KR" altLang="en-US" sz="1800" b="1" dirty="0"/>
                    </a:p>
                  </a:txBody>
                  <a:tcPr/>
                </a:tc>
                <a:tc>
                  <a:txBody>
                    <a:bodyPr/>
                    <a:lstStyle/>
                    <a:p>
                      <a:pPr algn="l" latinLnBrk="1"/>
                      <a:r>
                        <a:rPr lang="en-US" altLang="ko-KR" sz="1800" dirty="0"/>
                        <a:t>Target</a:t>
                      </a:r>
                      <a:endParaRPr lang="ko-KR" altLang="en-US" sz="1800" dirty="0"/>
                    </a:p>
                  </a:txBody>
                  <a:tcPr/>
                </a:tc>
                <a:tc>
                  <a:txBody>
                    <a:bodyPr/>
                    <a:lstStyle/>
                    <a:p>
                      <a:pPr algn="l" latinLnBrk="1"/>
                      <a:r>
                        <a:rPr lang="en-US" altLang="ko-KR" sz="1800" dirty="0"/>
                        <a:t>Output</a:t>
                      </a:r>
                      <a:endParaRPr lang="ko-KR" altLang="en-US" sz="1800" dirty="0"/>
                    </a:p>
                  </a:txBody>
                  <a:tcPr/>
                </a:tc>
                <a:tc>
                  <a:txBody>
                    <a:bodyPr/>
                    <a:lstStyle/>
                    <a:p>
                      <a:pPr algn="l" latinLnBrk="1"/>
                      <a:r>
                        <a:rPr lang="en-US" altLang="ko-KR" sz="1800" dirty="0"/>
                        <a:t>Year</a:t>
                      </a:r>
                      <a:endParaRPr lang="ko-KR" altLang="en-US" sz="1800" dirty="0"/>
                    </a:p>
                  </a:txBody>
                  <a:tcPr/>
                </a:tc>
                <a:extLst>
                  <a:ext uri="{0D108BD9-81ED-4DB2-BD59-A6C34878D82A}">
                    <a16:rowId xmlns:a16="http://schemas.microsoft.com/office/drawing/2014/main" val="3301576915"/>
                  </a:ext>
                </a:extLst>
              </a:tr>
              <a:tr h="326417">
                <a:tc>
                  <a:txBody>
                    <a:bodyPr/>
                    <a:lstStyle/>
                    <a:p>
                      <a:pPr algn="l" latinLnBrk="1"/>
                      <a:r>
                        <a:rPr lang="en-US" altLang="ko-KR" sz="1800" u="none" strike="noStrike" kern="1200" baseline="0" dirty="0"/>
                        <a:t>D. </a:t>
                      </a:r>
                      <a:r>
                        <a:rPr lang="en-US" altLang="ko-KR" sz="1800" u="none" strike="noStrike" kern="1200" baseline="0" dirty="0" err="1"/>
                        <a:t>Donadel</a:t>
                      </a:r>
                      <a:r>
                        <a:rPr lang="en-US" altLang="ko-KR" sz="1800" u="none" strike="noStrike" kern="1200" baseline="0" dirty="0"/>
                        <a:t> et al. [4]</a:t>
                      </a:r>
                      <a:endParaRPr lang="ko-KR" altLang="en-US" sz="1800" b="1" dirty="0"/>
                    </a:p>
                  </a:txBody>
                  <a:tcPr/>
                </a:tc>
                <a:tc>
                  <a:txBody>
                    <a:bodyPr/>
                    <a:lstStyle/>
                    <a:p>
                      <a:pPr algn="l" latinLnBrk="1"/>
                      <a:r>
                        <a:rPr lang="en-US" altLang="ko-KR" sz="1800" u="none" strike="noStrike" kern="1200" baseline="0" dirty="0"/>
                        <a:t>Network topology QA System</a:t>
                      </a:r>
                      <a:endParaRPr lang="en-US" altLang="ko-KR" sz="18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u="none" strike="noStrike" kern="1200" baseline="0" dirty="0"/>
                        <a:t>Topology information</a:t>
                      </a:r>
                      <a:endParaRPr lang="en-US" altLang="ko-KR" sz="1800" dirty="0"/>
                    </a:p>
                  </a:txBody>
                  <a:tcPr/>
                </a:tc>
                <a:tc>
                  <a:txBody>
                    <a:bodyPr/>
                    <a:lstStyle/>
                    <a:p>
                      <a:pPr algn="l" latinLnBrk="1"/>
                      <a:r>
                        <a:rPr lang="en-US" altLang="ko-KR" sz="1800" dirty="0"/>
                        <a:t>2024</a:t>
                      </a:r>
                      <a:endParaRPr lang="ko-KR" altLang="en-US" sz="1800" dirty="0"/>
                    </a:p>
                  </a:txBody>
                  <a:tcPr/>
                </a:tc>
                <a:extLst>
                  <a:ext uri="{0D108BD9-81ED-4DB2-BD59-A6C34878D82A}">
                    <a16:rowId xmlns:a16="http://schemas.microsoft.com/office/drawing/2014/main" val="1350744604"/>
                  </a:ext>
                </a:extLst>
              </a:tr>
              <a:tr h="326417">
                <a:tc>
                  <a:txBody>
                    <a:bodyPr/>
                    <a:lstStyle/>
                    <a:p>
                      <a:pPr algn="l" latinLnBrk="1"/>
                      <a:r>
                        <a:rPr lang="en-US" altLang="ko-KR" sz="1800" dirty="0" err="1"/>
                        <a:t>Mekrache</a:t>
                      </a:r>
                      <a:r>
                        <a:rPr lang="en-US" altLang="ko-KR" sz="1800" dirty="0"/>
                        <a:t> et al. [5]</a:t>
                      </a:r>
                      <a:endParaRPr lang="ko-KR" altLang="en-US" sz="1800" b="1" dirty="0"/>
                    </a:p>
                  </a:txBody>
                  <a:tcPr/>
                </a:tc>
                <a:tc>
                  <a:txBody>
                    <a:bodyPr/>
                    <a:lstStyle/>
                    <a:p>
                      <a:pPr algn="l" latinLnBrk="1"/>
                      <a:r>
                        <a:rPr lang="en-US" altLang="ko-KR" sz="1800" dirty="0"/>
                        <a:t>E2E network configuration </a:t>
                      </a:r>
                    </a:p>
                  </a:txBody>
                  <a:tcPr/>
                </a:tc>
                <a:tc>
                  <a:txBody>
                    <a:bodyPr/>
                    <a:lstStyle/>
                    <a:p>
                      <a:pPr algn="l" latinLnBrk="1"/>
                      <a:r>
                        <a:rPr lang="en-US" altLang="ko-KR" sz="1800" dirty="0"/>
                        <a:t>Domain-specific requirement formats</a:t>
                      </a:r>
                      <a:endParaRPr lang="ko-KR" altLang="en-US" sz="1800" dirty="0"/>
                    </a:p>
                  </a:txBody>
                  <a:tcPr/>
                </a:tc>
                <a:tc>
                  <a:txBody>
                    <a:bodyPr/>
                    <a:lstStyle/>
                    <a:p>
                      <a:pPr algn="l" latinLnBrk="1"/>
                      <a:r>
                        <a:rPr lang="en-US" altLang="ko-KR" sz="1800" dirty="0"/>
                        <a:t>2024</a:t>
                      </a:r>
                      <a:endParaRPr lang="ko-KR" altLang="en-US" sz="1800" dirty="0"/>
                    </a:p>
                  </a:txBody>
                  <a:tcPr/>
                </a:tc>
                <a:extLst>
                  <a:ext uri="{0D108BD9-81ED-4DB2-BD59-A6C34878D82A}">
                    <a16:rowId xmlns:a16="http://schemas.microsoft.com/office/drawing/2014/main" val="2418325206"/>
                  </a:ext>
                </a:extLst>
              </a:tr>
              <a:tr h="326417">
                <a:tc>
                  <a:txBody>
                    <a:bodyPr/>
                    <a:lstStyle/>
                    <a:p>
                      <a:pPr algn="l" latinLnBrk="1"/>
                      <a:r>
                        <a:rPr lang="en-US" altLang="ko-KR" sz="1800" dirty="0" err="1"/>
                        <a:t>AppleSeed</a:t>
                      </a:r>
                      <a:r>
                        <a:rPr lang="en-US" altLang="ko-KR" sz="1800" dirty="0"/>
                        <a:t> [6]</a:t>
                      </a:r>
                      <a:endParaRPr lang="en-US" altLang="ko-KR" sz="1800" b="1" dirty="0"/>
                    </a:p>
                  </a:txBody>
                  <a:tcPr/>
                </a:tc>
                <a:tc>
                  <a:txBody>
                    <a:bodyPr/>
                    <a:lstStyle/>
                    <a:p>
                      <a:pPr algn="l" latinLnBrk="1"/>
                      <a:r>
                        <a:rPr lang="en-US" altLang="ko-KR" sz="1800" dirty="0"/>
                        <a:t>Network services across multiple domains</a:t>
                      </a:r>
                      <a:endParaRPr lang="ko-KR" altLang="en-US" sz="1800" dirty="0"/>
                    </a:p>
                  </a:txBody>
                  <a:tcPr/>
                </a:tc>
                <a:tc>
                  <a:txBody>
                    <a:bodyPr/>
                    <a:lstStyle/>
                    <a:p>
                      <a:pPr algn="l" latinLnBrk="1"/>
                      <a:r>
                        <a:rPr lang="en-US" altLang="ko-KR" sz="1800" dirty="0"/>
                        <a:t>Python code framework </a:t>
                      </a:r>
                      <a:endParaRPr lang="ko-KR" altLang="en-US" sz="1800" dirty="0"/>
                    </a:p>
                  </a:txBody>
                  <a:tcPr/>
                </a:tc>
                <a:tc>
                  <a:txBody>
                    <a:bodyPr/>
                    <a:lstStyle/>
                    <a:p>
                      <a:pPr algn="l" latinLnBrk="1"/>
                      <a:r>
                        <a:rPr lang="en-US" altLang="ko-KR" sz="1800" dirty="0"/>
                        <a:t>2023</a:t>
                      </a:r>
                      <a:endParaRPr lang="ko-KR" altLang="en-US" sz="1800" dirty="0"/>
                    </a:p>
                  </a:txBody>
                  <a:tcPr/>
                </a:tc>
                <a:extLst>
                  <a:ext uri="{0D108BD9-81ED-4DB2-BD59-A6C34878D82A}">
                    <a16:rowId xmlns:a16="http://schemas.microsoft.com/office/drawing/2014/main" val="291844074"/>
                  </a:ext>
                </a:extLst>
              </a:tr>
              <a:tr h="326417">
                <a:tc>
                  <a:txBody>
                    <a:bodyPr/>
                    <a:lstStyle/>
                    <a:p>
                      <a:pPr algn="l" latinLnBrk="1"/>
                      <a:r>
                        <a:rPr lang="en-US" altLang="ko-KR" sz="1800" dirty="0"/>
                        <a:t>S-Witch [7]</a:t>
                      </a:r>
                      <a:endParaRPr lang="en-US" altLang="ko-KR" sz="1800" b="1" dirty="0"/>
                    </a:p>
                  </a:txBody>
                  <a:tcPr/>
                </a:tc>
                <a:tc>
                  <a:txBody>
                    <a:bodyPr/>
                    <a:lstStyle/>
                    <a:p>
                      <a:pPr algn="l" latinLnBrk="1"/>
                      <a:r>
                        <a:rPr lang="en-US" altLang="ko-KR" sz="1800" dirty="0"/>
                        <a:t>Network switch configuration</a:t>
                      </a:r>
                    </a:p>
                  </a:txBody>
                  <a:tcPr/>
                </a:tc>
                <a:tc>
                  <a:txBody>
                    <a:bodyPr/>
                    <a:lstStyle/>
                    <a:p>
                      <a:pPr algn="l" latinLnBrk="1"/>
                      <a:r>
                        <a:rPr lang="en-US" altLang="ko-KR" sz="1800" dirty="0"/>
                        <a:t>Switch configuration commands</a:t>
                      </a:r>
                    </a:p>
                  </a:txBody>
                  <a:tcPr/>
                </a:tc>
                <a:tc>
                  <a:txBody>
                    <a:bodyPr/>
                    <a:lstStyle/>
                    <a:p>
                      <a:pPr algn="l" latinLnBrk="1"/>
                      <a:r>
                        <a:rPr lang="en-US" altLang="ko-KR" sz="1800" dirty="0"/>
                        <a:t>2024</a:t>
                      </a:r>
                    </a:p>
                  </a:txBody>
                  <a:tcPr/>
                </a:tc>
                <a:extLst>
                  <a:ext uri="{0D108BD9-81ED-4DB2-BD59-A6C34878D82A}">
                    <a16:rowId xmlns:a16="http://schemas.microsoft.com/office/drawing/2014/main" val="3224255825"/>
                  </a:ext>
                </a:extLst>
              </a:tr>
              <a:tr h="326417">
                <a:tc>
                  <a:txBody>
                    <a:bodyPr/>
                    <a:lstStyle/>
                    <a:p>
                      <a:pPr algn="l" latinLnBrk="1"/>
                      <a:r>
                        <a:rPr lang="en-US" altLang="ko-KR" sz="1800" u="none" strike="noStrike" kern="1200" baseline="0" dirty="0"/>
                        <a:t>NETBUDDY [8]</a:t>
                      </a:r>
                      <a:endParaRPr lang="en-US" altLang="ko-KR" sz="1800" b="1" dirty="0"/>
                    </a:p>
                  </a:txBody>
                  <a:tcPr/>
                </a:tc>
                <a:tc>
                  <a:txBody>
                    <a:bodyPr/>
                    <a:lstStyle/>
                    <a:p>
                      <a:pPr algn="l" latinLnBrk="1"/>
                      <a:r>
                        <a:rPr lang="en-US" altLang="ko-KR" sz="1800" u="none" strike="noStrike" kern="1200" baseline="0" dirty="0"/>
                        <a:t>Network policies translation</a:t>
                      </a:r>
                      <a:endParaRPr lang="en-US" altLang="ko-KR" sz="1800" dirty="0"/>
                    </a:p>
                  </a:txBody>
                  <a:tcPr/>
                </a:tc>
                <a:tc>
                  <a:txBody>
                    <a:bodyPr/>
                    <a:lstStyle/>
                    <a:p>
                      <a:pPr algn="l" latinLnBrk="1"/>
                      <a:r>
                        <a:rPr lang="en-US" altLang="ko-KR" sz="1800" u="none" strike="noStrike" kern="1200" baseline="0" dirty="0"/>
                        <a:t>Low-level network APIs</a:t>
                      </a:r>
                      <a:endParaRPr lang="en-US" altLang="ko-KR" sz="1800" dirty="0"/>
                    </a:p>
                  </a:txBody>
                  <a:tcPr/>
                </a:tc>
                <a:tc>
                  <a:txBody>
                    <a:bodyPr/>
                    <a:lstStyle/>
                    <a:p>
                      <a:pPr algn="l" latinLnBrk="1"/>
                      <a:r>
                        <a:rPr lang="en-US" altLang="ko-KR" sz="1800" dirty="0"/>
                        <a:t>2023</a:t>
                      </a:r>
                    </a:p>
                  </a:txBody>
                  <a:tcPr/>
                </a:tc>
                <a:extLst>
                  <a:ext uri="{0D108BD9-81ED-4DB2-BD59-A6C34878D82A}">
                    <a16:rowId xmlns:a16="http://schemas.microsoft.com/office/drawing/2014/main" val="1809031620"/>
                  </a:ext>
                </a:extLst>
              </a:tr>
              <a:tr h="326417">
                <a:tc>
                  <a:txBody>
                    <a:bodyPr/>
                    <a:lstStyle/>
                    <a:p>
                      <a:pPr algn="l" latinLnBrk="1"/>
                      <a:r>
                        <a:rPr lang="fi-FI" altLang="ko-KR" sz="1800" dirty="0"/>
                        <a:t>K. Dzeparoska et al. [9]</a:t>
                      </a:r>
                      <a:endParaRPr lang="fi-FI" altLang="ko-KR" sz="1800" b="1" dirty="0"/>
                    </a:p>
                  </a:txBody>
                  <a:tcPr/>
                </a:tc>
                <a:tc>
                  <a:txBody>
                    <a:bodyPr/>
                    <a:lstStyle/>
                    <a:p>
                      <a:pPr algn="l" latinLnBrk="1"/>
                      <a:r>
                        <a:rPr lang="en-US" altLang="ko-KR" sz="1800" dirty="0"/>
                        <a:t>SFC management policy</a:t>
                      </a:r>
                    </a:p>
                  </a:txBody>
                  <a:tcPr/>
                </a:tc>
                <a:tc>
                  <a:txBody>
                    <a:bodyPr/>
                    <a:lstStyle/>
                    <a:p>
                      <a:pPr algn="l" latinLnBrk="1"/>
                      <a:r>
                        <a:rPr lang="en-US" altLang="ko-KR" sz="1800" dirty="0"/>
                        <a:t>Actionable policies </a:t>
                      </a:r>
                    </a:p>
                  </a:txBody>
                  <a:tcPr/>
                </a:tc>
                <a:tc>
                  <a:txBody>
                    <a:bodyPr/>
                    <a:lstStyle/>
                    <a:p>
                      <a:pPr algn="l" latinLnBrk="1"/>
                      <a:r>
                        <a:rPr lang="en-US" altLang="ko-KR" sz="1800" dirty="0"/>
                        <a:t>2023</a:t>
                      </a:r>
                    </a:p>
                  </a:txBody>
                  <a:tcPr/>
                </a:tc>
                <a:extLst>
                  <a:ext uri="{0D108BD9-81ED-4DB2-BD59-A6C34878D82A}">
                    <a16:rowId xmlns:a16="http://schemas.microsoft.com/office/drawing/2014/main" val="3275925939"/>
                  </a:ext>
                </a:extLst>
              </a:tr>
              <a:tr h="326417">
                <a:tc>
                  <a:txBody>
                    <a:bodyPr/>
                    <a:lstStyle/>
                    <a:p>
                      <a:pPr algn="l" latinLnBrk="1"/>
                      <a:r>
                        <a:rPr lang="fr-FR" altLang="ko-KR" sz="1800" dirty="0"/>
                        <a:t>N. Tu et al. [10]</a:t>
                      </a:r>
                      <a:endParaRPr lang="fi-FI" altLang="ko-KR" sz="1800" b="1"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t>NFV configuration</a:t>
                      </a:r>
                    </a:p>
                  </a:txBody>
                  <a:tcPr/>
                </a:tc>
                <a:tc>
                  <a:txBody>
                    <a:bodyPr/>
                    <a:lstStyle/>
                    <a:p>
                      <a:pPr algn="l" latinLnBrk="1"/>
                      <a:r>
                        <a:rPr lang="en-US" altLang="ko-KR" sz="1800" dirty="0"/>
                        <a:t>Configuration management templates</a:t>
                      </a:r>
                      <a:endParaRPr lang="ko-KR" altLang="en-US" sz="1800" dirty="0"/>
                    </a:p>
                  </a:txBody>
                  <a:tcPr/>
                </a:tc>
                <a:tc>
                  <a:txBody>
                    <a:bodyPr/>
                    <a:lstStyle/>
                    <a:p>
                      <a:pPr algn="l" latinLnBrk="1"/>
                      <a:r>
                        <a:rPr lang="en-US" altLang="ko-KR" sz="1800" dirty="0"/>
                        <a:t>2024</a:t>
                      </a:r>
                      <a:endParaRPr lang="ko-KR" altLang="en-US" sz="1800" dirty="0"/>
                    </a:p>
                  </a:txBody>
                  <a:tcPr/>
                </a:tc>
                <a:extLst>
                  <a:ext uri="{0D108BD9-81ED-4DB2-BD59-A6C34878D82A}">
                    <a16:rowId xmlns:a16="http://schemas.microsoft.com/office/drawing/2014/main" val="477449079"/>
                  </a:ext>
                </a:extLst>
              </a:tr>
              <a:tr h="326417">
                <a:tc>
                  <a:txBody>
                    <a:bodyPr/>
                    <a:lstStyle/>
                    <a:p>
                      <a:pPr algn="l" latinLnBrk="1"/>
                      <a:r>
                        <a:rPr lang="fi-FI" altLang="ko-KR" sz="1800" dirty="0"/>
                        <a:t>Nephio [11]</a:t>
                      </a:r>
                      <a:endParaRPr lang="fi-FI" altLang="ko-KR" sz="1800" b="1"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u="none" strike="noStrike" kern="1200" baseline="0" dirty="0"/>
                        <a:t>Intent-based fully automated networking system</a:t>
                      </a:r>
                      <a:endParaRPr lang="en-US" altLang="ko-KR" sz="1800" dirty="0"/>
                    </a:p>
                  </a:txBody>
                  <a:tcPr/>
                </a:tc>
                <a:tc>
                  <a:txBody>
                    <a:bodyPr/>
                    <a:lstStyle/>
                    <a:p>
                      <a:pPr algn="l" latinLnBrk="1"/>
                      <a:r>
                        <a:rPr lang="en-US" altLang="ko-KR" sz="1800" u="none" strike="noStrike" kern="1200" baseline="0" dirty="0"/>
                        <a:t>K8S </a:t>
                      </a:r>
                      <a:r>
                        <a:rPr lang="en-US" altLang="ko-KR" sz="1800" u="none" strike="noStrike" kern="1200" baseline="0" dirty="0" err="1"/>
                        <a:t>manifets</a:t>
                      </a:r>
                      <a:r>
                        <a:rPr lang="en-US" altLang="ko-KR" sz="1800" u="none" strike="noStrike" kern="1200" baseline="0" dirty="0"/>
                        <a:t> (YAML/Helm, network </a:t>
                      </a:r>
                      <a:r>
                        <a:rPr lang="en-US" altLang="ko-KR" sz="1800" u="none" strike="noStrike" kern="1200" baseline="0" dirty="0" err="1"/>
                        <a:t>config</a:t>
                      </a:r>
                      <a:r>
                        <a:rPr lang="en-US" altLang="ko-KR" sz="1800" u="none" strike="noStrike" kern="1200" baseline="0" dirty="0"/>
                        <a:t>)</a:t>
                      </a:r>
                      <a:endParaRPr lang="ko-KR" altLang="en-US" sz="1800" dirty="0"/>
                    </a:p>
                  </a:txBody>
                  <a:tcPr/>
                </a:tc>
                <a:tc>
                  <a:txBody>
                    <a:bodyPr/>
                    <a:lstStyle/>
                    <a:p>
                      <a:pPr algn="l" latinLnBrk="1"/>
                      <a:r>
                        <a:rPr lang="en-US" altLang="ko-KR" sz="1800" dirty="0"/>
                        <a:t>In progress</a:t>
                      </a:r>
                      <a:endParaRPr lang="ko-KR" altLang="en-US" sz="1800" dirty="0"/>
                    </a:p>
                  </a:txBody>
                  <a:tcPr/>
                </a:tc>
                <a:extLst>
                  <a:ext uri="{0D108BD9-81ED-4DB2-BD59-A6C34878D82A}">
                    <a16:rowId xmlns:a16="http://schemas.microsoft.com/office/drawing/2014/main" val="798304245"/>
                  </a:ext>
                </a:extLst>
              </a:tr>
              <a:tr h="326417">
                <a:tc>
                  <a:txBody>
                    <a:bodyPr/>
                    <a:lstStyle/>
                    <a:p>
                      <a:pPr algn="l" latinLnBrk="1"/>
                      <a:r>
                        <a:rPr lang="en-US" altLang="ko-KR" sz="1800" b="1" dirty="0"/>
                        <a:t>Ours</a:t>
                      </a:r>
                      <a:endParaRPr lang="ko-KR" altLang="en-US" sz="1800" b="1" dirty="0"/>
                    </a:p>
                  </a:txBody>
                  <a:tcPr/>
                </a:tc>
                <a:tc>
                  <a:txBody>
                    <a:bodyPr/>
                    <a:lstStyle/>
                    <a:p>
                      <a:pPr algn="l" latinLnBrk="1"/>
                      <a:r>
                        <a:rPr lang="en-US" altLang="ko-KR" sz="1800" b="1" dirty="0"/>
                        <a:t>VNF</a:t>
                      </a:r>
                      <a:r>
                        <a:rPr lang="en-US" altLang="ko-KR" sz="1800" b="1" baseline="0" dirty="0"/>
                        <a:t> deployment</a:t>
                      </a:r>
                      <a:endParaRPr lang="ko-KR" altLang="en-US" sz="1800" b="1" dirty="0">
                        <a:solidFill>
                          <a:srgbClr val="FF0000"/>
                        </a:solidFill>
                      </a:endParaRPr>
                    </a:p>
                  </a:txBody>
                  <a:tcPr/>
                </a:tc>
                <a:tc>
                  <a:txBody>
                    <a:bodyPr/>
                    <a:lstStyle/>
                    <a:p>
                      <a:pPr algn="l" latinLnBrk="1"/>
                      <a:r>
                        <a:rPr lang="en-US" altLang="ko-KR" sz="1800" b="1" dirty="0"/>
                        <a:t>NFVI runnable workflow </a:t>
                      </a:r>
                      <a:endParaRPr lang="ko-KR" altLang="en-US" sz="1800" b="1" dirty="0"/>
                    </a:p>
                  </a:txBody>
                  <a:tcPr/>
                </a:tc>
                <a:tc>
                  <a:txBody>
                    <a:bodyPr/>
                    <a:lstStyle/>
                    <a:p>
                      <a:pPr algn="l" latinLnBrk="1"/>
                      <a:r>
                        <a:rPr lang="en-US" altLang="ko-KR" sz="1800" dirty="0"/>
                        <a:t>-</a:t>
                      </a:r>
                      <a:endParaRPr lang="ko-KR" altLang="en-US" sz="1800" dirty="0"/>
                    </a:p>
                  </a:txBody>
                  <a:tcPr/>
                </a:tc>
                <a:extLst>
                  <a:ext uri="{0D108BD9-81ED-4DB2-BD59-A6C34878D82A}">
                    <a16:rowId xmlns:a16="http://schemas.microsoft.com/office/drawing/2014/main" val="1810632897"/>
                  </a:ext>
                </a:extLst>
              </a:tr>
            </a:tbl>
          </a:graphicData>
        </a:graphic>
      </p:graphicFrame>
      <p:sp>
        <p:nvSpPr>
          <p:cNvPr id="8" name="내용 개체 틀 7"/>
          <p:cNvSpPr>
            <a:spLocks noGrp="1"/>
          </p:cNvSpPr>
          <p:nvPr>
            <p:ph idx="1"/>
          </p:nvPr>
        </p:nvSpPr>
        <p:spPr>
          <a:xfrm>
            <a:off x="263352" y="5879076"/>
            <a:ext cx="11809312" cy="776024"/>
          </a:xfrm>
        </p:spPr>
        <p:txBody>
          <a:bodyPr>
            <a:normAutofit/>
          </a:bodyPr>
          <a:lstStyle/>
          <a:p>
            <a:r>
              <a:rPr lang="ko-KR" altLang="en-US" sz="2400" dirty="0" err="1"/>
              <a:t>There</a:t>
            </a:r>
            <a:r>
              <a:rPr lang="ko-KR" altLang="en-US" sz="2400" dirty="0"/>
              <a:t> </a:t>
            </a:r>
            <a:r>
              <a:rPr lang="en-US" altLang="ko-KR" sz="2400" dirty="0"/>
              <a:t>is</a:t>
            </a:r>
            <a:r>
              <a:rPr lang="ko-KR" altLang="en-US" sz="2400" dirty="0"/>
              <a:t> </a:t>
            </a:r>
            <a:r>
              <a:rPr lang="ko-KR" altLang="en-US" sz="2400" dirty="0" err="1"/>
              <a:t>no</a:t>
            </a:r>
            <a:r>
              <a:rPr lang="ko-KR" altLang="en-US" sz="2400" dirty="0"/>
              <a:t> </a:t>
            </a:r>
            <a:r>
              <a:rPr lang="ko-KR" altLang="en-US" sz="2400" dirty="0" err="1"/>
              <a:t>stud</a:t>
            </a:r>
            <a:r>
              <a:rPr lang="en-US" altLang="ko-KR" sz="2400" dirty="0"/>
              <a:t>y</a:t>
            </a:r>
            <a:r>
              <a:rPr lang="ko-KR" altLang="en-US" sz="2400" dirty="0"/>
              <a:t> </a:t>
            </a:r>
            <a:r>
              <a:rPr lang="ko-KR" altLang="en-US" sz="2400" dirty="0" err="1"/>
              <a:t>yet</a:t>
            </a:r>
            <a:r>
              <a:rPr lang="ko-KR" altLang="en-US" sz="2400" dirty="0"/>
              <a:t> </a:t>
            </a:r>
            <a:r>
              <a:rPr lang="ko-KR" altLang="en-US" sz="2400" dirty="0" err="1"/>
              <a:t>that</a:t>
            </a:r>
            <a:r>
              <a:rPr lang="ko-KR" altLang="en-US" sz="2400" dirty="0"/>
              <a:t> </a:t>
            </a:r>
            <a:r>
              <a:rPr lang="ko-KR" altLang="en-US" sz="2400" dirty="0" err="1"/>
              <a:t>fully</a:t>
            </a:r>
            <a:r>
              <a:rPr lang="ko-KR" altLang="en-US" sz="2400" dirty="0"/>
              <a:t> </a:t>
            </a:r>
            <a:r>
              <a:rPr lang="ko-KR" altLang="en-US" sz="2400" dirty="0" err="1"/>
              <a:t>automate</a:t>
            </a:r>
            <a:r>
              <a:rPr lang="ko-KR" altLang="en-US" sz="2400" dirty="0"/>
              <a:t> </a:t>
            </a:r>
            <a:r>
              <a:rPr lang="ko-KR" altLang="en-US" sz="2400" dirty="0" err="1"/>
              <a:t>the</a:t>
            </a:r>
            <a:r>
              <a:rPr lang="ko-KR" altLang="en-US" sz="2400" dirty="0"/>
              <a:t> </a:t>
            </a:r>
            <a:r>
              <a:rPr lang="en-US" altLang="ko-KR" sz="2400" dirty="0"/>
              <a:t>deployment</a:t>
            </a:r>
            <a:r>
              <a:rPr lang="ko-KR" altLang="en-US" sz="2400" dirty="0"/>
              <a:t> of VNF</a:t>
            </a:r>
          </a:p>
        </p:txBody>
      </p:sp>
      <p:cxnSp>
        <p:nvCxnSpPr>
          <p:cNvPr id="9" name="직선 연결선 8"/>
          <p:cNvCxnSpPr/>
          <p:nvPr/>
        </p:nvCxnSpPr>
        <p:spPr>
          <a:xfrm flipH="1">
            <a:off x="2711624" y="1346200"/>
            <a:ext cx="18876" cy="4200808"/>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12" name="직선 연결선 11"/>
          <p:cNvCxnSpPr/>
          <p:nvPr/>
        </p:nvCxnSpPr>
        <p:spPr>
          <a:xfrm flipH="1">
            <a:off x="6456040" y="1332756"/>
            <a:ext cx="18876" cy="4200808"/>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13" name="직선 연결선 12"/>
          <p:cNvCxnSpPr/>
          <p:nvPr/>
        </p:nvCxnSpPr>
        <p:spPr>
          <a:xfrm flipH="1">
            <a:off x="10776520" y="1332756"/>
            <a:ext cx="18876" cy="4200808"/>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362533755"/>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LLM-based VNF </a:t>
            </a:r>
            <a:r>
              <a:rPr lang="en-US" altLang="ko-KR" sz="2400" u="sng" spc="-20" dirty="0" smtClean="0">
                <a:solidFill>
                  <a:schemeClr val="bg1"/>
                </a:solidFill>
                <a:latin typeface="Arial" pitchFamily="34" charset="0"/>
                <a:ea typeface="나눔고딕" pitchFamily="50" charset="-127"/>
                <a:cs typeface="Arial" pitchFamily="34" charset="0"/>
              </a:rPr>
              <a:t>Deployment </a:t>
            </a:r>
            <a:r>
              <a:rPr lang="en-US" altLang="ko-KR" sz="2400" u="sng" spc="-20" dirty="0">
                <a:solidFill>
                  <a:schemeClr val="bg1"/>
                </a:solidFill>
                <a:latin typeface="Arial" pitchFamily="34" charset="0"/>
                <a:ea typeface="나눔고딕" pitchFamily="50" charset="-127"/>
                <a:cs typeface="Arial" pitchFamily="34" charset="0"/>
              </a:rPr>
              <a:t>AI Agent</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1249256767"/>
      </p:ext>
    </p:extLst>
  </p:cSld>
  <p:clrMapOvr>
    <a:masterClrMapping/>
  </p:clrMapOvr>
  <p:transition advTm="19246">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Proposed System Overview (1/2)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Automate VNF Installation Based on LLM</a:t>
            </a:r>
          </a:p>
          <a:p>
            <a:pPr lvl="1"/>
            <a:r>
              <a:rPr lang="en-US" altLang="ko-KR" sz="2000" dirty="0"/>
              <a:t>Use LLM to understand </a:t>
            </a:r>
            <a:r>
              <a:rPr lang="en-US" altLang="ko-KR" sz="2000" b="1" dirty="0"/>
              <a:t>MOPs (Method of Procedures)</a:t>
            </a:r>
            <a:r>
              <a:rPr lang="en-US" altLang="ko-KR" sz="2000" dirty="0"/>
              <a:t> about network configuration procedures and automatically generate </a:t>
            </a:r>
            <a:r>
              <a:rPr lang="en-US" altLang="ko-KR" sz="2000" b="1" dirty="0"/>
              <a:t>workflow code </a:t>
            </a:r>
            <a:r>
              <a:rPr lang="en-US" altLang="ko-KR" sz="2000" dirty="0"/>
              <a:t>to execute them</a:t>
            </a:r>
          </a:p>
          <a:p>
            <a:pPr lvl="1">
              <a:lnSpc>
                <a:spcPct val="120000"/>
              </a:lnSpc>
            </a:pPr>
            <a:endParaRPr lang="en-US" altLang="ko-KR" sz="400" dirty="0"/>
          </a:p>
        </p:txBody>
      </p:sp>
      <p:pic>
        <p:nvPicPr>
          <p:cNvPr id="6" name="Picture 5" descr="A diagram of a software agent&#10;&#10;AI-generated content may be incorrect.">
            <a:extLst>
              <a:ext uri="{FF2B5EF4-FFF2-40B4-BE49-F238E27FC236}">
                <a16:creationId xmlns:a16="http://schemas.microsoft.com/office/drawing/2014/main" id="{D252B4BC-7006-941E-913F-F3BC4C80A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6" y="2155836"/>
            <a:ext cx="6984776" cy="4153484"/>
          </a:xfrm>
          <a:prstGeom prst="rect">
            <a:avLst/>
          </a:prstGeom>
        </p:spPr>
      </p:pic>
      <p:pic>
        <p:nvPicPr>
          <p:cNvPr id="4" name="그림 3"/>
          <p:cNvPicPr>
            <a:picLocks noChangeAspect="1"/>
          </p:cNvPicPr>
          <p:nvPr/>
        </p:nvPicPr>
        <p:blipFill>
          <a:blip r:embed="rId5">
            <a:extLst>
              <a:ext uri="{28A0092B-C50C-407E-A947-70E740481C1C}">
                <a14:useLocalDpi xmlns:a14="http://schemas.microsoft.com/office/drawing/2010/main" val="0"/>
              </a:ext>
            </a:extLst>
          </a:blip>
          <a:srcRect b="1532"/>
          <a:stretch>
            <a:fillRect/>
          </a:stretch>
        </p:blipFill>
        <p:spPr>
          <a:xfrm>
            <a:off x="2150621" y="2115858"/>
            <a:ext cx="7113731" cy="4233440"/>
          </a:xfrm>
          <a:prstGeom prst="rect">
            <a:avLst/>
          </a:prstGeom>
        </p:spPr>
      </p:pic>
    </p:spTree>
    <p:custDataLst>
      <p:tags r:id="rId1"/>
    </p:custDataLst>
    <p:extLst>
      <p:ext uri="{BB962C8B-B14F-4D97-AF65-F5344CB8AC3E}">
        <p14:creationId xmlns:p14="http://schemas.microsoft.com/office/powerpoint/2010/main" val="3953090503"/>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Proposed System Overview (2/2)</a:t>
            </a:r>
            <a:endParaRPr lang="ko-KR" altLang="en-US" dirty="0">
              <a:ea typeface="나눔고딕" panose="020D0804000000000000" pitchFamily="50" charset="-127"/>
              <a:cs typeface="Arial" panose="020B0604020202020204" pitchFamily="34" charset="0"/>
            </a:endParaRPr>
          </a:p>
        </p:txBody>
      </p:sp>
      <p:pic>
        <p:nvPicPr>
          <p:cNvPr id="7" name="내용 개체 틀 6">
            <a:extLst>
              <a:ext uri="{FF2B5EF4-FFF2-40B4-BE49-F238E27FC236}">
                <a16:creationId xmlns:a16="http://schemas.microsoft.com/office/drawing/2014/main" id="{2CAC5DC8-E00C-7C71-0D31-571EBF83BD1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2456"/>
          <a:stretch/>
        </p:blipFill>
        <p:spPr>
          <a:xfrm>
            <a:off x="1307468" y="733843"/>
            <a:ext cx="9577064" cy="5719493"/>
          </a:xfrm>
        </p:spPr>
      </p:pic>
    </p:spTree>
    <p:custDataLst>
      <p:tags r:id="rId1"/>
    </p:custDataLst>
    <p:extLst>
      <p:ext uri="{BB962C8B-B14F-4D97-AF65-F5344CB8AC3E}">
        <p14:creationId xmlns:p14="http://schemas.microsoft.com/office/powerpoint/2010/main" val="1065160060"/>
      </p:ext>
    </p:extLst>
  </p:cSld>
  <p:clrMapOvr>
    <a:masterClrMapping/>
  </p:clrMapOvr>
  <p:transition advTm="69225">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In-Context Learning (1/2)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Input: Method of Procedure (MOP)</a:t>
            </a:r>
          </a:p>
          <a:p>
            <a:pPr lvl="1"/>
            <a:r>
              <a:rPr lang="en-US" altLang="ko-KR" sz="2000" b="1" dirty="0"/>
              <a:t>Step-by-step instructions </a:t>
            </a:r>
            <a:r>
              <a:rPr lang="en-US" altLang="ko-KR" sz="2000" dirty="0"/>
              <a:t>for carrying out specific tasks</a:t>
            </a:r>
            <a:r>
              <a:rPr lang="ko-KR" altLang="en-US" sz="2000" dirty="0"/>
              <a:t> </a:t>
            </a:r>
            <a:r>
              <a:rPr lang="en-US" altLang="ko-KR" sz="2000" dirty="0"/>
              <a:t>or processes</a:t>
            </a:r>
          </a:p>
          <a:p>
            <a:pPr lvl="1"/>
            <a:r>
              <a:rPr lang="en-US" altLang="ko-KR" sz="2000" dirty="0"/>
              <a:t>Companies have a large amount of MOPs with the process of setting up NF developed internally by them, and </a:t>
            </a:r>
            <a:r>
              <a:rPr lang="en-US" altLang="ko-KR" sz="2000" dirty="0">
                <a:solidFill>
                  <a:srgbClr val="FF0000"/>
                </a:solidFill>
              </a:rPr>
              <a:t>want to automate them to install without human error</a:t>
            </a:r>
          </a:p>
          <a:p>
            <a:pPr lvl="2">
              <a:lnSpc>
                <a:spcPct val="120000"/>
              </a:lnSpc>
            </a:pPr>
            <a:endParaRPr lang="en-US" altLang="ko-KR" sz="1800" dirty="0"/>
          </a:p>
          <a:p>
            <a:pPr lvl="1">
              <a:lnSpc>
                <a:spcPct val="120000"/>
              </a:lnSpc>
            </a:pPr>
            <a:endParaRPr lang="en-US" altLang="ko-KR" sz="400" dirty="0"/>
          </a:p>
        </p:txBody>
      </p:sp>
      <p:pic>
        <p:nvPicPr>
          <p:cNvPr id="4" name="그림 3"/>
          <p:cNvPicPr>
            <a:picLocks noChangeAspect="1"/>
          </p:cNvPicPr>
          <p:nvPr/>
        </p:nvPicPr>
        <p:blipFill rotWithShape="1">
          <a:blip r:embed="rId4"/>
          <a:srcRect t="1799"/>
          <a:stretch/>
        </p:blipFill>
        <p:spPr>
          <a:xfrm>
            <a:off x="1423197" y="2230743"/>
            <a:ext cx="4817744" cy="4026336"/>
          </a:xfrm>
          <a:prstGeom prst="rect">
            <a:avLst/>
          </a:prstGeom>
        </p:spPr>
      </p:pic>
      <p:pic>
        <p:nvPicPr>
          <p:cNvPr id="5" name="그림 4"/>
          <p:cNvPicPr>
            <a:picLocks noChangeAspect="1"/>
          </p:cNvPicPr>
          <p:nvPr/>
        </p:nvPicPr>
        <p:blipFill>
          <a:blip r:embed="rId5"/>
          <a:stretch>
            <a:fillRect/>
          </a:stretch>
        </p:blipFill>
        <p:spPr>
          <a:xfrm>
            <a:off x="6473654" y="2276872"/>
            <a:ext cx="3870818" cy="4104979"/>
          </a:xfrm>
          <a:prstGeom prst="rect">
            <a:avLst/>
          </a:prstGeom>
        </p:spPr>
      </p:pic>
    </p:spTree>
    <p:custDataLst>
      <p:tags r:id="rId1"/>
    </p:custDataLst>
    <p:extLst>
      <p:ext uri="{BB962C8B-B14F-4D97-AF65-F5344CB8AC3E}">
        <p14:creationId xmlns:p14="http://schemas.microsoft.com/office/powerpoint/2010/main" val="3650447463"/>
      </p:ext>
    </p:extLst>
  </p:cSld>
  <p:clrMapOvr>
    <a:masterClrMapping/>
  </p:clrMapOvr>
  <p:transition advTm="69225">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In-Context Learning (2/2)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Few-shot Learning</a:t>
            </a:r>
          </a:p>
          <a:p>
            <a:pPr lvl="1"/>
            <a:r>
              <a:rPr lang="en-US" altLang="ko-KR" sz="2000" dirty="0">
                <a:ea typeface="나눔고딕" panose="020D0804000000000000" pitchFamily="50" charset="-127"/>
              </a:rPr>
              <a:t>Provide </a:t>
            </a:r>
            <a:r>
              <a:rPr lang="en-US" altLang="ko-KR" sz="2000" b="1" dirty="0">
                <a:ea typeface="나눔고딕" panose="020D0804000000000000" pitchFamily="50" charset="-127"/>
              </a:rPr>
              <a:t>working codes </a:t>
            </a:r>
            <a:r>
              <a:rPr lang="en-US" altLang="ko-KR" sz="2000" dirty="0">
                <a:ea typeface="나눔고딕" panose="020D0804000000000000" pitchFamily="50" charset="-127"/>
              </a:rPr>
              <a:t>as example</a:t>
            </a:r>
          </a:p>
          <a:p>
            <a:pPr lvl="1"/>
            <a:r>
              <a:rPr lang="en-US" altLang="ko-KR" sz="2000" dirty="0">
                <a:ea typeface="나눔고딕" panose="020D0804000000000000" pitchFamily="50" charset="-127"/>
              </a:rPr>
              <a:t>Provide code for installing other VNFs</a:t>
            </a:r>
          </a:p>
          <a:p>
            <a:pPr lvl="1"/>
            <a:endParaRPr lang="en-US" altLang="ko-KR" sz="400" dirty="0">
              <a:ea typeface="나눔고딕" panose="020D0804000000000000" pitchFamily="50" charset="-127"/>
            </a:endParaRPr>
          </a:p>
          <a:p>
            <a:pPr>
              <a:defRPr/>
            </a:pPr>
            <a:r>
              <a:rPr lang="en-US" altLang="ko-KR" sz="2400" b="1" dirty="0"/>
              <a:t>Prompt Format</a:t>
            </a:r>
          </a:p>
          <a:p>
            <a:pPr lvl="1">
              <a:lnSpc>
                <a:spcPct val="120000"/>
              </a:lnSpc>
            </a:pPr>
            <a:r>
              <a:rPr lang="en-US" altLang="ko-KR" sz="2000" b="1" dirty="0"/>
              <a:t>Description</a:t>
            </a:r>
            <a:r>
              <a:rPr lang="en-US" altLang="ko-KR" sz="2000" dirty="0"/>
              <a:t> of the situation, </a:t>
            </a:r>
            <a:br>
              <a:rPr lang="en-US" altLang="ko-KR" sz="2000" dirty="0"/>
            </a:br>
            <a:r>
              <a:rPr lang="en-US" altLang="ko-KR" sz="2000" dirty="0"/>
              <a:t>requesting to create a workflow</a:t>
            </a:r>
          </a:p>
          <a:p>
            <a:pPr lvl="1">
              <a:lnSpc>
                <a:spcPct val="120000"/>
              </a:lnSpc>
            </a:pPr>
            <a:r>
              <a:rPr lang="en-US" altLang="ko-KR" sz="2000" b="1" dirty="0"/>
              <a:t>Constrained</a:t>
            </a:r>
            <a:r>
              <a:rPr lang="en-US" altLang="ko-KR" sz="2000" dirty="0"/>
              <a:t> common mistakes </a:t>
            </a:r>
            <a:br>
              <a:rPr lang="en-US" altLang="ko-KR" sz="2000" dirty="0"/>
            </a:br>
            <a:r>
              <a:rPr lang="en-US" altLang="ko-KR" sz="2000" dirty="0"/>
              <a:t>in the experiment</a:t>
            </a:r>
            <a:endParaRPr lang="en-US" altLang="ko-KR" sz="100" dirty="0"/>
          </a:p>
          <a:p>
            <a:pPr lvl="2">
              <a:lnSpc>
                <a:spcPct val="120000"/>
              </a:lnSpc>
            </a:pPr>
            <a:r>
              <a:rPr lang="en-US" altLang="ko-KR" sz="1600" dirty="0"/>
              <a:t>Infinite loop</a:t>
            </a:r>
          </a:p>
          <a:p>
            <a:pPr lvl="2">
              <a:lnSpc>
                <a:spcPct val="120000"/>
              </a:lnSpc>
            </a:pPr>
            <a:r>
              <a:rPr lang="en-US" altLang="ko-KR" sz="1600" dirty="0"/>
              <a:t>Put example usage</a:t>
            </a:r>
          </a:p>
          <a:p>
            <a:pPr lvl="2">
              <a:lnSpc>
                <a:spcPct val="120000"/>
              </a:lnSpc>
            </a:pPr>
            <a:r>
              <a:rPr lang="en-US" altLang="ko-KR" sz="1600" dirty="0"/>
              <a:t>Change Pod name, etc.</a:t>
            </a:r>
          </a:p>
        </p:txBody>
      </p:sp>
      <p:pic>
        <p:nvPicPr>
          <p:cNvPr id="6" name="Picture 5" descr="A diagram of a workflow&#10;&#10;AI-generated content may be incorrect.">
            <a:extLst>
              <a:ext uri="{FF2B5EF4-FFF2-40B4-BE49-F238E27FC236}">
                <a16:creationId xmlns:a16="http://schemas.microsoft.com/office/drawing/2014/main" id="{3FD179F1-7FBF-059B-2702-C84EF62AA9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996" y="2276872"/>
            <a:ext cx="7412360" cy="4221716"/>
          </a:xfrm>
          <a:prstGeom prst="rect">
            <a:avLst/>
          </a:prstGeom>
        </p:spPr>
      </p:pic>
    </p:spTree>
    <p:custDataLst>
      <p:tags r:id="rId1"/>
    </p:custDataLst>
    <p:extLst>
      <p:ext uri="{BB962C8B-B14F-4D97-AF65-F5344CB8AC3E}">
        <p14:creationId xmlns:p14="http://schemas.microsoft.com/office/powerpoint/2010/main" val="1665641805"/>
      </p:ext>
    </p:extLst>
  </p:cSld>
  <p:clrMapOvr>
    <a:masterClrMapping/>
  </p:clrMapOvr>
  <p:transition advTm="69225">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616" y="2780928"/>
            <a:ext cx="9001000" cy="3712629"/>
          </a:xfrm>
          <a:prstGeom prst="rect">
            <a:avLst/>
          </a:prstGeom>
        </p:spPr>
      </p:pic>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RAG (Retrieval Augmented Generation) (1/3)</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Knowledge Base</a:t>
            </a:r>
          </a:p>
          <a:p>
            <a:pPr lvl="1"/>
            <a:r>
              <a:rPr lang="en-US" altLang="ko-KR" sz="2000" dirty="0">
                <a:ea typeface="나눔고딕" panose="020D0804000000000000" pitchFamily="50" charset="-127"/>
              </a:rPr>
              <a:t>Crawling Kubernetes official documents, </a:t>
            </a:r>
            <a:r>
              <a:rPr lang="en-US" altLang="ko-KR" sz="2000" dirty="0" err="1">
                <a:ea typeface="나눔고딕" panose="020D0804000000000000" pitchFamily="50" charset="-127"/>
              </a:rPr>
              <a:t>Ansible</a:t>
            </a:r>
            <a:r>
              <a:rPr lang="en-US" altLang="ko-KR" sz="2000" dirty="0">
                <a:ea typeface="나눔고딕" panose="020D0804000000000000" pitchFamily="50" charset="-127"/>
              </a:rPr>
              <a:t> official documents, Stack Overflow</a:t>
            </a:r>
          </a:p>
          <a:p>
            <a:pPr lvl="1"/>
            <a:r>
              <a:rPr lang="en-US" altLang="ko-KR" sz="2000" dirty="0">
                <a:ea typeface="나눔고딕" panose="020D0804000000000000" pitchFamily="50" charset="-127"/>
              </a:rPr>
              <a:t>Use the word embedding model to transform each document's title and question into a vector and store it</a:t>
            </a:r>
          </a:p>
          <a:p>
            <a:pPr lvl="1">
              <a:buFont typeface="Wingdings" panose="05000000000000000000" pitchFamily="2" charset="2"/>
              <a:buChar char="Ø"/>
            </a:pPr>
            <a:r>
              <a:rPr lang="en-US" altLang="ko-KR" sz="2000" b="1" dirty="0">
                <a:ea typeface="나눔고딕" panose="020D0804000000000000" pitchFamily="50" charset="-127"/>
              </a:rPr>
              <a:t>Vector-based search</a:t>
            </a:r>
          </a:p>
          <a:p>
            <a:pPr lvl="1"/>
            <a:endParaRPr lang="en-US" altLang="ko-KR" sz="400" dirty="0">
              <a:ea typeface="나눔고딕" panose="020D0804000000000000" pitchFamily="50" charset="-127"/>
            </a:endParaRPr>
          </a:p>
          <a:p>
            <a:endParaRPr lang="en-US" altLang="ko-KR" sz="2400" b="1" dirty="0"/>
          </a:p>
          <a:p>
            <a:r>
              <a:rPr lang="en-US" altLang="ko-KR" sz="2400" b="1" dirty="0"/>
              <a:t>Filtering</a:t>
            </a:r>
          </a:p>
          <a:p>
            <a:pPr lvl="1"/>
            <a:r>
              <a:rPr lang="en-US" altLang="ko-KR" sz="2000" b="1" dirty="0"/>
              <a:t>Input filtering</a:t>
            </a:r>
          </a:p>
          <a:p>
            <a:pPr lvl="1"/>
            <a:r>
              <a:rPr lang="en-US" altLang="ko-KR" sz="2000" b="1" dirty="0"/>
              <a:t>Output filtering</a:t>
            </a:r>
          </a:p>
        </p:txBody>
      </p:sp>
    </p:spTree>
    <p:custDataLst>
      <p:tags r:id="rId1"/>
    </p:custDataLst>
    <p:extLst>
      <p:ext uri="{BB962C8B-B14F-4D97-AF65-F5344CB8AC3E}">
        <p14:creationId xmlns:p14="http://schemas.microsoft.com/office/powerpoint/2010/main" val="2708044357"/>
      </p:ext>
    </p:extLst>
  </p:cSld>
  <p:clrMapOvr>
    <a:masterClrMapping/>
  </p:clrMapOvr>
  <p:transition advTm="69225">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RAG (Retrieval Augmented Generation) (2/3)</a:t>
            </a:r>
            <a:endParaRPr lang="ko-KR" altLang="en-US" dirty="0">
              <a:ea typeface="나눔고딕" panose="020D0804000000000000" pitchFamily="50" charset="-127"/>
              <a:cs typeface="Arial" panose="020B0604020202020204" pitchFamily="34" charset="0"/>
            </a:endParaRP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191344" y="764704"/>
                <a:ext cx="11809312" cy="5400600"/>
              </a:xfrm>
            </p:spPr>
            <p:txBody>
              <a:bodyPr>
                <a:noAutofit/>
              </a:bodyPr>
              <a:lstStyle/>
              <a:p>
                <a14:m>
                  <m:oMath xmlns:m="http://schemas.openxmlformats.org/officeDocument/2006/math">
                    <m:r>
                      <a:rPr lang="en-US" altLang="ko-KR" sz="2400" b="1" i="1" smtClean="0">
                        <a:latin typeface="Cambria Math" panose="02040503050406030204" pitchFamily="18" charset="0"/>
                      </a:rPr>
                      <m:t>𝑳𝒐𝒈</m:t>
                    </m:r>
                    <m:r>
                      <m:rPr>
                        <m:nor/>
                      </m:rPr>
                      <a:rPr lang="en-US" altLang="ko-KR" sz="2400" b="1">
                        <a:latin typeface="Cambria Math" panose="02040503050406030204" pitchFamily="18" charset="0"/>
                      </a:rPr>
                      <m:t>_</m:t>
                    </m:r>
                    <m:r>
                      <a:rPr lang="en-US" altLang="ko-KR" sz="2400" b="1" i="1">
                        <a:latin typeface="Cambria Math" panose="02040503050406030204" pitchFamily="18" charset="0"/>
                      </a:rPr>
                      <m:t>𝑻𝑭</m:t>
                    </m:r>
                    <m:r>
                      <a:rPr lang="en-US" altLang="ko-KR" sz="2400" b="1" i="1">
                        <a:latin typeface="Cambria Math" panose="02040503050406030204" pitchFamily="18" charset="0"/>
                      </a:rPr>
                      <m:t>_</m:t>
                    </m:r>
                    <m:r>
                      <a:rPr lang="en-US" altLang="ko-KR" sz="2400" b="1" i="1">
                        <a:latin typeface="Cambria Math" panose="02040503050406030204" pitchFamily="18" charset="0"/>
                      </a:rPr>
                      <m:t>𝑰𝑫𝑭</m:t>
                    </m:r>
                    <m:d>
                      <m:dPr>
                        <m:ctrlPr>
                          <a:rPr lang="en-US" altLang="ko-KR" sz="2400" b="1" i="1">
                            <a:latin typeface="Cambria Math" panose="02040503050406030204" pitchFamily="18" charset="0"/>
                          </a:rPr>
                        </m:ctrlPr>
                      </m:dPr>
                      <m:e>
                        <m:r>
                          <a:rPr lang="en-US" altLang="ko-KR" sz="2400" b="1" i="1">
                            <a:latin typeface="Cambria Math" panose="02040503050406030204" pitchFamily="18" charset="0"/>
                          </a:rPr>
                          <m:t>𝒕</m:t>
                        </m:r>
                      </m:e>
                    </m:d>
                  </m:oMath>
                </a14:m>
                <a:r>
                  <a:rPr lang="en-US" altLang="ko-KR" sz="2400" b="1" dirty="0"/>
                  <a:t> [31, 32]</a:t>
                </a:r>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m:t>
                      </m:r>
                      <m:r>
                        <m:rPr>
                          <m:sty m:val="p"/>
                        </m:rPr>
                        <a:rPr lang="en-US" altLang="ko-KR" sz="2000">
                          <a:latin typeface="Cambria Math" panose="02040503050406030204" pitchFamily="18" charset="0"/>
                        </a:rPr>
                        <m:t>log</m:t>
                      </m:r>
                      <m:r>
                        <a:rPr lang="en-US" altLang="ko-KR" sz="2000" i="1">
                          <a:latin typeface="Cambria Math" panose="02040503050406030204" pitchFamily="18" charset="0"/>
                        </a:rPr>
                        <m:t>⁡</m:t>
                      </m:r>
                      <m:d>
                        <m:dPr>
                          <m:ctrlPr>
                            <a:rPr lang="en-US" altLang="ko-KR" sz="2000" i="1">
                              <a:latin typeface="Cambria Math" panose="02040503050406030204" pitchFamily="18" charset="0"/>
                            </a:rPr>
                          </m:ctrlPr>
                        </m:dPr>
                        <m:e>
                          <m:r>
                            <m:rPr>
                              <m:sty m:val="p"/>
                            </m:rPr>
                            <a:rPr lang="en-US" altLang="ko-KR" sz="2000">
                              <a:latin typeface="Cambria Math" panose="02040503050406030204" pitchFamily="18" charset="0"/>
                            </a:rPr>
                            <m:t>log</m:t>
                          </m:r>
                          <m:r>
                            <a:rPr lang="en-US" altLang="ko-KR" sz="2000" i="1">
                              <a:latin typeface="Cambria Math" panose="02040503050406030204" pitchFamily="18" charset="0"/>
                            </a:rPr>
                            <m:t>⁡</m:t>
                          </m:r>
                          <m:d>
                            <m:dPr>
                              <m:ctrlPr>
                                <a:rPr lang="en-US" altLang="ko-KR" sz="2000" i="1">
                                  <a:latin typeface="Cambria Math" panose="02040503050406030204" pitchFamily="18" charset="0"/>
                                </a:rPr>
                              </m:ctrlPr>
                            </m:dPr>
                            <m:e>
                              <m:f>
                                <m:fPr>
                                  <m:ctrlPr>
                                    <a:rPr lang="en-US" altLang="ko-KR" sz="2000" i="1">
                                      <a:latin typeface="Cambria Math" panose="02040503050406030204" pitchFamily="18" charset="0"/>
                                    </a:rPr>
                                  </m:ctrlPr>
                                </m:fPr>
                                <m:num>
                                  <m:r>
                                    <a:rPr lang="en-US" altLang="ko-KR" sz="2000" i="1">
                                      <a:latin typeface="Cambria Math" panose="02040503050406030204" pitchFamily="18" charset="0"/>
                                    </a:rPr>
                                    <m:t>𝑇𝑜𝑡𝑎𝑙</m:t>
                                  </m:r>
                                  <m:r>
                                    <a:rPr lang="en-US" altLang="ko-KR" sz="2000" i="1">
                                      <a:latin typeface="Cambria Math" panose="02040503050406030204" pitchFamily="18" charset="0"/>
                                    </a:rPr>
                                    <m:t> </m:t>
                                  </m:r>
                                  <m:r>
                                    <a:rPr lang="en-US" altLang="ko-KR" sz="2000" i="1">
                                      <a:latin typeface="Cambria Math" panose="02040503050406030204" pitchFamily="18" charset="0"/>
                                    </a:rPr>
                                    <m:t>𝑛𝑢𝑚</m:t>
                                  </m:r>
                                  <m:r>
                                    <a:rPr lang="en-US" altLang="ko-KR" sz="2000" i="1">
                                      <a:latin typeface="Cambria Math" panose="02040503050406030204" pitchFamily="18" charset="0"/>
                                    </a:rPr>
                                    <m:t>. </m:t>
                                  </m:r>
                                  <m:r>
                                    <a:rPr lang="en-US" altLang="ko-KR" sz="2000" i="1">
                                      <a:latin typeface="Cambria Math" panose="02040503050406030204" pitchFamily="18" charset="0"/>
                                    </a:rPr>
                                    <m:t>𝑜𝑓</m:t>
                                  </m:r>
                                  <m:r>
                                    <a:rPr lang="en-US" altLang="ko-KR" sz="2000" i="1">
                                      <a:latin typeface="Cambria Math" panose="02040503050406030204" pitchFamily="18" charset="0"/>
                                    </a:rPr>
                                    <m:t> </m:t>
                                  </m:r>
                                  <m:r>
                                    <a:rPr lang="en-US" altLang="ko-KR" sz="2000" i="1">
                                      <a:latin typeface="Cambria Math" panose="02040503050406030204" pitchFamily="18" charset="0"/>
                                    </a:rPr>
                                    <m:t>𝐿𝑜𝑔𝑠</m:t>
                                  </m:r>
                                  <m:r>
                                    <a:rPr lang="en-US" altLang="ko-KR" sz="2000" i="1">
                                      <a:latin typeface="Cambria Math" panose="02040503050406030204" pitchFamily="18" charset="0"/>
                                    </a:rPr>
                                    <m:t> </m:t>
                                  </m:r>
                                  <m:r>
                                    <a:rPr lang="en-US" altLang="ko-KR" sz="2000" i="1">
                                      <a:latin typeface="Cambria Math" panose="02040503050406030204" pitchFamily="18" charset="0"/>
                                    </a:rPr>
                                    <m:t>𝑖𝑛</m:t>
                                  </m:r>
                                  <m:r>
                                    <a:rPr lang="en-US" altLang="ko-KR" sz="2000" i="1">
                                      <a:latin typeface="Cambria Math" panose="02040503050406030204" pitchFamily="18" charset="0"/>
                                    </a:rPr>
                                    <m:t> </m:t>
                                  </m:r>
                                  <m:r>
                                    <a:rPr lang="en-US" altLang="ko-KR" sz="2000" i="1">
                                      <a:latin typeface="Cambria Math" panose="02040503050406030204" pitchFamily="18" charset="0"/>
                                    </a:rPr>
                                    <m:t>𝑁𝐷</m:t>
                                  </m:r>
                                </m:num>
                                <m:den>
                                  <m:r>
                                    <a:rPr lang="en-US" altLang="ko-KR" sz="2000" i="1">
                                      <a:latin typeface="Cambria Math" panose="02040503050406030204" pitchFamily="18" charset="0"/>
                                    </a:rPr>
                                    <m:t>𝑁𝑢𝑚</m:t>
                                  </m:r>
                                  <m:r>
                                    <a:rPr lang="en-US" altLang="ko-KR" sz="2000" i="1">
                                      <a:latin typeface="Cambria Math" panose="02040503050406030204" pitchFamily="18" charset="0"/>
                                    </a:rPr>
                                    <m:t>. </m:t>
                                  </m:r>
                                  <m:r>
                                    <a:rPr lang="en-US" altLang="ko-KR" sz="2000" i="1">
                                      <a:latin typeface="Cambria Math" panose="02040503050406030204" pitchFamily="18" charset="0"/>
                                    </a:rPr>
                                    <m:t>𝑜𝑓</m:t>
                                  </m:r>
                                  <m:r>
                                    <a:rPr lang="en-US" altLang="ko-KR" sz="2000" i="1">
                                      <a:latin typeface="Cambria Math" panose="02040503050406030204" pitchFamily="18" charset="0"/>
                                    </a:rPr>
                                    <m:t> </m:t>
                                  </m:r>
                                  <m:r>
                                    <a:rPr lang="en-US" altLang="ko-KR" sz="2000" b="0" i="1" smtClean="0">
                                      <a:latin typeface="Cambria Math" panose="02040503050406030204" pitchFamily="18" charset="0"/>
                                    </a:rPr>
                                    <m:t>𝑒𝑣𝑒𝑛𝑡</m:t>
                                  </m:r>
                                  <m:r>
                                    <a:rPr lang="en-US" altLang="ko-KR" sz="2000" i="1">
                                      <a:latin typeface="Cambria Math" panose="02040503050406030204" pitchFamily="18" charset="0"/>
                                    </a:rPr>
                                    <m:t> </m:t>
                                  </m:r>
                                  <m:r>
                                    <a:rPr lang="en-US" altLang="ko-KR" sz="2000" b="1" i="1">
                                      <a:latin typeface="Cambria Math" panose="02040503050406030204" pitchFamily="18" charset="0"/>
                                    </a:rPr>
                                    <m:t>𝒕</m:t>
                                  </m:r>
                                  <m:r>
                                    <a:rPr lang="en-US" altLang="ko-KR" sz="2000" i="1">
                                      <a:latin typeface="Cambria Math" panose="02040503050406030204" pitchFamily="18" charset="0"/>
                                    </a:rPr>
                                    <m:t> </m:t>
                                  </m:r>
                                  <m:r>
                                    <a:rPr lang="en-US" altLang="ko-KR" sz="2000" i="1">
                                      <a:latin typeface="Cambria Math" panose="02040503050406030204" pitchFamily="18" charset="0"/>
                                    </a:rPr>
                                    <m:t>𝑎𝑝𝑝𝑒𝑎𝑟𝑠</m:t>
                                  </m:r>
                                  <m:r>
                                    <a:rPr lang="en-US" altLang="ko-KR" sz="2000" i="1">
                                      <a:latin typeface="Cambria Math" panose="02040503050406030204" pitchFamily="18" charset="0"/>
                                    </a:rPr>
                                    <m:t> </m:t>
                                  </m:r>
                                  <m:r>
                                    <a:rPr lang="en-US" altLang="ko-KR" sz="2000" i="1">
                                      <a:latin typeface="Cambria Math" panose="02040503050406030204" pitchFamily="18" charset="0"/>
                                    </a:rPr>
                                    <m:t>𝑖𝑛</m:t>
                                  </m:r>
                                  <m:r>
                                    <a:rPr lang="en-US" altLang="ko-KR" sz="2000" i="1">
                                      <a:latin typeface="Cambria Math" panose="02040503050406030204" pitchFamily="18" charset="0"/>
                                    </a:rPr>
                                    <m:t> </m:t>
                                  </m:r>
                                  <m:r>
                                    <a:rPr lang="en-US" altLang="ko-KR" sz="2000" i="1">
                                      <a:latin typeface="Cambria Math" panose="02040503050406030204" pitchFamily="18" charset="0"/>
                                    </a:rPr>
                                    <m:t>𝑁𝐷</m:t>
                                  </m:r>
                                  <m:r>
                                    <a:rPr lang="en-US" altLang="ko-KR" sz="2000" i="1">
                                      <a:latin typeface="Cambria Math" panose="02040503050406030204" pitchFamily="18" charset="0"/>
                                    </a:rPr>
                                    <m:t>+1</m:t>
                                  </m:r>
                                </m:den>
                              </m:f>
                            </m:e>
                          </m:d>
                          <m:r>
                            <a:rPr lang="en-US" altLang="ko-KR" sz="2000" i="1">
                              <a:latin typeface="Cambria Math" panose="02040503050406030204" pitchFamily="18" charset="0"/>
                              <a:ea typeface="Cambria Math" panose="02040503050406030204" pitchFamily="18" charset="0"/>
                            </a:rPr>
                            <m:t>×</m:t>
                          </m:r>
                          <m:f>
                            <m:fPr>
                              <m:ctrlPr>
                                <a:rPr lang="en-US" altLang="ko-KR" sz="2000" i="1">
                                  <a:latin typeface="Cambria Math" panose="02040503050406030204" pitchFamily="18" charset="0"/>
                                </a:rPr>
                              </m:ctrlPr>
                            </m:fPr>
                            <m:num>
                              <m:r>
                                <a:rPr lang="en-US" altLang="ko-KR" sz="2000" i="1">
                                  <a:latin typeface="Cambria Math" panose="02040503050406030204" pitchFamily="18" charset="0"/>
                                </a:rPr>
                                <m:t>𝑇𝑜𝑡𝑎𝑙</m:t>
                              </m:r>
                              <m:r>
                                <a:rPr lang="en-US" altLang="ko-KR" sz="2000" i="1">
                                  <a:latin typeface="Cambria Math" panose="02040503050406030204" pitchFamily="18" charset="0"/>
                                </a:rPr>
                                <m:t> </m:t>
                              </m:r>
                              <m:r>
                                <a:rPr lang="en-US" altLang="ko-KR" sz="2000" i="1">
                                  <a:latin typeface="Cambria Math" panose="02040503050406030204" pitchFamily="18" charset="0"/>
                                </a:rPr>
                                <m:t>𝑛𝑢𝑚</m:t>
                              </m:r>
                              <m:r>
                                <a:rPr lang="en-US" altLang="ko-KR" sz="2000" i="1">
                                  <a:latin typeface="Cambria Math" panose="02040503050406030204" pitchFamily="18" charset="0"/>
                                </a:rPr>
                                <m:t>. </m:t>
                              </m:r>
                              <m:r>
                                <a:rPr lang="en-US" altLang="ko-KR" sz="2000" i="1">
                                  <a:latin typeface="Cambria Math" panose="02040503050406030204" pitchFamily="18" charset="0"/>
                                </a:rPr>
                                <m:t>𝑜𝑓</m:t>
                              </m:r>
                              <m:r>
                                <a:rPr lang="en-US" altLang="ko-KR" sz="2000" i="1">
                                  <a:latin typeface="Cambria Math" panose="02040503050406030204" pitchFamily="18" charset="0"/>
                                </a:rPr>
                                <m:t> </m:t>
                              </m:r>
                              <m:r>
                                <a:rPr lang="en-US" altLang="ko-KR" sz="2000" i="1">
                                  <a:latin typeface="Cambria Math" panose="02040503050406030204" pitchFamily="18" charset="0"/>
                                </a:rPr>
                                <m:t>𝑑𝑖𝑠𝑡𝑖𝑛𝑐𝑡</m:t>
                              </m:r>
                              <m:r>
                                <a:rPr lang="en-US" altLang="ko-KR" sz="2000" i="1">
                                  <a:latin typeface="Cambria Math" panose="02040503050406030204" pitchFamily="18" charset="0"/>
                                </a:rPr>
                                <m:t> </m:t>
                              </m:r>
                              <m:r>
                                <a:rPr lang="en-US" altLang="ko-KR" sz="2000" b="0" i="1" smtClean="0">
                                  <a:latin typeface="Cambria Math" panose="02040503050406030204" pitchFamily="18" charset="0"/>
                                </a:rPr>
                                <m:t>𝑑𝑎𝑡𝑎𝑠</m:t>
                              </m:r>
                              <m:r>
                                <a:rPr lang="en-US" altLang="ko-KR" sz="2000" i="1">
                                  <a:latin typeface="Cambria Math" panose="02040503050406030204" pitchFamily="18" charset="0"/>
                                </a:rPr>
                                <m:t> </m:t>
                              </m:r>
                              <m:r>
                                <a:rPr lang="en-US" altLang="ko-KR" sz="2000" i="1">
                                  <a:latin typeface="Cambria Math" panose="02040503050406030204" pitchFamily="18" charset="0"/>
                                </a:rPr>
                                <m:t>𝑖𝑛</m:t>
                              </m:r>
                              <m:r>
                                <a:rPr lang="en-US" altLang="ko-KR" sz="2000" i="1">
                                  <a:latin typeface="Cambria Math" panose="02040503050406030204" pitchFamily="18" charset="0"/>
                                </a:rPr>
                                <m:t> </m:t>
                              </m:r>
                              <m:r>
                                <a:rPr lang="en-US" altLang="ko-KR" sz="2000" i="1">
                                  <a:latin typeface="Cambria Math" panose="02040503050406030204" pitchFamily="18" charset="0"/>
                                </a:rPr>
                                <m:t>𝑁𝐷</m:t>
                              </m:r>
                              <m:r>
                                <a:rPr lang="en-US" altLang="ko-KR" sz="2000" i="1">
                                  <a:latin typeface="Cambria Math" panose="02040503050406030204" pitchFamily="18" charset="0"/>
                                </a:rPr>
                                <m:t>+2</m:t>
                              </m:r>
                            </m:num>
                            <m:den>
                              <m:r>
                                <a:rPr lang="en-US" altLang="ko-KR" sz="2000" i="1">
                                  <a:latin typeface="Cambria Math" panose="02040503050406030204" pitchFamily="18" charset="0"/>
                                </a:rPr>
                                <m:t>𝑁𝑢𝑚</m:t>
                              </m:r>
                              <m:r>
                                <a:rPr lang="en-US" altLang="ko-KR" sz="2000" i="1">
                                  <a:latin typeface="Cambria Math" panose="02040503050406030204" pitchFamily="18" charset="0"/>
                                </a:rPr>
                                <m:t>. </m:t>
                              </m:r>
                              <m:r>
                                <a:rPr lang="en-US" altLang="ko-KR" sz="2000" i="1">
                                  <a:latin typeface="Cambria Math" panose="02040503050406030204" pitchFamily="18" charset="0"/>
                                </a:rPr>
                                <m:t>𝑜𝑓</m:t>
                              </m:r>
                              <m:r>
                                <a:rPr lang="en-US" altLang="ko-KR" sz="2000" i="1">
                                  <a:latin typeface="Cambria Math" panose="02040503050406030204" pitchFamily="18" charset="0"/>
                                </a:rPr>
                                <m:t> </m:t>
                              </m:r>
                              <m:r>
                                <a:rPr lang="en-US" altLang="ko-KR" sz="2000" b="0" i="1" smtClean="0">
                                  <a:latin typeface="Cambria Math" panose="02040503050406030204" pitchFamily="18" charset="0"/>
                                </a:rPr>
                                <m:t>𝑑𝑎𝑡𝑎𝑠</m:t>
                              </m:r>
                              <m:r>
                                <a:rPr lang="en-US" altLang="ko-KR" sz="2000" i="1">
                                  <a:latin typeface="Cambria Math" panose="02040503050406030204" pitchFamily="18" charset="0"/>
                                </a:rPr>
                                <m:t> </m:t>
                              </m:r>
                              <m:r>
                                <a:rPr lang="en-US" altLang="ko-KR" sz="2000" i="1">
                                  <a:latin typeface="Cambria Math" panose="02040503050406030204" pitchFamily="18" charset="0"/>
                                </a:rPr>
                                <m:t>𝑡h𝑎𝑡</m:t>
                              </m:r>
                              <m:r>
                                <a:rPr lang="en-US" altLang="ko-KR" sz="2000" i="1">
                                  <a:latin typeface="Cambria Math" panose="02040503050406030204" pitchFamily="18" charset="0"/>
                                </a:rPr>
                                <m:t> </m:t>
                              </m:r>
                              <m:r>
                                <a:rPr lang="en-US" altLang="ko-KR" sz="2000" b="0" i="1" smtClean="0">
                                  <a:latin typeface="Cambria Math" panose="02040503050406030204" pitchFamily="18" charset="0"/>
                                </a:rPr>
                                <m:t>𝑒𝑣𝑒𝑛𝑡</m:t>
                              </m:r>
                              <m:r>
                                <a:rPr lang="en-US" altLang="ko-KR" sz="2000" i="1">
                                  <a:latin typeface="Cambria Math" panose="02040503050406030204" pitchFamily="18" charset="0"/>
                                </a:rPr>
                                <m:t> </m:t>
                              </m:r>
                              <m:r>
                                <a:rPr lang="en-US" altLang="ko-KR" sz="2000" b="1" i="1">
                                  <a:latin typeface="Cambria Math" panose="02040503050406030204" pitchFamily="18" charset="0"/>
                                </a:rPr>
                                <m:t>𝒕</m:t>
                              </m:r>
                              <m:r>
                                <a:rPr lang="en-US" altLang="ko-KR" sz="2000" i="1">
                                  <a:latin typeface="Cambria Math" panose="02040503050406030204" pitchFamily="18" charset="0"/>
                                </a:rPr>
                                <m:t> </m:t>
                              </m:r>
                              <m:r>
                                <a:rPr lang="en-US" altLang="ko-KR" sz="2000" i="1">
                                  <a:latin typeface="Cambria Math" panose="02040503050406030204" pitchFamily="18" charset="0"/>
                                </a:rPr>
                                <m:t>𝑎𝑝𝑝𝑒𝑎𝑟𝑠</m:t>
                              </m:r>
                              <m:r>
                                <a:rPr lang="en-US" altLang="ko-KR" sz="2000" i="1">
                                  <a:latin typeface="Cambria Math" panose="02040503050406030204" pitchFamily="18" charset="0"/>
                                </a:rPr>
                                <m:t>+1</m:t>
                              </m:r>
                            </m:den>
                          </m:f>
                        </m:e>
                      </m:d>
                    </m:oMath>
                  </m:oMathPara>
                </a14:m>
                <a:endParaRPr lang="en-US" altLang="ko-KR" sz="2000" dirty="0">
                  <a:ea typeface="나눔고딕" panose="020D0804000000000000" pitchFamily="50" charset="-127"/>
                </a:endParaRPr>
              </a:p>
              <a:p>
                <a:pPr lvl="1"/>
                <a:endParaRPr lang="en-US" altLang="ko-KR" sz="2000" dirty="0">
                  <a:ea typeface="나눔고딕" panose="020D0804000000000000" pitchFamily="50" charset="-127"/>
                </a:endParaRPr>
              </a:p>
              <a:p>
                <a:pPr lvl="1">
                  <a:lnSpc>
                    <a:spcPct val="100000"/>
                  </a:lnSpc>
                  <a:defRPr/>
                </a:pPr>
                <a:endParaRPr lang="en-US" altLang="ko-KR" sz="2000" dirty="0"/>
              </a:p>
              <a:p>
                <a:pPr lvl="1">
                  <a:lnSpc>
                    <a:spcPct val="100000"/>
                  </a:lnSpc>
                  <a:defRPr/>
                </a:pPr>
                <a:r>
                  <a:rPr lang="en-US" altLang="ko-KR" sz="2000" dirty="0"/>
                  <a:t>Pattern analysis on the log data, cluster similar patterns into unified event type</a:t>
                </a:r>
              </a:p>
              <a:p>
                <a:pPr lvl="1">
                  <a:lnSpc>
                    <a:spcPct val="100000"/>
                  </a:lnSpc>
                  <a:defRPr/>
                </a:pPr>
                <a:r>
                  <a:rPr lang="en-US" altLang="ko-KR" sz="2000" dirty="0"/>
                  <a:t>Calculate </a:t>
                </a:r>
                <a:r>
                  <a:rPr lang="en-US" altLang="ko-KR" sz="2000" dirty="0">
                    <a:solidFill>
                      <a:srgbClr val="FF0000"/>
                    </a:solidFill>
                  </a:rPr>
                  <a:t>rarity of each event type</a:t>
                </a:r>
              </a:p>
              <a:p>
                <a:pPr lvl="1">
                  <a:lnSpc>
                    <a:spcPct val="100000"/>
                  </a:lnSpc>
                  <a:defRPr/>
                </a:pPr>
                <a:r>
                  <a:rPr lang="en-US" altLang="ko-KR" sz="2000" dirty="0"/>
                  <a:t>Return high importance for pattern that have not appeared much in the entire dataset, but have appeared much in that data</a:t>
                </a:r>
              </a:p>
              <a:p>
                <a:pPr lvl="1">
                  <a:lnSpc>
                    <a:spcPct val="100000"/>
                  </a:lnSpc>
                  <a:defRPr/>
                </a:pPr>
                <a:endParaRPr lang="en-US" altLang="ko-KR" sz="1600" dirty="0"/>
              </a:p>
              <a:p>
                <a:pPr lvl="1"/>
                <a:endParaRPr lang="en-US" altLang="ko-KR" sz="400" dirty="0">
                  <a:ea typeface="나눔고딕" panose="020D0804000000000000" pitchFamily="50" charset="-127"/>
                </a:endParaRPr>
              </a:p>
              <a:p>
                <a:pPr>
                  <a:defRPr/>
                </a:pPr>
                <a:r>
                  <a:rPr lang="en-US" altLang="ko-KR" sz="2400" b="1" dirty="0"/>
                  <a:t>Input Filtering</a:t>
                </a:r>
              </a:p>
              <a:p>
                <a:pPr lvl="1">
                  <a:lnSpc>
                    <a:spcPct val="120000"/>
                  </a:lnSpc>
                </a:pPr>
                <a:r>
                  <a:rPr lang="en-US" altLang="ko-KR" sz="2000" dirty="0"/>
                  <a:t>Specify threshold by pre-calculated Log-TF-IDF for each event with normal log</a:t>
                </a:r>
              </a:p>
              <a:p>
                <a:pPr lvl="1">
                  <a:lnSpc>
                    <a:spcPct val="120000"/>
                  </a:lnSpc>
                </a:pPr>
                <a:r>
                  <a:rPr lang="en-US" altLang="ko-KR" sz="2000" dirty="0"/>
                  <a:t>Logs with Log-TF-IDF exceeding threshold are designated as error logs and used as queries</a:t>
                </a:r>
                <a:endParaRPr lang="en-US" altLang="ko-KR" sz="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191344" y="764704"/>
                <a:ext cx="11809312" cy="5400600"/>
              </a:xfrm>
              <a:blipFill>
                <a:blip r:embed="rId4"/>
                <a:stretch>
                  <a:fillRect l="-671" t="-790"/>
                </a:stretch>
              </a:blipFill>
            </p:spPr>
            <p:txBody>
              <a:bodyPr/>
              <a:lstStyle/>
              <a:p>
                <a:r>
                  <a:rPr lang="ko-KR" altLang="en-US">
                    <a:noFill/>
                  </a:rPr>
                  <a:t> </a:t>
                </a:r>
              </a:p>
            </p:txBody>
          </p:sp>
        </mc:Fallback>
      </mc:AlternateContent>
      <p:cxnSp>
        <p:nvCxnSpPr>
          <p:cNvPr id="4" name="직선 연결선 3"/>
          <p:cNvCxnSpPr>
            <a:cxnSpLocks/>
          </p:cNvCxnSpPr>
          <p:nvPr/>
        </p:nvCxnSpPr>
        <p:spPr>
          <a:xfrm>
            <a:off x="1088199" y="1913795"/>
            <a:ext cx="4935793" cy="1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flipV="1">
            <a:off x="6312024" y="1915079"/>
            <a:ext cx="4662779" cy="184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14674" y="1875101"/>
            <a:ext cx="906017" cy="369332"/>
          </a:xfrm>
          <a:prstGeom prst="rect">
            <a:avLst/>
          </a:prstGeom>
          <a:noFill/>
        </p:spPr>
        <p:txBody>
          <a:bodyPr wrap="square" rtlCol="0">
            <a:spAutoFit/>
          </a:bodyPr>
          <a:lstStyle/>
          <a:p>
            <a:r>
              <a:rPr lang="en-US" altLang="ko-KR" dirty="0">
                <a:solidFill>
                  <a:schemeClr val="accent1"/>
                </a:solidFill>
              </a:rPr>
              <a:t>Log-TF</a:t>
            </a:r>
            <a:endParaRPr lang="ko-KR" altLang="en-US" dirty="0">
              <a:solidFill>
                <a:schemeClr val="accent1"/>
              </a:solidFill>
            </a:endParaRPr>
          </a:p>
        </p:txBody>
      </p:sp>
      <p:sp>
        <p:nvSpPr>
          <p:cNvPr id="7" name="TextBox 6"/>
          <p:cNvSpPr txBox="1"/>
          <p:nvPr/>
        </p:nvSpPr>
        <p:spPr>
          <a:xfrm>
            <a:off x="8138306" y="1881970"/>
            <a:ext cx="1010213" cy="369332"/>
          </a:xfrm>
          <a:prstGeom prst="rect">
            <a:avLst/>
          </a:prstGeom>
          <a:noFill/>
          <a:ln>
            <a:noFill/>
          </a:ln>
        </p:spPr>
        <p:txBody>
          <a:bodyPr wrap="none" rtlCol="0">
            <a:spAutoFit/>
          </a:bodyPr>
          <a:lstStyle/>
          <a:p>
            <a:r>
              <a:rPr lang="en-US" altLang="ko-KR" dirty="0">
                <a:solidFill>
                  <a:schemeClr val="accent6"/>
                </a:solidFill>
              </a:rPr>
              <a:t>Log-IDF</a:t>
            </a:r>
            <a:endParaRPr lang="ko-KR" altLang="en-US" dirty="0">
              <a:solidFill>
                <a:schemeClr val="accent6"/>
              </a:solidFill>
            </a:endParaRPr>
          </a:p>
        </p:txBody>
      </p:sp>
      <mc:AlternateContent xmlns:mc="http://schemas.openxmlformats.org/markup-compatibility/2006" xmlns:a14="http://schemas.microsoft.com/office/drawing/2010/main">
        <mc:Choice Requires="a14">
          <p:sp>
            <p:nvSpPr>
              <p:cNvPr id="8" name="TextBox 7"/>
              <p:cNvSpPr txBox="1"/>
              <p:nvPr/>
            </p:nvSpPr>
            <p:spPr>
              <a:xfrm>
                <a:off x="9864786" y="2066636"/>
                <a:ext cx="2112310" cy="338554"/>
              </a:xfrm>
              <a:prstGeom prst="rect">
                <a:avLst/>
              </a:prstGeom>
              <a:noFill/>
            </p:spPr>
            <p:txBody>
              <a:bodyPr wrap="none" rtlCol="0">
                <a:spAutoFit/>
              </a:bodyPr>
              <a:lstStyle/>
              <a:p>
                <a14:m>
                  <m:oMath xmlns:m="http://schemas.openxmlformats.org/officeDocument/2006/math">
                    <m:r>
                      <a:rPr lang="en-US" altLang="ko-KR" sz="1600" i="1">
                        <a:latin typeface="Cambria Math" panose="02040503050406030204" pitchFamily="18" charset="0"/>
                      </a:rPr>
                      <m:t>𝑁𝐷</m:t>
                    </m:r>
                    <m:r>
                      <a:rPr lang="en-US" altLang="ko-KR" sz="1600" i="1">
                        <a:latin typeface="Cambria Math" panose="02040503050406030204" pitchFamily="18" charset="0"/>
                      </a:rPr>
                      <m:t> </m:t>
                    </m:r>
                  </m:oMath>
                </a14:m>
                <a:r>
                  <a:rPr lang="en-US" altLang="ko-KR" sz="1600" dirty="0"/>
                  <a:t>: Normal Dataset</a:t>
                </a:r>
                <a:endParaRPr lang="ko-KR" alt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9864786" y="2066636"/>
                <a:ext cx="2112310" cy="338554"/>
              </a:xfrm>
              <a:prstGeom prst="rect">
                <a:avLst/>
              </a:prstGeom>
              <a:blipFill>
                <a:blip r:embed="rId5"/>
                <a:stretch>
                  <a:fillRect t="-3571" r="-595" b="-17857"/>
                </a:stretch>
              </a:blipFill>
            </p:spPr>
            <p:txBody>
              <a:bodyPr/>
              <a:lstStyle/>
              <a:p>
                <a:r>
                  <a:rPr lang="en-KR">
                    <a:noFill/>
                  </a:rPr>
                  <a:t> </a:t>
                </a:r>
              </a:p>
            </p:txBody>
          </p:sp>
        </mc:Fallback>
      </mc:AlternateContent>
    </p:spTree>
    <p:custDataLst>
      <p:tags r:id="rId1"/>
    </p:custDataLst>
    <p:extLst>
      <p:ext uri="{BB962C8B-B14F-4D97-AF65-F5344CB8AC3E}">
        <p14:creationId xmlns:p14="http://schemas.microsoft.com/office/powerpoint/2010/main" val="2984647936"/>
      </p:ext>
    </p:extLst>
  </p:cSld>
  <p:clrMapOvr>
    <a:masterClrMapping/>
  </p:clrMapOvr>
  <p:transition advTm="69225">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624" y="2823236"/>
            <a:ext cx="9073008" cy="3742330"/>
          </a:xfrm>
          <a:prstGeom prst="rect">
            <a:avLst/>
          </a:prstGeom>
        </p:spPr>
      </p:pic>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RAG (Retrieval Augmented Generation) (3/3)</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Output Filtering</a:t>
            </a:r>
          </a:p>
          <a:p>
            <a:pPr lvl="1"/>
            <a:r>
              <a:rPr lang="en-US" altLang="ko-KR" sz="2000" dirty="0">
                <a:ea typeface="나눔고딕" panose="020D0804000000000000" pitchFamily="50" charset="-127"/>
              </a:rPr>
              <a:t>Determines if </a:t>
            </a:r>
            <a:r>
              <a:rPr lang="en-US" altLang="ko-KR" sz="2000" dirty="0">
                <a:solidFill>
                  <a:srgbClr val="FF0000"/>
                </a:solidFill>
                <a:ea typeface="나눔고딕" panose="020D0804000000000000" pitchFamily="50" charset="-127"/>
              </a:rPr>
              <a:t>RAG's results are appropriate</a:t>
            </a:r>
            <a:r>
              <a:rPr lang="en-US" altLang="ko-KR" sz="2000" dirty="0">
                <a:ea typeface="나눔고딕" panose="020D0804000000000000" pitchFamily="50" charset="-127"/>
              </a:rPr>
              <a:t>, if appropriate, leave only the key content and use it in AI agent</a:t>
            </a:r>
          </a:p>
          <a:p>
            <a:pPr lvl="1">
              <a:buFont typeface="Wingdings" panose="05000000000000000000" pitchFamily="2" charset="2"/>
              <a:buChar char="Ø"/>
            </a:pPr>
            <a:r>
              <a:rPr lang="en-US" altLang="ko-KR" sz="2000" b="1" dirty="0">
                <a:ea typeface="나눔고딕" panose="020D0804000000000000" pitchFamily="50" charset="-127"/>
              </a:rPr>
              <a:t>Judge LLM</a:t>
            </a:r>
          </a:p>
          <a:p>
            <a:pPr lvl="2"/>
            <a:r>
              <a:rPr lang="en-US" altLang="ko-KR" sz="1800" dirty="0">
                <a:ea typeface="나눔고딕" panose="020D0804000000000000" pitchFamily="50" charset="-127"/>
              </a:rPr>
              <a:t>Fine-tuned with manually tagged data</a:t>
            </a:r>
          </a:p>
        </p:txBody>
      </p:sp>
    </p:spTree>
    <p:custDataLst>
      <p:tags r:id="rId1"/>
    </p:custDataLst>
    <p:extLst>
      <p:ext uri="{BB962C8B-B14F-4D97-AF65-F5344CB8AC3E}">
        <p14:creationId xmlns:p14="http://schemas.microsoft.com/office/powerpoint/2010/main" val="1302486370"/>
      </p:ext>
    </p:extLst>
  </p:cSld>
  <p:clrMapOvr>
    <a:masterClrMapping/>
  </p:clrMapOvr>
  <p:transition advTm="69225">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MAD (Multi-Agent Debate)</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MAD</a:t>
            </a:r>
          </a:p>
          <a:p>
            <a:pPr lvl="1"/>
            <a:r>
              <a:rPr lang="en-US" altLang="ko-KR" sz="2000" dirty="0">
                <a:ea typeface="나눔고딕" panose="020D0804000000000000" pitchFamily="50" charset="-127"/>
              </a:rPr>
              <a:t>LLM has a large number of parameters, so even the same input produces different results every time, and it is not always correct</a:t>
            </a:r>
          </a:p>
          <a:p>
            <a:pPr lvl="1"/>
            <a:r>
              <a:rPr lang="en-US" altLang="ko-KR" sz="2000" dirty="0">
                <a:ea typeface="나눔고딕" panose="020D0804000000000000" pitchFamily="50" charset="-127"/>
              </a:rPr>
              <a:t>If LLM's response is incorrect, it may be stuck in the wrong idea, so </a:t>
            </a:r>
            <a:r>
              <a:rPr lang="en-US" altLang="ko-KR" sz="2000" dirty="0">
                <a:solidFill>
                  <a:srgbClr val="FF0000"/>
                </a:solidFill>
                <a:ea typeface="나눔고딕" panose="020D0804000000000000" pitchFamily="50" charset="-127"/>
              </a:rPr>
              <a:t>refer to how other LLMs</a:t>
            </a:r>
            <a:r>
              <a:rPr lang="en-US" altLang="ko-KR" sz="2000" b="1" dirty="0">
                <a:solidFill>
                  <a:srgbClr val="FF0000"/>
                </a:solidFill>
                <a:ea typeface="나눔고딕" panose="020D0804000000000000" pitchFamily="50" charset="-127"/>
              </a:rPr>
              <a:t> </a:t>
            </a:r>
            <a:r>
              <a:rPr lang="en-US" altLang="ko-KR" sz="2000" dirty="0">
                <a:ea typeface="나눔고딕" panose="020D0804000000000000" pitchFamily="50" charset="-127"/>
              </a:rPr>
              <a:t>responded</a:t>
            </a:r>
            <a:endParaRPr lang="en-US" altLang="ko-KR" sz="400" dirty="0"/>
          </a:p>
        </p:txBody>
      </p:sp>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96" y="2681315"/>
            <a:ext cx="8967926" cy="3628005"/>
          </a:xfrm>
          <a:prstGeom prst="rect">
            <a:avLst/>
          </a:prstGeom>
        </p:spPr>
      </p:pic>
    </p:spTree>
    <p:custDataLst>
      <p:tags r:id="rId1"/>
    </p:custDataLst>
    <p:extLst>
      <p:ext uri="{BB962C8B-B14F-4D97-AF65-F5344CB8AC3E}">
        <p14:creationId xmlns:p14="http://schemas.microsoft.com/office/powerpoint/2010/main" val="2981082690"/>
      </p:ext>
    </p:extLst>
  </p:cSld>
  <p:clrMapOvr>
    <a:masterClrMapping/>
  </p:clrMapOvr>
  <p:transition advTm="69225">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LLM-based VNF </a:t>
            </a:r>
            <a:r>
              <a:rPr lang="en-US" altLang="ko-KR" sz="2400" spc="-20" dirty="0" smtClean="0">
                <a:solidFill>
                  <a:schemeClr val="bg1"/>
                </a:solidFill>
                <a:latin typeface="Arial" pitchFamily="34" charset="0"/>
                <a:ea typeface="나눔고딕" pitchFamily="50" charset="-127"/>
                <a:cs typeface="Arial" pitchFamily="34" charset="0"/>
              </a:rPr>
              <a:t>Deployment </a:t>
            </a:r>
            <a:r>
              <a:rPr lang="en-US" altLang="ko-KR" sz="2400" spc="-20" dirty="0">
                <a:solidFill>
                  <a:schemeClr val="bg1"/>
                </a:solidFill>
                <a:latin typeface="Arial" pitchFamily="34" charset="0"/>
                <a:ea typeface="나눔고딕" pitchFamily="50" charset="-127"/>
                <a:cs typeface="Arial" pitchFamily="34" charset="0"/>
              </a:rPr>
              <a:t>AI Agent</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753644971"/>
      </p:ext>
    </p:extLst>
  </p:cSld>
  <p:clrMapOvr>
    <a:masterClrMapping/>
  </p:clrMapOvr>
  <p:transition advTm="19246">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LLM-based VNF Deployment AI Agent</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2795566838"/>
      </p:ext>
    </p:extLst>
  </p:cSld>
  <p:clrMapOvr>
    <a:masterClrMapping/>
  </p:clrMapOvr>
  <p:transition advTm="19246">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Implementation- MOP Dataset</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7560840" cy="5400600"/>
          </a:xfrm>
        </p:spPr>
        <p:txBody>
          <a:bodyPr>
            <a:noAutofit/>
          </a:bodyPr>
          <a:lstStyle/>
          <a:p>
            <a:pPr>
              <a:defRPr/>
            </a:pPr>
            <a:r>
              <a:rPr lang="en-US" altLang="ko-KR" sz="2400" b="1" dirty="0"/>
              <a:t>Generating large MOPs dataset using GPT</a:t>
            </a:r>
          </a:p>
          <a:p>
            <a:pPr lvl="1">
              <a:lnSpc>
                <a:spcPct val="120000"/>
              </a:lnSpc>
            </a:pPr>
            <a:r>
              <a:rPr lang="en-US" altLang="ko-KR" sz="2000" dirty="0"/>
              <a:t>A large dataset is required for experimentation</a:t>
            </a:r>
          </a:p>
          <a:p>
            <a:pPr lvl="2">
              <a:lnSpc>
                <a:spcPct val="120000"/>
              </a:lnSpc>
            </a:pPr>
            <a:r>
              <a:rPr lang="en-US" altLang="ko-KR" sz="1600" dirty="0"/>
              <a:t>For fine-tuning, output examples are also necessary</a:t>
            </a:r>
          </a:p>
          <a:p>
            <a:pPr lvl="1">
              <a:lnSpc>
                <a:spcPct val="120000"/>
              </a:lnSpc>
            </a:pPr>
            <a:r>
              <a:rPr lang="en-US" altLang="ko-KR" sz="2000" dirty="0"/>
              <a:t>Automatically generated using an LLM (GPT-4o mini)</a:t>
            </a:r>
          </a:p>
          <a:p>
            <a:pPr lvl="1">
              <a:lnSpc>
                <a:spcPct val="120000"/>
              </a:lnSpc>
            </a:pPr>
            <a:r>
              <a:rPr lang="en-US" altLang="ko-KR" sz="2000" dirty="0"/>
              <a:t>Sample MOPs were provided, and the model was instructed to write MOPs for configuring specific VNFs in Kubernetes</a:t>
            </a:r>
          </a:p>
          <a:p>
            <a:pPr lvl="2">
              <a:lnSpc>
                <a:spcPct val="120000"/>
              </a:lnSpc>
            </a:pPr>
            <a:r>
              <a:rPr lang="en-US" altLang="ko-KR" sz="1600" dirty="0"/>
              <a:t>Firewall (</a:t>
            </a:r>
            <a:r>
              <a:rPr lang="en-US" altLang="ko-KR" sz="1600" dirty="0" err="1"/>
              <a:t>iptables</a:t>
            </a:r>
            <a:r>
              <a:rPr lang="en-US" altLang="ko-KR" sz="1600" dirty="0"/>
              <a:t>): Allow only specific subnets, restrict to certain ports</a:t>
            </a:r>
          </a:p>
          <a:p>
            <a:pPr lvl="2">
              <a:lnSpc>
                <a:spcPct val="120000"/>
              </a:lnSpc>
            </a:pPr>
            <a:r>
              <a:rPr lang="en-US" altLang="ko-KR" sz="1600" dirty="0"/>
              <a:t>Load Balancer (</a:t>
            </a:r>
            <a:r>
              <a:rPr lang="en-US" altLang="ko-KR" sz="1600" dirty="0" err="1"/>
              <a:t>HAProxy</a:t>
            </a:r>
            <a:r>
              <a:rPr lang="en-US" altLang="ko-KR" sz="1600" dirty="0"/>
              <a:t>): Distribute traffic across servers, redirect to specific servers</a:t>
            </a:r>
          </a:p>
          <a:p>
            <a:pPr lvl="2">
              <a:lnSpc>
                <a:spcPct val="120000"/>
              </a:lnSpc>
            </a:pPr>
            <a:r>
              <a:rPr lang="en-US" altLang="ko-KR" sz="1600" dirty="0"/>
              <a:t>DPI (</a:t>
            </a:r>
            <a:r>
              <a:rPr lang="en-US" altLang="ko-KR" sz="1600" dirty="0" err="1"/>
              <a:t>nDPI</a:t>
            </a:r>
            <a:r>
              <a:rPr lang="en-US" altLang="ko-KR" sz="1600" dirty="0"/>
              <a:t>): Inspect specific subnets, block certain types of traffic</a:t>
            </a:r>
          </a:p>
          <a:p>
            <a:pPr lvl="2">
              <a:lnSpc>
                <a:spcPct val="120000"/>
              </a:lnSpc>
            </a:pPr>
            <a:r>
              <a:rPr lang="en-US" altLang="ko-KR" sz="1600" dirty="0"/>
              <a:t>Monitoring (</a:t>
            </a:r>
            <a:r>
              <a:rPr lang="en-US" altLang="ko-KR" sz="1600" dirty="0" err="1"/>
              <a:t>ntopng</a:t>
            </a:r>
            <a:r>
              <a:rPr lang="en-US" altLang="ko-KR" sz="1600" dirty="0"/>
              <a:t>): Monitor specific protocols</a:t>
            </a:r>
          </a:p>
          <a:p>
            <a:pPr lvl="2">
              <a:lnSpc>
                <a:spcPct val="120000"/>
              </a:lnSpc>
            </a:pPr>
            <a:r>
              <a:rPr lang="en-US" altLang="ko-KR" sz="1600" dirty="0"/>
              <a:t>IDS (Suricata): Run default detection rules</a:t>
            </a:r>
          </a:p>
          <a:p>
            <a:pPr lvl="1">
              <a:lnSpc>
                <a:spcPct val="120000"/>
              </a:lnSpc>
            </a:pPr>
            <a:r>
              <a:rPr lang="en-US" altLang="ko-KR" sz="2000" dirty="0"/>
              <a:t>After manual verification, </a:t>
            </a:r>
            <a:r>
              <a:rPr lang="en-US" altLang="ko-KR" sz="2000" dirty="0">
                <a:solidFill>
                  <a:srgbClr val="FF0000"/>
                </a:solidFill>
              </a:rPr>
              <a:t>60 MOPs </a:t>
            </a:r>
            <a:r>
              <a:rPr lang="en-US" altLang="ko-KR" sz="2000" dirty="0"/>
              <a:t>were generated </a:t>
            </a:r>
          </a:p>
          <a:p>
            <a:pPr lvl="2">
              <a:lnSpc>
                <a:spcPct val="120000"/>
              </a:lnSpc>
            </a:pPr>
            <a:r>
              <a:rPr lang="en-US" altLang="ko-KR" sz="1600" dirty="0"/>
              <a:t>30 in Korean, 30 in English</a:t>
            </a:r>
            <a:endParaRPr lang="en-US" altLang="ko-KR" sz="1200" dirty="0"/>
          </a:p>
        </p:txBody>
      </p:sp>
      <p:sp>
        <p:nvSpPr>
          <p:cNvPr id="5" name="직사각형 4"/>
          <p:cNvSpPr/>
          <p:nvPr/>
        </p:nvSpPr>
        <p:spPr>
          <a:xfrm>
            <a:off x="8905466" y="5665850"/>
            <a:ext cx="2238241" cy="307777"/>
          </a:xfrm>
          <a:prstGeom prst="rect">
            <a:avLst/>
          </a:prstGeom>
        </p:spPr>
        <p:txBody>
          <a:bodyPr wrap="none">
            <a:spAutoFit/>
          </a:bodyPr>
          <a:lstStyle/>
          <a:p>
            <a:r>
              <a:rPr lang="en-US" altLang="ko-KR" sz="1400" dirty="0"/>
              <a:t>Example Generated MOP</a:t>
            </a:r>
            <a:endParaRPr lang="ko-KR" altLang="en-US" sz="1400" dirty="0"/>
          </a:p>
        </p:txBody>
      </p:sp>
      <p:pic>
        <p:nvPicPr>
          <p:cNvPr id="7" name="Picture 6">
            <a:extLst>
              <a:ext uri="{FF2B5EF4-FFF2-40B4-BE49-F238E27FC236}">
                <a16:creationId xmlns:a16="http://schemas.microsoft.com/office/drawing/2014/main" id="{C369F38B-4AFA-682D-DD42-8A3CBE607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4" y="908720"/>
            <a:ext cx="4318843" cy="4797152"/>
          </a:xfrm>
          <a:prstGeom prst="rect">
            <a:avLst/>
          </a:prstGeom>
        </p:spPr>
      </p:pic>
    </p:spTree>
    <p:custDataLst>
      <p:tags r:id="rId1"/>
    </p:custDataLst>
    <p:extLst>
      <p:ext uri="{BB962C8B-B14F-4D97-AF65-F5344CB8AC3E}">
        <p14:creationId xmlns:p14="http://schemas.microsoft.com/office/powerpoint/2010/main" val="1584869584"/>
      </p:ext>
    </p:extLst>
  </p:cSld>
  <p:clrMapOvr>
    <a:masterClrMapping/>
  </p:clrMapOvr>
  <p:transition advTm="69225">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Implementation- Prompt Input</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5472608" cy="5400600"/>
          </a:xfrm>
        </p:spPr>
        <p:txBody>
          <a:bodyPr>
            <a:noAutofit/>
          </a:bodyPr>
          <a:lstStyle/>
          <a:p>
            <a:r>
              <a:rPr lang="en-US" altLang="ko-KR" sz="2400" b="1" dirty="0"/>
              <a:t>Instructions</a:t>
            </a:r>
          </a:p>
          <a:p>
            <a:pPr lvl="1"/>
            <a:r>
              <a:rPr lang="en-US" altLang="ko-KR" sz="2000" dirty="0">
                <a:ea typeface="나눔고딕" panose="020D0804000000000000" pitchFamily="50" charset="-127"/>
              </a:rPr>
              <a:t>(Python) Make ‘</a:t>
            </a:r>
            <a:r>
              <a:rPr lang="en-US" altLang="ko-KR" sz="2000" dirty="0" err="1">
                <a:ea typeface="나눔고딕" panose="020D0804000000000000" pitchFamily="50" charset="-127"/>
              </a:rPr>
              <a:t>create_pod</a:t>
            </a:r>
            <a:r>
              <a:rPr lang="en-US" altLang="ko-KR" sz="2000" dirty="0">
                <a:ea typeface="나눔고딕" panose="020D0804000000000000" pitchFamily="50" charset="-127"/>
              </a:rPr>
              <a:t>’ function, take ‘</a:t>
            </a:r>
            <a:r>
              <a:rPr lang="en-US" altLang="ko-KR" sz="2000" dirty="0" err="1">
                <a:ea typeface="나눔고딕" panose="020D0804000000000000" pitchFamily="50" charset="-127"/>
              </a:rPr>
              <a:t>pod_name</a:t>
            </a:r>
            <a:r>
              <a:rPr lang="en-US" altLang="ko-KR" sz="2000" dirty="0">
                <a:ea typeface="나눔고딕" panose="020D0804000000000000" pitchFamily="50" charset="-127"/>
              </a:rPr>
              <a:t>’, ‘namespace’, ‘</a:t>
            </a:r>
            <a:r>
              <a:rPr lang="en-US" altLang="ko-KR" sz="2000" dirty="0" err="1">
                <a:ea typeface="나눔고딕" panose="020D0804000000000000" pitchFamily="50" charset="-127"/>
              </a:rPr>
              <a:t>image_name</a:t>
            </a:r>
            <a:r>
              <a:rPr lang="en-US" altLang="ko-KR" sz="2000" dirty="0">
                <a:ea typeface="나눔고딕" panose="020D0804000000000000" pitchFamily="50" charset="-127"/>
              </a:rPr>
              <a:t>’ as factor, and put all code related to Pod creation and VNF configuration here</a:t>
            </a:r>
          </a:p>
          <a:p>
            <a:pPr lvl="1"/>
            <a:r>
              <a:rPr lang="en-US" altLang="ko-KR" sz="2000" dirty="0">
                <a:ea typeface="나눔고딕" panose="020D0804000000000000" pitchFamily="50" charset="-127"/>
              </a:rPr>
              <a:t>(</a:t>
            </a:r>
            <a:r>
              <a:rPr lang="en-US" altLang="ko-KR" sz="2000" dirty="0" err="1">
                <a:ea typeface="나눔고딕" panose="020D0804000000000000" pitchFamily="50" charset="-127"/>
              </a:rPr>
              <a:t>Ansible</a:t>
            </a:r>
            <a:r>
              <a:rPr lang="en-US" altLang="ko-KR" sz="2000" dirty="0">
                <a:ea typeface="나눔고딕" panose="020D0804000000000000" pitchFamily="50" charset="-127"/>
              </a:rPr>
              <a:t>) Variables ‘</a:t>
            </a:r>
            <a:r>
              <a:rPr lang="en-US" altLang="ko-KR" sz="2000" dirty="0" err="1">
                <a:ea typeface="나눔고딕" panose="020D0804000000000000" pitchFamily="50" charset="-127"/>
              </a:rPr>
              <a:t>pod_name</a:t>
            </a:r>
            <a:r>
              <a:rPr lang="en-US" altLang="ko-KR" sz="2000" dirty="0">
                <a:ea typeface="나눔고딕" panose="020D0804000000000000" pitchFamily="50" charset="-127"/>
              </a:rPr>
              <a:t>’, ‘namespace’, ‘</a:t>
            </a:r>
            <a:r>
              <a:rPr lang="en-US" altLang="ko-KR" sz="2000" dirty="0" err="1">
                <a:ea typeface="나눔고딕" panose="020D0804000000000000" pitchFamily="50" charset="-127"/>
              </a:rPr>
              <a:t>image_name</a:t>
            </a:r>
            <a:r>
              <a:rPr lang="en-US" altLang="ko-KR" sz="2000" dirty="0">
                <a:ea typeface="나눔고딕" panose="020D0804000000000000" pitchFamily="50" charset="-127"/>
              </a:rPr>
              <a:t>’ to specify when running</a:t>
            </a:r>
          </a:p>
          <a:p>
            <a:pPr lvl="1"/>
            <a:endParaRPr lang="en-US" altLang="ko-KR" sz="400" dirty="0">
              <a:ea typeface="나눔고딕" panose="020D0804000000000000" pitchFamily="50" charset="-127"/>
            </a:endParaRPr>
          </a:p>
          <a:p>
            <a:pPr>
              <a:defRPr/>
            </a:pPr>
            <a:r>
              <a:rPr lang="en-US" altLang="ko-KR" sz="2400" b="1" dirty="0"/>
              <a:t>Restrictions</a:t>
            </a:r>
          </a:p>
          <a:p>
            <a:pPr lvl="1">
              <a:lnSpc>
                <a:spcPct val="120000"/>
              </a:lnSpc>
            </a:pPr>
            <a:r>
              <a:rPr lang="en-US" altLang="ko-KR" sz="2000" dirty="0"/>
              <a:t>Prevent code from running in local node</a:t>
            </a:r>
          </a:p>
          <a:p>
            <a:pPr lvl="1">
              <a:lnSpc>
                <a:spcPct val="120000"/>
              </a:lnSpc>
            </a:pPr>
            <a:r>
              <a:rPr lang="en-US" altLang="ko-KR" sz="2000" dirty="0"/>
              <a:t>Prevent </a:t>
            </a:r>
            <a:r>
              <a:rPr lang="en-US" altLang="ko-KR" sz="2000"/>
              <a:t>infinite loop</a:t>
            </a:r>
            <a:endParaRPr lang="en-US" altLang="ko-KR" sz="2000" dirty="0"/>
          </a:p>
          <a:p>
            <a:pPr>
              <a:lnSpc>
                <a:spcPct val="120000"/>
              </a:lnSpc>
            </a:pPr>
            <a:r>
              <a:rPr lang="en-US" altLang="ko-KR" sz="2400" b="1" dirty="0"/>
              <a:t>Full prompt format in thesis paper</a:t>
            </a:r>
          </a:p>
          <a:p>
            <a:pPr lvl="1">
              <a:lnSpc>
                <a:spcPct val="120000"/>
              </a:lnSpc>
            </a:pPr>
            <a:endParaRPr lang="en-US" altLang="ko-KR" sz="400" dirty="0"/>
          </a:p>
        </p:txBody>
      </p:sp>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968" y="1484784"/>
            <a:ext cx="6264696" cy="4847847"/>
          </a:xfrm>
          <a:prstGeom prst="rect">
            <a:avLst/>
          </a:prstGeom>
        </p:spPr>
      </p:pic>
    </p:spTree>
    <p:custDataLst>
      <p:tags r:id="rId1"/>
    </p:custDataLst>
    <p:extLst>
      <p:ext uri="{BB962C8B-B14F-4D97-AF65-F5344CB8AC3E}">
        <p14:creationId xmlns:p14="http://schemas.microsoft.com/office/powerpoint/2010/main" val="812728658"/>
      </p:ext>
    </p:extLst>
  </p:cSld>
  <p:clrMapOvr>
    <a:masterClrMapping/>
  </p:clrMapOvr>
  <p:transition advTm="69225">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416480" cy="623416"/>
          </a:xfrm>
        </p:spPr>
        <p:txBody>
          <a:bodyPr/>
          <a:lstStyle/>
          <a:p>
            <a:r>
              <a:rPr lang="en-US" altLang="ko-KR" dirty="0">
                <a:ea typeface="나눔고딕" panose="020D0804000000000000" pitchFamily="50" charset="-127"/>
                <a:cs typeface="Arial" panose="020B0604020202020204" pitchFamily="34" charset="0"/>
              </a:rPr>
              <a:t>Implementation- Testing Module and NDT (1/2)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Network Digital Twin (NDT)</a:t>
            </a:r>
          </a:p>
          <a:p>
            <a:pPr lvl="1"/>
            <a:r>
              <a:rPr lang="en-US" altLang="ko-KR" sz="2000" dirty="0">
                <a:ea typeface="나눔고딕" panose="020D0804000000000000" pitchFamily="50" charset="-127"/>
              </a:rPr>
              <a:t>Kubernetes 1.29.15, Ubuntu 22.04 LTS</a:t>
            </a:r>
          </a:p>
          <a:p>
            <a:pPr lvl="1"/>
            <a:r>
              <a:rPr lang="en-US" altLang="ko-KR" sz="2000" dirty="0">
                <a:ea typeface="나눔고딕" panose="020D0804000000000000" pitchFamily="50" charset="-127"/>
              </a:rPr>
              <a:t>1 Master node, 4 Worker node</a:t>
            </a:r>
          </a:p>
          <a:p>
            <a:pPr lvl="1"/>
            <a:endParaRPr lang="en-US" altLang="ko-KR" sz="400" dirty="0">
              <a:ea typeface="나눔고딕" panose="020D0804000000000000" pitchFamily="50" charset="-127"/>
            </a:endParaRPr>
          </a:p>
          <a:p>
            <a:pPr>
              <a:defRPr/>
            </a:pPr>
            <a:endParaRPr lang="en-US" altLang="ko-KR" sz="2400" b="1" dirty="0"/>
          </a:p>
          <a:p>
            <a:pPr>
              <a:defRPr/>
            </a:pPr>
            <a:r>
              <a:rPr lang="en-US" altLang="ko-KR" sz="2400" b="1" dirty="0"/>
              <a:t>Testing Module</a:t>
            </a:r>
          </a:p>
          <a:p>
            <a:pPr lvl="1">
              <a:lnSpc>
                <a:spcPct val="120000"/>
              </a:lnSpc>
            </a:pPr>
            <a:r>
              <a:rPr lang="en-US" altLang="ko-KR" sz="2000" dirty="0"/>
              <a:t>Communicate with NDT and run</a:t>
            </a:r>
            <a:br>
              <a:rPr lang="en-US" altLang="ko-KR" sz="2000" dirty="0"/>
            </a:br>
            <a:r>
              <a:rPr lang="en-US" altLang="ko-KR" sz="2000" dirty="0"/>
              <a:t> response workflow </a:t>
            </a:r>
          </a:p>
          <a:p>
            <a:pPr lvl="1">
              <a:lnSpc>
                <a:spcPct val="120000"/>
              </a:lnSpc>
            </a:pPr>
            <a:r>
              <a:rPr lang="en-US" altLang="ko-KR" sz="2000" dirty="0"/>
              <a:t>If the workflow runs normally, access </a:t>
            </a:r>
            <a:br>
              <a:rPr lang="en-US" altLang="ko-KR" sz="2000" dirty="0"/>
            </a:br>
            <a:r>
              <a:rPr lang="en-US" altLang="ko-KR" sz="2000" dirty="0"/>
              <a:t>the Pod to </a:t>
            </a:r>
            <a:r>
              <a:rPr lang="en-US" altLang="ko-KR" sz="2000" dirty="0">
                <a:solidFill>
                  <a:srgbClr val="FF0000"/>
                </a:solidFill>
              </a:rPr>
              <a:t>verify the VNF settings</a:t>
            </a:r>
            <a:endParaRPr lang="en-US" altLang="ko-KR" sz="400" dirty="0">
              <a:solidFill>
                <a:srgbClr val="FF0000"/>
              </a:solidFill>
            </a:endParaRPr>
          </a:p>
        </p:txBody>
      </p:sp>
      <p:pic>
        <p:nvPicPr>
          <p:cNvPr id="5" name="Picture 4" descr="A diagram of a software development&#10;&#10;AI-generated content may be incorrect.">
            <a:extLst>
              <a:ext uri="{FF2B5EF4-FFF2-40B4-BE49-F238E27FC236}">
                <a16:creationId xmlns:a16="http://schemas.microsoft.com/office/drawing/2014/main" id="{DB3FE698-A8CF-F977-75C9-D4E4D4762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4857" y="2348880"/>
            <a:ext cx="6826061" cy="4155220"/>
          </a:xfrm>
          <a:prstGeom prst="rect">
            <a:avLst/>
          </a:prstGeom>
        </p:spPr>
      </p:pic>
    </p:spTree>
    <p:custDataLst>
      <p:tags r:id="rId1"/>
    </p:custDataLst>
    <p:extLst>
      <p:ext uri="{BB962C8B-B14F-4D97-AF65-F5344CB8AC3E}">
        <p14:creationId xmlns:p14="http://schemas.microsoft.com/office/powerpoint/2010/main" val="1725497898"/>
      </p:ext>
    </p:extLst>
  </p:cSld>
  <p:clrMapOvr>
    <a:masterClrMapping/>
  </p:clrMapOvr>
  <p:transition advTm="69225">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416480" cy="623416"/>
          </a:xfrm>
        </p:spPr>
        <p:txBody>
          <a:bodyPr/>
          <a:lstStyle/>
          <a:p>
            <a:r>
              <a:rPr lang="en-US" altLang="ko-KR" dirty="0">
                <a:ea typeface="나눔고딕" panose="020D0804000000000000" pitchFamily="50" charset="-127"/>
                <a:cs typeface="Arial" panose="020B0604020202020204" pitchFamily="34" charset="0"/>
              </a:rPr>
              <a:t>Implementation- Testing Module and NDT (2/2)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Testing Module</a:t>
            </a:r>
          </a:p>
          <a:p>
            <a:pPr lvl="1"/>
            <a:r>
              <a:rPr lang="en-US" altLang="ko-KR" sz="2000" dirty="0">
                <a:ea typeface="나눔고딕" panose="020D0804000000000000" pitchFamily="50" charset="-127"/>
              </a:rPr>
              <a:t>Execute some </a:t>
            </a:r>
            <a:r>
              <a:rPr lang="en-US" altLang="ko-KR" sz="2000" dirty="0">
                <a:solidFill>
                  <a:srgbClr val="FF0000"/>
                </a:solidFill>
                <a:ea typeface="나눔고딕" panose="020D0804000000000000" pitchFamily="50" charset="-127"/>
              </a:rPr>
              <a:t>protect mechanisms </a:t>
            </a:r>
            <a:r>
              <a:rPr lang="en-US" altLang="ko-KR" sz="2000" dirty="0">
                <a:ea typeface="나눔고딕" panose="020D0804000000000000" pitchFamily="50" charset="-127"/>
              </a:rPr>
              <a:t>to avoid problems with NDT</a:t>
            </a:r>
          </a:p>
          <a:p>
            <a:pPr lvl="2"/>
            <a:r>
              <a:rPr lang="en-US" altLang="ko-KR" sz="1600" dirty="0">
                <a:ea typeface="나눔고딕" panose="020D0804000000000000" pitchFamily="50" charset="-127"/>
              </a:rPr>
              <a:t>Delete infinite loop</a:t>
            </a:r>
            <a:endParaRPr lang="ko-KR" altLang="en-US" sz="1600" dirty="0">
              <a:ea typeface="나눔고딕" panose="020D0804000000000000" pitchFamily="50" charset="-127"/>
            </a:endParaRPr>
          </a:p>
          <a:p>
            <a:pPr lvl="2"/>
            <a:r>
              <a:rPr lang="en-US" altLang="ko-KR" sz="1600" dirty="0">
                <a:ea typeface="나눔고딕" panose="020D0804000000000000" pitchFamily="50" charset="-127"/>
              </a:rPr>
              <a:t>Delete code running in local node</a:t>
            </a:r>
          </a:p>
          <a:p>
            <a:pPr lvl="2"/>
            <a:r>
              <a:rPr lang="en-US" altLang="ko-KR" sz="1600" dirty="0">
                <a:ea typeface="나눔고딕" panose="020D0804000000000000" pitchFamily="50" charset="-127"/>
              </a:rPr>
              <a:t>Delete code that access to invalid namespace</a:t>
            </a:r>
            <a:endParaRPr lang="en-US" altLang="ko-KR" sz="900" dirty="0"/>
          </a:p>
          <a:p>
            <a:pPr lvl="1"/>
            <a:r>
              <a:rPr lang="en-US" altLang="ko-KR" sz="2000" dirty="0">
                <a:ea typeface="나눔고딕" panose="020D0804000000000000" pitchFamily="50" charset="-127"/>
              </a:rPr>
              <a:t>Run workflow and periodically check pod status for 150 seconds</a:t>
            </a:r>
          </a:p>
          <a:p>
            <a:pPr lvl="1"/>
            <a:r>
              <a:rPr lang="en-US" altLang="ko-KR" sz="2000" dirty="0">
                <a:ea typeface="나눔고딕" panose="020D0804000000000000" pitchFamily="50" charset="-127"/>
              </a:rPr>
              <a:t>Return predefined </a:t>
            </a:r>
            <a:r>
              <a:rPr lang="en-US" altLang="ko-KR" sz="2000" b="1" dirty="0">
                <a:ea typeface="나눔고딕" panose="020D0804000000000000" pitchFamily="50" charset="-127"/>
              </a:rPr>
              <a:t>status code </a:t>
            </a:r>
            <a:r>
              <a:rPr lang="en-US" altLang="ko-KR" sz="2000" dirty="0">
                <a:ea typeface="나눔고딕" panose="020D0804000000000000" pitchFamily="50" charset="-127"/>
              </a:rPr>
              <a:t>to AI agent in case of error</a:t>
            </a:r>
          </a:p>
          <a:p>
            <a:pPr lvl="2"/>
            <a:r>
              <a:rPr lang="en-US" altLang="ko-KR" sz="1600" dirty="0">
                <a:ea typeface="나눔고딕" panose="020D0804000000000000" pitchFamily="50" charset="-127"/>
              </a:rPr>
              <a:t>If logs exist, return them together</a:t>
            </a:r>
          </a:p>
          <a:p>
            <a:pPr lvl="1"/>
            <a:r>
              <a:rPr lang="en-US" altLang="ko-KR" sz="2000" dirty="0">
                <a:ea typeface="나눔고딕" panose="020D0804000000000000" pitchFamily="50" charset="-127"/>
              </a:rPr>
              <a:t>The AI agent identifies the workflow problem according to the status code and then passes it to LLM and requests correction</a:t>
            </a:r>
          </a:p>
        </p:txBody>
      </p:sp>
    </p:spTree>
    <p:custDataLst>
      <p:tags r:id="rId1"/>
    </p:custDataLst>
    <p:extLst>
      <p:ext uri="{BB962C8B-B14F-4D97-AF65-F5344CB8AC3E}">
        <p14:creationId xmlns:p14="http://schemas.microsoft.com/office/powerpoint/2010/main" val="1757182162"/>
      </p:ext>
    </p:extLst>
  </p:cSld>
  <p:clrMapOvr>
    <a:masterClrMapping/>
  </p:clrMapOvr>
  <p:transition advTm="69225">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Implementation- RAG</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Knowledge Base</a:t>
            </a:r>
          </a:p>
          <a:p>
            <a:pPr lvl="1"/>
            <a:r>
              <a:rPr lang="en-US" altLang="ko-KR" sz="2000" dirty="0">
                <a:ea typeface="나눔고딕" panose="020D0804000000000000" pitchFamily="50" charset="-127"/>
              </a:rPr>
              <a:t>Crawled </a:t>
            </a:r>
            <a:r>
              <a:rPr lang="en-US" altLang="ko-KR" sz="2000" dirty="0">
                <a:solidFill>
                  <a:srgbClr val="FF0000"/>
                </a:solidFill>
                <a:ea typeface="나눔고딕" panose="020D0804000000000000" pitchFamily="50" charset="-127"/>
              </a:rPr>
              <a:t>4,766 docs </a:t>
            </a:r>
          </a:p>
          <a:p>
            <a:pPr lvl="1"/>
            <a:r>
              <a:rPr lang="en-US" altLang="ko-KR" sz="2000" dirty="0">
                <a:ea typeface="나눔고딕" panose="020D0804000000000000" pitchFamily="50" charset="-127"/>
              </a:rPr>
              <a:t>Save in SQLite DB</a:t>
            </a:r>
          </a:p>
          <a:p>
            <a:pPr lvl="1"/>
            <a:r>
              <a:rPr lang="en-US" altLang="ko-KR" sz="2000" dirty="0">
                <a:ea typeface="나눔고딕" panose="020D0804000000000000" pitchFamily="50" charset="-127"/>
              </a:rPr>
              <a:t>Save vectors for docs in Chroma DB</a:t>
            </a:r>
          </a:p>
          <a:p>
            <a:pPr lvl="2"/>
            <a:r>
              <a:rPr lang="en-US" altLang="ko-KR" sz="1600" dirty="0">
                <a:ea typeface="나눔고딕" panose="020D0804000000000000" pitchFamily="50" charset="-127"/>
              </a:rPr>
              <a:t>Use </a:t>
            </a:r>
            <a:r>
              <a:rPr lang="en-US" altLang="ko-KR" sz="1600" b="1" i="1" dirty="0">
                <a:ea typeface="나눔고딕" panose="020D0804000000000000" pitchFamily="50" charset="-127"/>
              </a:rPr>
              <a:t>all-MiniLM-L6-v2</a:t>
            </a:r>
            <a:r>
              <a:rPr lang="en-US" altLang="ko-KR" sz="1600" b="1" dirty="0">
                <a:ea typeface="나눔고딕" panose="020D0804000000000000" pitchFamily="50" charset="-127"/>
              </a:rPr>
              <a:t> </a:t>
            </a:r>
            <a:r>
              <a:rPr lang="en-US" altLang="ko-KR" sz="1600" dirty="0">
                <a:ea typeface="나눔고딕" panose="020D0804000000000000" pitchFamily="50" charset="-127"/>
              </a:rPr>
              <a:t>[44] embedding model</a:t>
            </a:r>
          </a:p>
          <a:p>
            <a:pPr lvl="2"/>
            <a:r>
              <a:rPr lang="en-US" altLang="ko-KR" sz="1600" b="1" dirty="0">
                <a:ea typeface="나눔고딕" panose="020D0804000000000000" pitchFamily="50" charset="-127"/>
              </a:rPr>
              <a:t>Fine-tuned with our log data</a:t>
            </a:r>
            <a:endParaRPr lang="en-US" altLang="ko-KR" sz="2000" b="1" dirty="0">
              <a:ea typeface="나눔고딕" panose="020D0804000000000000" pitchFamily="50" charset="-127"/>
            </a:endParaRPr>
          </a:p>
          <a:p>
            <a:pPr lvl="1"/>
            <a:endParaRPr lang="en-US" altLang="ko-KR" sz="400" dirty="0">
              <a:ea typeface="나눔고딕" panose="020D0804000000000000" pitchFamily="50" charset="-127"/>
            </a:endParaRPr>
          </a:p>
          <a:p>
            <a:pPr>
              <a:defRPr/>
            </a:pPr>
            <a:r>
              <a:rPr lang="en-US" altLang="ko-KR" sz="2400" b="1" dirty="0"/>
              <a:t>Judge LLM</a:t>
            </a:r>
          </a:p>
          <a:p>
            <a:pPr lvl="1">
              <a:lnSpc>
                <a:spcPct val="120000"/>
              </a:lnSpc>
            </a:pPr>
            <a:r>
              <a:rPr lang="en-US" altLang="ko-KR" sz="2000" dirty="0"/>
              <a:t>Use Phi-4:14b model</a:t>
            </a:r>
          </a:p>
          <a:p>
            <a:pPr lvl="1">
              <a:lnSpc>
                <a:spcPct val="120000"/>
              </a:lnSpc>
            </a:pPr>
            <a:r>
              <a:rPr lang="en-US" altLang="ko-KR" sz="2000" dirty="0"/>
              <a:t>Fine-tuned with manual tagged data</a:t>
            </a:r>
          </a:p>
          <a:p>
            <a:pPr lvl="2">
              <a:lnSpc>
                <a:spcPct val="120000"/>
              </a:lnSpc>
            </a:pPr>
            <a:r>
              <a:rPr lang="en-US" altLang="ko-KR" sz="1600" dirty="0">
                <a:solidFill>
                  <a:srgbClr val="FF0000"/>
                </a:solidFill>
              </a:rPr>
              <a:t>129 pair of log data and related doc title</a:t>
            </a:r>
          </a:p>
          <a:p>
            <a:pPr lvl="2">
              <a:lnSpc>
                <a:spcPct val="120000"/>
              </a:lnSpc>
            </a:pPr>
            <a:r>
              <a:rPr lang="en-US" altLang="ko-KR" sz="1600" dirty="0"/>
              <a:t>Fine-tuned with </a:t>
            </a:r>
            <a:r>
              <a:rPr lang="en-US" altLang="ko-KR" sz="1600" dirty="0" err="1"/>
              <a:t>LoRA</a:t>
            </a:r>
            <a:endParaRPr lang="en-US" altLang="ko-KR" sz="1600" dirty="0"/>
          </a:p>
          <a:p>
            <a:pPr lvl="1">
              <a:lnSpc>
                <a:spcPct val="120000"/>
              </a:lnSpc>
            </a:pPr>
            <a:endParaRPr lang="en-US" altLang="ko-KR" sz="400" dirty="0"/>
          </a:p>
        </p:txBody>
      </p:sp>
    </p:spTree>
    <p:custDataLst>
      <p:tags r:id="rId1"/>
    </p:custDataLst>
    <p:extLst>
      <p:ext uri="{BB962C8B-B14F-4D97-AF65-F5344CB8AC3E}">
        <p14:creationId xmlns:p14="http://schemas.microsoft.com/office/powerpoint/2010/main" val="3022815511"/>
      </p:ext>
    </p:extLst>
  </p:cSld>
  <p:clrMapOvr>
    <a:masterClrMapping/>
  </p:clrMapOvr>
  <p:transition advTm="69225">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LLM-based VNF Deployment AI Agent</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2399733162"/>
      </p:ext>
    </p:extLst>
  </p:cSld>
  <p:clrMapOvr>
    <a:masterClrMapping/>
  </p:clrMapOvr>
  <p:transition advTm="19246">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Evaluation - RAG</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RAG evaluation</a:t>
            </a:r>
          </a:p>
          <a:p>
            <a:pPr lvl="1"/>
            <a:r>
              <a:rPr lang="en-US" altLang="ko-KR" sz="2000" dirty="0">
                <a:ea typeface="나눔고딕" panose="020D0804000000000000" pitchFamily="50" charset="-127"/>
              </a:rPr>
              <a:t>For </a:t>
            </a:r>
            <a:r>
              <a:rPr lang="en-US" altLang="ko-KR" sz="2000" dirty="0">
                <a:solidFill>
                  <a:srgbClr val="FF0000"/>
                </a:solidFill>
                <a:ea typeface="나눔고딕" panose="020D0804000000000000" pitchFamily="50" charset="-127"/>
              </a:rPr>
              <a:t>129 log data</a:t>
            </a:r>
            <a:r>
              <a:rPr lang="en-US" altLang="ko-KR" sz="2000" dirty="0">
                <a:ea typeface="나눔고딕" panose="020D0804000000000000" pitchFamily="50" charset="-127"/>
              </a:rPr>
              <a:t> tagged directly, each RAG model searches for the corresponding document</a:t>
            </a:r>
          </a:p>
          <a:p>
            <a:pPr lvl="1"/>
            <a:r>
              <a:rPr lang="en-US" altLang="ko-KR" sz="2000" dirty="0">
                <a:ea typeface="나눔고딕" panose="020D0804000000000000" pitchFamily="50" charset="-127"/>
              </a:rPr>
              <a:t>If  vector similarity of ground truth document title and searched document title is </a:t>
            </a:r>
            <a:r>
              <a:rPr lang="en-US" altLang="ko-KR" sz="2000" b="1" dirty="0">
                <a:ea typeface="나눔고딕" panose="020D0804000000000000" pitchFamily="50" charset="-127"/>
              </a:rPr>
              <a:t>0.8 or higher</a:t>
            </a:r>
            <a:r>
              <a:rPr lang="en-US" altLang="ko-KR" sz="2000" dirty="0">
                <a:ea typeface="나눔고딕" panose="020D0804000000000000" pitchFamily="50" charset="-127"/>
              </a:rPr>
              <a:t>, determines correct</a:t>
            </a:r>
            <a:endParaRPr lang="en-US" altLang="ko-KR" sz="400" dirty="0"/>
          </a:p>
          <a:p>
            <a:pPr lvl="1"/>
            <a:r>
              <a:rPr lang="en-US" altLang="ko-KR" sz="2000" dirty="0">
                <a:ea typeface="나눔고딕" panose="020D0804000000000000" pitchFamily="50" charset="-127"/>
              </a:rPr>
              <a:t>Better performance with fine tuned embedded models</a:t>
            </a:r>
          </a:p>
          <a:p>
            <a:pPr lvl="1"/>
            <a:r>
              <a:rPr lang="en-US" altLang="ko-KR" sz="2000" dirty="0">
                <a:ea typeface="나눔고딕" panose="020D0804000000000000" pitchFamily="50" charset="-127"/>
              </a:rPr>
              <a:t>Performance is much better when input filtering is performed</a:t>
            </a:r>
          </a:p>
          <a:p>
            <a:pPr lvl="1"/>
            <a:r>
              <a:rPr lang="en-US" altLang="ko-KR" sz="2000" dirty="0">
                <a:ea typeface="나눔고딕" panose="020D0804000000000000" pitchFamily="50" charset="-127"/>
              </a:rPr>
              <a:t>In the case of </a:t>
            </a:r>
            <a:r>
              <a:rPr lang="en-US" altLang="ko-KR" sz="2000" dirty="0" err="1">
                <a:ea typeface="나눔고딕" panose="020D0804000000000000" pitchFamily="50" charset="-127"/>
              </a:rPr>
              <a:t>Ansible</a:t>
            </a:r>
            <a:r>
              <a:rPr lang="en-US" altLang="ko-KR" sz="2000" dirty="0">
                <a:ea typeface="나눔고딕" panose="020D0804000000000000" pitchFamily="50" charset="-127"/>
              </a:rPr>
              <a:t> logs, unlike normal logs, they are very long, and useless logs such as Pod information, image information, etc. appear in one line, so in this case, RAG tend not to find corresponding documents</a:t>
            </a:r>
          </a:p>
        </p:txBody>
      </p:sp>
      <p:graphicFrame>
        <p:nvGraphicFramePr>
          <p:cNvPr id="4" name="표 3"/>
          <p:cNvGraphicFramePr>
            <a:graphicFrameLocks noGrp="1"/>
          </p:cNvGraphicFramePr>
          <p:nvPr>
            <p:extLst>
              <p:ext uri="{D42A27DB-BD31-4B8C-83A1-F6EECF244321}">
                <p14:modId xmlns:p14="http://schemas.microsoft.com/office/powerpoint/2010/main" val="1784495265"/>
              </p:ext>
            </p:extLst>
          </p:nvPr>
        </p:nvGraphicFramePr>
        <p:xfrm>
          <a:off x="254001" y="4293096"/>
          <a:ext cx="11683998" cy="1559560"/>
        </p:xfrm>
        <a:graphic>
          <a:graphicData uri="http://schemas.openxmlformats.org/drawingml/2006/table">
            <a:tbl>
              <a:tblPr firstRow="1" bandRow="1">
                <a:tableStyleId>{5C22544A-7EE6-4342-B048-85BDC9FD1C3A}</a:tableStyleId>
              </a:tblPr>
              <a:tblGrid>
                <a:gridCol w="1947333">
                  <a:extLst>
                    <a:ext uri="{9D8B030D-6E8A-4147-A177-3AD203B41FA5}">
                      <a16:colId xmlns:a16="http://schemas.microsoft.com/office/drawing/2014/main" val="1941300469"/>
                    </a:ext>
                  </a:extLst>
                </a:gridCol>
                <a:gridCol w="1947333">
                  <a:extLst>
                    <a:ext uri="{9D8B030D-6E8A-4147-A177-3AD203B41FA5}">
                      <a16:colId xmlns:a16="http://schemas.microsoft.com/office/drawing/2014/main" val="1541038111"/>
                    </a:ext>
                  </a:extLst>
                </a:gridCol>
                <a:gridCol w="1947333">
                  <a:extLst>
                    <a:ext uri="{9D8B030D-6E8A-4147-A177-3AD203B41FA5}">
                      <a16:colId xmlns:a16="http://schemas.microsoft.com/office/drawing/2014/main" val="1447520046"/>
                    </a:ext>
                  </a:extLst>
                </a:gridCol>
                <a:gridCol w="1947333">
                  <a:extLst>
                    <a:ext uri="{9D8B030D-6E8A-4147-A177-3AD203B41FA5}">
                      <a16:colId xmlns:a16="http://schemas.microsoft.com/office/drawing/2014/main" val="1502777078"/>
                    </a:ext>
                  </a:extLst>
                </a:gridCol>
                <a:gridCol w="1947333">
                  <a:extLst>
                    <a:ext uri="{9D8B030D-6E8A-4147-A177-3AD203B41FA5}">
                      <a16:colId xmlns:a16="http://schemas.microsoft.com/office/drawing/2014/main" val="509031470"/>
                    </a:ext>
                  </a:extLst>
                </a:gridCol>
                <a:gridCol w="1947333">
                  <a:extLst>
                    <a:ext uri="{9D8B030D-6E8A-4147-A177-3AD203B41FA5}">
                      <a16:colId xmlns:a16="http://schemas.microsoft.com/office/drawing/2014/main" val="954961541"/>
                    </a:ext>
                  </a:extLst>
                </a:gridCol>
              </a:tblGrid>
              <a:tr h="370840">
                <a:tc>
                  <a:txBody>
                    <a:bodyPr/>
                    <a:lstStyle/>
                    <a:p>
                      <a:pPr latinLnBrk="1"/>
                      <a:r>
                        <a:rPr lang="en-US" altLang="ko-KR" dirty="0"/>
                        <a:t>Base</a:t>
                      </a:r>
                      <a:endParaRPr lang="ko-KR" altLang="en-US" dirty="0"/>
                    </a:p>
                  </a:txBody>
                  <a:tcPr/>
                </a:tc>
                <a:tc>
                  <a:txBody>
                    <a:bodyPr/>
                    <a:lstStyle/>
                    <a:p>
                      <a:pPr latinLnBrk="1"/>
                      <a:r>
                        <a:rPr lang="en-US" altLang="ko-KR" dirty="0" err="1"/>
                        <a:t>Finetuned</a:t>
                      </a:r>
                      <a:endParaRPr lang="ko-KR" altLang="en-US" dirty="0"/>
                    </a:p>
                  </a:txBody>
                  <a:tcPr/>
                </a:tc>
                <a:tc>
                  <a:txBody>
                    <a:bodyPr/>
                    <a:lstStyle/>
                    <a:p>
                      <a:pPr latinLnBrk="1"/>
                      <a:r>
                        <a:rPr lang="en-US" altLang="ko-KR" dirty="0"/>
                        <a:t>Rule-based</a:t>
                      </a:r>
                      <a:br>
                        <a:rPr lang="en-US" altLang="ko-KR" dirty="0"/>
                      </a:br>
                      <a:r>
                        <a:rPr lang="en-US" altLang="ko-KR" dirty="0"/>
                        <a:t>Input</a:t>
                      </a:r>
                      <a:r>
                        <a:rPr lang="en-US" altLang="ko-KR" baseline="0" dirty="0"/>
                        <a:t> Filtering</a:t>
                      </a:r>
                      <a:endParaRPr lang="ko-KR" altLang="en-US" dirty="0"/>
                    </a:p>
                  </a:txBody>
                  <a:tcPr/>
                </a:tc>
                <a:tc>
                  <a:txBody>
                    <a:bodyPr/>
                    <a:lstStyle/>
                    <a:p>
                      <a:pPr latinLnBrk="1"/>
                      <a:r>
                        <a:rPr lang="en-US" altLang="ko-KR" dirty="0"/>
                        <a:t>Rule-based</a:t>
                      </a:r>
                      <a:br>
                        <a:rPr lang="en-US" altLang="ko-KR" dirty="0"/>
                      </a:br>
                      <a:r>
                        <a:rPr lang="en-US" altLang="ko-KR" dirty="0"/>
                        <a:t>Input</a:t>
                      </a:r>
                      <a:r>
                        <a:rPr lang="en-US" altLang="ko-KR" baseline="0" dirty="0"/>
                        <a:t> Filtering,</a:t>
                      </a:r>
                      <a:br>
                        <a:rPr lang="en-US" altLang="ko-KR" baseline="0" dirty="0"/>
                      </a:br>
                      <a:r>
                        <a:rPr lang="en-US" altLang="ko-KR" baseline="0" dirty="0" err="1"/>
                        <a:t>Finetuned</a:t>
                      </a:r>
                      <a:endParaRPr lang="ko-KR" altLang="en-US" dirty="0"/>
                    </a:p>
                  </a:txBody>
                  <a:tcPr/>
                </a:tc>
                <a:tc>
                  <a:txBody>
                    <a:bodyPr/>
                    <a:lstStyle/>
                    <a:p>
                      <a:pPr latinLnBrk="1"/>
                      <a:r>
                        <a:rPr lang="en-US" altLang="ko-KR" dirty="0"/>
                        <a:t>Log-TF-IDF based</a:t>
                      </a:r>
                      <a:br>
                        <a:rPr lang="en-US" altLang="ko-KR" dirty="0"/>
                      </a:br>
                      <a:r>
                        <a:rPr lang="en-US" altLang="ko-KR" dirty="0"/>
                        <a:t>Input</a:t>
                      </a:r>
                      <a:r>
                        <a:rPr lang="en-US" altLang="ko-KR" baseline="0" dirty="0"/>
                        <a:t> Filtering</a:t>
                      </a:r>
                      <a:endParaRPr lang="ko-KR" altLang="en-US" dirty="0"/>
                    </a:p>
                  </a:txBody>
                  <a:tcPr/>
                </a:tc>
                <a:tc>
                  <a:txBody>
                    <a:bodyPr/>
                    <a:lstStyle/>
                    <a:p>
                      <a:pPr latinLnBrk="1"/>
                      <a:r>
                        <a:rPr lang="en-US" altLang="ko-KR" dirty="0"/>
                        <a:t>Log-TF-IDF</a:t>
                      </a:r>
                      <a:br>
                        <a:rPr lang="en-US" altLang="ko-KR" dirty="0"/>
                      </a:br>
                      <a:r>
                        <a:rPr lang="en-US" altLang="ko-KR" dirty="0"/>
                        <a:t>based</a:t>
                      </a:r>
                      <a:r>
                        <a:rPr lang="en-US" altLang="ko-KR" baseline="0" dirty="0"/>
                        <a:t> </a:t>
                      </a:r>
                      <a:br>
                        <a:rPr lang="en-US" altLang="ko-KR" baseline="0" dirty="0"/>
                      </a:br>
                      <a:r>
                        <a:rPr lang="en-US" altLang="ko-KR" baseline="0" dirty="0"/>
                        <a:t>Input Filtering,</a:t>
                      </a:r>
                      <a:br>
                        <a:rPr lang="en-US" altLang="ko-KR" baseline="0" dirty="0"/>
                      </a:br>
                      <a:r>
                        <a:rPr lang="en-US" altLang="ko-KR" baseline="0" dirty="0" err="1"/>
                        <a:t>Finetuned</a:t>
                      </a:r>
                      <a:endParaRPr lang="ko-KR" altLang="en-US" dirty="0"/>
                    </a:p>
                  </a:txBody>
                  <a:tcPr/>
                </a:tc>
                <a:extLst>
                  <a:ext uri="{0D108BD9-81ED-4DB2-BD59-A6C34878D82A}">
                    <a16:rowId xmlns:a16="http://schemas.microsoft.com/office/drawing/2014/main" val="3443849283"/>
                  </a:ext>
                </a:extLst>
              </a:tr>
              <a:tr h="370840">
                <a:tc>
                  <a:txBody>
                    <a:bodyPr/>
                    <a:lstStyle/>
                    <a:p>
                      <a:pPr latinLnBrk="1"/>
                      <a:r>
                        <a:rPr lang="en-US" altLang="ko-KR" dirty="0"/>
                        <a:t>55.48%</a:t>
                      </a:r>
                      <a:endParaRPr lang="ko-KR" altLang="en-US" dirty="0"/>
                    </a:p>
                  </a:txBody>
                  <a:tcPr/>
                </a:tc>
                <a:tc>
                  <a:txBody>
                    <a:bodyPr/>
                    <a:lstStyle/>
                    <a:p>
                      <a:pPr latinLnBrk="1"/>
                      <a:r>
                        <a:rPr lang="en-US" altLang="ko-KR" dirty="0"/>
                        <a:t>56.37%</a:t>
                      </a:r>
                      <a:endParaRPr lang="ko-KR" altLang="en-US" dirty="0"/>
                    </a:p>
                  </a:txBody>
                  <a:tcPr/>
                </a:tc>
                <a:tc>
                  <a:txBody>
                    <a:bodyPr/>
                    <a:lstStyle/>
                    <a:p>
                      <a:pPr latinLnBrk="1"/>
                      <a:r>
                        <a:rPr lang="en-US" altLang="ko-KR"/>
                        <a:t>69.32%</a:t>
                      </a:r>
                      <a:endParaRPr lang="ko-KR" altLang="en-US" dirty="0"/>
                    </a:p>
                  </a:txBody>
                  <a:tcPr/>
                </a:tc>
                <a:tc>
                  <a:txBody>
                    <a:bodyPr/>
                    <a:lstStyle/>
                    <a:p>
                      <a:pPr latinLnBrk="1"/>
                      <a:r>
                        <a:rPr lang="en-US" altLang="ko-KR"/>
                        <a:t>71.06%</a:t>
                      </a:r>
                      <a:endParaRPr lang="ko-KR" altLang="en-US"/>
                    </a:p>
                  </a:txBody>
                  <a:tcPr/>
                </a:tc>
                <a:tc>
                  <a:txBody>
                    <a:bodyPr/>
                    <a:lstStyle/>
                    <a:p>
                      <a:pPr latinLnBrk="1"/>
                      <a:r>
                        <a:rPr lang="en-US" altLang="ko-KR" dirty="0"/>
                        <a:t>73.53%</a:t>
                      </a:r>
                      <a:endParaRPr lang="ko-KR" altLang="en-US"/>
                    </a:p>
                  </a:txBody>
                  <a:tcPr/>
                </a:tc>
                <a:tc>
                  <a:txBody>
                    <a:bodyPr/>
                    <a:lstStyle/>
                    <a:p>
                      <a:pPr latinLnBrk="1"/>
                      <a:r>
                        <a:rPr lang="en-US" altLang="ko-KR" b="1" dirty="0"/>
                        <a:t>82.17%</a:t>
                      </a:r>
                      <a:endParaRPr lang="ko-KR" altLang="en-US" b="1" dirty="0"/>
                    </a:p>
                  </a:txBody>
                  <a:tcPr/>
                </a:tc>
                <a:extLst>
                  <a:ext uri="{0D108BD9-81ED-4DB2-BD59-A6C34878D82A}">
                    <a16:rowId xmlns:a16="http://schemas.microsoft.com/office/drawing/2014/main" val="4210333049"/>
                  </a:ext>
                </a:extLst>
              </a:tr>
            </a:tbl>
          </a:graphicData>
        </a:graphic>
      </p:graphicFrame>
    </p:spTree>
    <p:custDataLst>
      <p:tags r:id="rId1"/>
    </p:custDataLst>
    <p:extLst>
      <p:ext uri="{BB962C8B-B14F-4D97-AF65-F5344CB8AC3E}">
        <p14:creationId xmlns:p14="http://schemas.microsoft.com/office/powerpoint/2010/main" val="651753696"/>
      </p:ext>
    </p:extLst>
  </p:cSld>
  <p:clrMapOvr>
    <a:masterClrMapping/>
  </p:clrMapOvr>
  <p:transition advTm="69225">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A2D7-C166-D77A-BA6A-60719D5CC248}"/>
              </a:ext>
            </a:extLst>
          </p:cNvPr>
          <p:cNvSpPr>
            <a:spLocks noGrp="1"/>
          </p:cNvSpPr>
          <p:nvPr>
            <p:ph type="title"/>
          </p:nvPr>
        </p:nvSpPr>
        <p:spPr/>
        <p:txBody>
          <a:bodyPr/>
          <a:lstStyle/>
          <a:p>
            <a:r>
              <a:rPr lang="en-KR" dirty="0"/>
              <a:t>LLMs</a:t>
            </a:r>
          </a:p>
        </p:txBody>
      </p:sp>
      <p:graphicFrame>
        <p:nvGraphicFramePr>
          <p:cNvPr id="4" name="Google Shape;138;p6">
            <a:extLst>
              <a:ext uri="{FF2B5EF4-FFF2-40B4-BE49-F238E27FC236}">
                <a16:creationId xmlns:a16="http://schemas.microsoft.com/office/drawing/2014/main" id="{3D878A75-8389-1645-45FB-B2FD1F72CCF6}"/>
              </a:ext>
            </a:extLst>
          </p:cNvPr>
          <p:cNvGraphicFramePr/>
          <p:nvPr>
            <p:extLst>
              <p:ext uri="{D42A27DB-BD31-4B8C-83A1-F6EECF244321}">
                <p14:modId xmlns:p14="http://schemas.microsoft.com/office/powerpoint/2010/main" val="3853912318"/>
              </p:ext>
            </p:extLst>
          </p:nvPr>
        </p:nvGraphicFramePr>
        <p:xfrm>
          <a:off x="438150" y="764704"/>
          <a:ext cx="11315700" cy="5498570"/>
        </p:xfrm>
        <a:graphic>
          <a:graphicData uri="http://schemas.openxmlformats.org/drawingml/2006/table">
            <a:tbl>
              <a:tblPr firstRow="1" bandRow="1">
                <a:tableStyleId>{BC89EF96-8CEA-46FF-86C4-4CE0E7609802}</a:tableStyleId>
              </a:tblPr>
              <a:tblGrid>
                <a:gridCol w="1605400">
                  <a:extLst>
                    <a:ext uri="{9D8B030D-6E8A-4147-A177-3AD203B41FA5}">
                      <a16:colId xmlns:a16="http://schemas.microsoft.com/office/drawing/2014/main" val="20000"/>
                    </a:ext>
                  </a:extLst>
                </a:gridCol>
                <a:gridCol w="1864875">
                  <a:extLst>
                    <a:ext uri="{9D8B030D-6E8A-4147-A177-3AD203B41FA5}">
                      <a16:colId xmlns:a16="http://schemas.microsoft.com/office/drawing/2014/main" val="20001"/>
                    </a:ext>
                  </a:extLst>
                </a:gridCol>
                <a:gridCol w="3768725">
                  <a:extLst>
                    <a:ext uri="{9D8B030D-6E8A-4147-A177-3AD203B41FA5}">
                      <a16:colId xmlns:a16="http://schemas.microsoft.com/office/drawing/2014/main" val="20002"/>
                    </a:ext>
                  </a:extLst>
                </a:gridCol>
                <a:gridCol w="4076700">
                  <a:extLst>
                    <a:ext uri="{9D8B030D-6E8A-4147-A177-3AD203B41FA5}">
                      <a16:colId xmlns:a16="http://schemas.microsoft.com/office/drawing/2014/main" val="20003"/>
                    </a:ext>
                  </a:extLst>
                </a:gridCol>
              </a:tblGrid>
              <a:tr h="478600">
                <a:tc>
                  <a:txBody>
                    <a:bodyPr/>
                    <a:lstStyle/>
                    <a:p>
                      <a:pPr marL="0" marR="0" lvl="0" indent="0" algn="ctr" rtl="0">
                        <a:spcBef>
                          <a:spcPts val="0"/>
                        </a:spcBef>
                        <a:spcAft>
                          <a:spcPts val="0"/>
                        </a:spcAft>
                        <a:buNone/>
                      </a:pPr>
                      <a:r>
                        <a:rPr lang="en-US" sz="1800" u="none" strike="noStrike" cap="none" dirty="0"/>
                        <a:t>LLM</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Company</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Model </a:t>
                      </a:r>
                      <a:r>
                        <a:rPr lang="en-US" sz="1800" u="none" strike="noStrike" cap="none" dirty="0" err="1"/>
                        <a:t>Name:Parameter</a:t>
                      </a:r>
                      <a:r>
                        <a:rPr lang="en-US" sz="1800" u="none" strike="noStrike" cap="none" dirty="0"/>
                        <a:t> Num.</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Note</a:t>
                      </a:r>
                      <a:endParaRPr sz="1800" u="none" strike="noStrike" cap="none" dirty="0"/>
                    </a:p>
                  </a:txBody>
                  <a:tcPr marL="91450" marR="91450" marT="45725" marB="45725"/>
                </a:tc>
                <a:extLst>
                  <a:ext uri="{0D108BD9-81ED-4DB2-BD59-A6C34878D82A}">
                    <a16:rowId xmlns:a16="http://schemas.microsoft.com/office/drawing/2014/main" val="10000"/>
                  </a:ext>
                </a:extLst>
              </a:tr>
              <a:tr h="975250">
                <a:tc>
                  <a:txBody>
                    <a:bodyPr/>
                    <a:lstStyle/>
                    <a:p>
                      <a:pPr marL="0" marR="0" lvl="0" indent="0" algn="ctr" rtl="0">
                        <a:spcBef>
                          <a:spcPts val="0"/>
                        </a:spcBef>
                        <a:spcAft>
                          <a:spcPts val="0"/>
                        </a:spcAft>
                        <a:buNone/>
                      </a:pPr>
                      <a:r>
                        <a:rPr lang="en-US" sz="1800" b="1" u="none" strike="noStrike" cap="none" dirty="0"/>
                        <a:t>GPT</a:t>
                      </a:r>
                      <a:endParaRPr sz="1800" b="1" u="none" strike="noStrike" cap="none" dirty="0"/>
                    </a:p>
                  </a:txBody>
                  <a:tcPr marL="91450" marR="91450" marT="45725" marB="45725" anchor="ctr"/>
                </a:tc>
                <a:tc>
                  <a:txBody>
                    <a:bodyPr/>
                    <a:lstStyle/>
                    <a:p>
                      <a:pPr marL="0" marR="0" lvl="0" indent="0" algn="l" rtl="0">
                        <a:spcBef>
                          <a:spcPts val="0"/>
                        </a:spcBef>
                        <a:spcAft>
                          <a:spcPts val="0"/>
                        </a:spcAft>
                        <a:buNone/>
                      </a:pPr>
                      <a:r>
                        <a:rPr lang="en-US" sz="1800" u="none" strike="noStrike" cap="none" dirty="0" err="1"/>
                        <a:t>OpenAI</a:t>
                      </a:r>
                      <a:endParaRPr sz="1800" u="none" strike="noStrike" cap="none" dirty="0"/>
                    </a:p>
                  </a:txBody>
                  <a:tcPr marL="91450" marR="91450" marT="45725" marB="45725" anchor="ctr"/>
                </a:tc>
                <a:tc>
                  <a:txBody>
                    <a:bodyPr/>
                    <a:lstStyle/>
                    <a:p>
                      <a:pPr marL="0" marR="0" lvl="0" indent="0" algn="l" rtl="0">
                        <a:spcBef>
                          <a:spcPts val="0"/>
                        </a:spcBef>
                        <a:spcAft>
                          <a:spcPts val="0"/>
                        </a:spcAft>
                        <a:buNone/>
                      </a:pPr>
                      <a:r>
                        <a:rPr lang="en-US" sz="1800" u="none" strike="noStrike" cap="none" dirty="0"/>
                        <a:t>GPT-4o:220B(estimated), o3</a:t>
                      </a:r>
                      <a:endParaRPr dirty="0"/>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dirty="0"/>
                        <a:t>Not open to public</a:t>
                      </a:r>
                    </a:p>
                    <a:p>
                      <a:pPr marL="285750" marR="0" lvl="0" indent="-285750" algn="l" rtl="0">
                        <a:spcBef>
                          <a:spcPts val="0"/>
                        </a:spcBef>
                        <a:spcAft>
                          <a:spcPts val="0"/>
                        </a:spcAft>
                        <a:buClr>
                          <a:schemeClr val="dk1"/>
                        </a:buClr>
                        <a:buSzPts val="1800"/>
                        <a:buFont typeface="Arial"/>
                        <a:buChar char="•"/>
                      </a:pPr>
                      <a:r>
                        <a:rPr lang="en-US" sz="1800" u="none" strike="noStrike" cap="none" dirty="0"/>
                        <a:t>Paid API only</a:t>
                      </a:r>
                    </a:p>
                    <a:p>
                      <a:pPr marL="285750" marR="0" lvl="0" indent="-285750" algn="l" rtl="0">
                        <a:spcBef>
                          <a:spcPts val="0"/>
                        </a:spcBef>
                        <a:spcAft>
                          <a:spcPts val="0"/>
                        </a:spcAft>
                        <a:buClr>
                          <a:schemeClr val="dk1"/>
                        </a:buClr>
                        <a:buSzPts val="1800"/>
                        <a:buFont typeface="Arial"/>
                        <a:buChar char="•"/>
                      </a:pPr>
                      <a:r>
                        <a:rPr lang="en-US" sz="1800" u="none" strike="noStrike" cap="none" dirty="0"/>
                        <a:t>o3: logic, coding specialized</a:t>
                      </a:r>
                      <a:endParaRPr sz="1800" u="none" strike="noStrike" cap="none" dirty="0"/>
                    </a:p>
                  </a:txBody>
                  <a:tcPr marL="91450" marR="91450" marT="45725" marB="45725" anchor="ctr"/>
                </a:tc>
                <a:extLst>
                  <a:ext uri="{0D108BD9-81ED-4DB2-BD59-A6C34878D82A}">
                    <a16:rowId xmlns:a16="http://schemas.microsoft.com/office/drawing/2014/main" val="10001"/>
                  </a:ext>
                </a:extLst>
              </a:tr>
              <a:tr h="697500">
                <a:tc>
                  <a:txBody>
                    <a:bodyPr/>
                    <a:lstStyle/>
                    <a:p>
                      <a:pPr marL="0" marR="0" lvl="0" indent="0" algn="ctr" rtl="0">
                        <a:spcBef>
                          <a:spcPts val="0"/>
                        </a:spcBef>
                        <a:spcAft>
                          <a:spcPts val="0"/>
                        </a:spcAft>
                        <a:buNone/>
                      </a:pPr>
                      <a:r>
                        <a:rPr lang="en-US" sz="1800" b="1" u="none" strike="noStrike" cap="none"/>
                        <a:t>Gemma</a:t>
                      </a:r>
                      <a:endParaRPr sz="1800" b="1" u="none" strike="noStrike" cap="none"/>
                    </a:p>
                  </a:txBody>
                  <a:tcPr marL="91450" marR="91450" marT="45725" marB="45725" anchor="ctr"/>
                </a:tc>
                <a:tc>
                  <a:txBody>
                    <a:bodyPr/>
                    <a:lstStyle/>
                    <a:p>
                      <a:pPr marL="0" marR="0" lvl="0" indent="0" algn="l" rtl="0">
                        <a:spcBef>
                          <a:spcPts val="0"/>
                        </a:spcBef>
                        <a:spcAft>
                          <a:spcPts val="0"/>
                        </a:spcAft>
                        <a:buNone/>
                      </a:pPr>
                      <a:r>
                        <a:rPr lang="en-US" sz="1800" u="none" strike="noStrike" cap="none"/>
                        <a:t>Google</a:t>
                      </a:r>
                      <a:endParaRPr sz="1800" u="none" strike="noStrike" cap="none"/>
                    </a:p>
                  </a:txBody>
                  <a:tcPr marL="91450" marR="91450" marT="45725" marB="45725" anchor="ctr"/>
                </a:tc>
                <a:tc>
                  <a:txBody>
                    <a:bodyPr/>
                    <a:lstStyle/>
                    <a:p>
                      <a:pPr marL="0" marR="0" lvl="0" indent="0" algn="l" rtl="0">
                        <a:spcBef>
                          <a:spcPts val="0"/>
                        </a:spcBef>
                        <a:spcAft>
                          <a:spcPts val="0"/>
                        </a:spcAft>
                        <a:buNone/>
                      </a:pPr>
                      <a:r>
                        <a:rPr lang="en-US" sz="1800" u="none" strike="noStrike" cap="none" dirty="0"/>
                        <a:t>Gemma3:27B</a:t>
                      </a:r>
                      <a:endParaRPr sz="1800" b="0" u="none" strike="noStrike" cap="none" dirty="0"/>
                    </a:p>
                  </a:txBody>
                  <a:tcPr marL="91450" marR="91450" marT="45725" marB="45725" anchor="ctr"/>
                </a:tc>
                <a:tc>
                  <a:txBody>
                    <a:bodyPr/>
                    <a:lstStyle/>
                    <a:p>
                      <a:pPr marL="0" marR="0" lvl="0" indent="0" algn="l" rtl="0">
                        <a:spcBef>
                          <a:spcPts val="0"/>
                        </a:spcBef>
                        <a:spcAft>
                          <a:spcPts val="0"/>
                        </a:spcAft>
                        <a:buNone/>
                      </a:pPr>
                      <a:endParaRPr sz="1800" u="none" strike="noStrike" cap="none" dirty="0"/>
                    </a:p>
                  </a:txBody>
                  <a:tcPr marL="91450" marR="91450" marT="45725" marB="45725" anchor="ctr"/>
                </a:tc>
                <a:extLst>
                  <a:ext uri="{0D108BD9-81ED-4DB2-BD59-A6C34878D82A}">
                    <a16:rowId xmlns:a16="http://schemas.microsoft.com/office/drawing/2014/main" val="10002"/>
                  </a:ext>
                </a:extLst>
              </a:tr>
              <a:tr h="697500">
                <a:tc>
                  <a:txBody>
                    <a:bodyPr/>
                    <a:lstStyle/>
                    <a:p>
                      <a:pPr marL="0" marR="0" lvl="0" indent="0" algn="ctr" rtl="0">
                        <a:spcBef>
                          <a:spcPts val="0"/>
                        </a:spcBef>
                        <a:spcAft>
                          <a:spcPts val="0"/>
                        </a:spcAft>
                        <a:buNone/>
                      </a:pPr>
                      <a:r>
                        <a:rPr lang="en-US" sz="1800" b="1" u="none" strike="noStrike" cap="none"/>
                        <a:t>Qwen</a:t>
                      </a:r>
                      <a:endParaRPr sz="1800" b="1"/>
                    </a:p>
                  </a:txBody>
                  <a:tcPr marL="91450" marR="91450" marT="45725" marB="45725" anchor="ctr"/>
                </a:tc>
                <a:tc>
                  <a:txBody>
                    <a:bodyPr/>
                    <a:lstStyle/>
                    <a:p>
                      <a:pPr marL="0" marR="0" lvl="0" indent="0" algn="l" rtl="0">
                        <a:spcBef>
                          <a:spcPts val="0"/>
                        </a:spcBef>
                        <a:spcAft>
                          <a:spcPts val="0"/>
                        </a:spcAft>
                        <a:buNone/>
                      </a:pPr>
                      <a:r>
                        <a:rPr lang="en-US" sz="1800"/>
                        <a:t>Alibaba</a:t>
                      </a:r>
                      <a:endParaRPr sz="180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Malgun Gothic"/>
                        <a:buNone/>
                      </a:pPr>
                      <a:r>
                        <a:rPr lang="en-US" sz="1800" dirty="0"/>
                        <a:t>Qwen2.5:72B, Qwen2.5-coder:32B, QwQ:32B</a:t>
                      </a:r>
                      <a:endParaRPr sz="1800" dirty="0"/>
                    </a:p>
                  </a:txBody>
                  <a:tcPr marL="91450" marR="91450" marT="45725" marB="45725" anchor="ct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err="1"/>
                        <a:t>QwQ</a:t>
                      </a:r>
                      <a:r>
                        <a:rPr lang="en-US" sz="1800" dirty="0"/>
                        <a:t>: reasoning specialized, pre-revealed while in development</a:t>
                      </a:r>
                      <a:endParaRPr sz="1800" dirty="0"/>
                    </a:p>
                  </a:txBody>
                  <a:tcPr marL="91450" marR="91450" marT="45725" marB="45725" anchor="ctr"/>
                </a:tc>
                <a:extLst>
                  <a:ext uri="{0D108BD9-81ED-4DB2-BD59-A6C34878D82A}">
                    <a16:rowId xmlns:a16="http://schemas.microsoft.com/office/drawing/2014/main" val="10003"/>
                  </a:ext>
                </a:extLst>
              </a:tr>
              <a:tr h="697500">
                <a:tc>
                  <a:txBody>
                    <a:bodyPr/>
                    <a:lstStyle/>
                    <a:p>
                      <a:pPr marL="0" marR="0" lvl="0" indent="0" algn="ctr" rtl="0">
                        <a:spcBef>
                          <a:spcPts val="0"/>
                        </a:spcBef>
                        <a:spcAft>
                          <a:spcPts val="0"/>
                        </a:spcAft>
                        <a:buNone/>
                      </a:pPr>
                      <a:r>
                        <a:rPr lang="en-US" sz="1800" b="1"/>
                        <a:t>DeepSeek</a:t>
                      </a:r>
                      <a:endParaRPr sz="1800" b="1"/>
                    </a:p>
                  </a:txBody>
                  <a:tcPr marL="91450" marR="91450" marT="45725" marB="45725" anchor="ctr"/>
                </a:tc>
                <a:tc>
                  <a:txBody>
                    <a:bodyPr/>
                    <a:lstStyle/>
                    <a:p>
                      <a:pPr marL="0" marR="0" lvl="0" indent="0" algn="l" rtl="0">
                        <a:spcBef>
                          <a:spcPts val="0"/>
                        </a:spcBef>
                        <a:spcAft>
                          <a:spcPts val="0"/>
                        </a:spcAft>
                        <a:buNone/>
                      </a:pPr>
                      <a:r>
                        <a:rPr lang="en-US" sz="1800"/>
                        <a:t>DeepSeek</a:t>
                      </a:r>
                      <a:endParaRPr sz="180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Malgun Gothic"/>
                        <a:buNone/>
                      </a:pPr>
                      <a:r>
                        <a:rPr lang="en-US" sz="1800" dirty="0"/>
                        <a:t>Deepseek-r1:671B, Deepseek-distill-Llama3:70B</a:t>
                      </a:r>
                      <a:endParaRPr sz="1800" dirty="0"/>
                    </a:p>
                  </a:txBody>
                  <a:tcPr marL="91450" marR="91450" marT="45725" marB="45725" anchor="ctr"/>
                </a:tc>
                <a:tc>
                  <a:txBody>
                    <a:bodyPr/>
                    <a:lstStyle/>
                    <a:p>
                      <a:pPr marL="285750" marR="0" lvl="0" indent="-285750" algn="l" rtl="0">
                        <a:spcBef>
                          <a:spcPts val="0"/>
                        </a:spcBef>
                        <a:spcAft>
                          <a:spcPts val="0"/>
                        </a:spcAft>
                        <a:buClr>
                          <a:schemeClr val="dk1"/>
                        </a:buClr>
                        <a:buSzPts val="1800"/>
                        <a:buFont typeface="Arial"/>
                        <a:buChar char="•"/>
                      </a:pPr>
                      <a:r>
                        <a:rPr lang="en-US" sz="1800" kern="1200" dirty="0">
                          <a:effectLst/>
                        </a:rPr>
                        <a:t>Number of parameters was too large, so used as a distilled model</a:t>
                      </a:r>
                      <a:endParaRPr sz="1800" dirty="0"/>
                    </a:p>
                  </a:txBody>
                  <a:tcPr marL="91450" marR="91450" marT="45725" marB="45725" anchor="ctr"/>
                </a:tc>
                <a:extLst>
                  <a:ext uri="{0D108BD9-81ED-4DB2-BD59-A6C34878D82A}">
                    <a16:rowId xmlns:a16="http://schemas.microsoft.com/office/drawing/2014/main" val="10004"/>
                  </a:ext>
                </a:extLst>
              </a:tr>
              <a:tr h="557220">
                <a:tc>
                  <a:txBody>
                    <a:bodyPr/>
                    <a:lstStyle/>
                    <a:p>
                      <a:pPr marL="0" marR="0" lvl="0" indent="0" algn="ctr" rtl="0">
                        <a:spcBef>
                          <a:spcPts val="0"/>
                        </a:spcBef>
                        <a:spcAft>
                          <a:spcPts val="0"/>
                        </a:spcAft>
                        <a:buNone/>
                      </a:pPr>
                      <a:r>
                        <a:rPr lang="en-US" sz="1800" b="1"/>
                        <a:t>Mistral</a:t>
                      </a:r>
                      <a:endParaRPr sz="1800" b="1"/>
                    </a:p>
                  </a:txBody>
                  <a:tcPr marL="91450" marR="91450" marT="45725" marB="45725" anchor="ctr"/>
                </a:tc>
                <a:tc>
                  <a:txBody>
                    <a:bodyPr/>
                    <a:lstStyle/>
                    <a:p>
                      <a:pPr marL="0" marR="0" lvl="0" indent="0" algn="l" rtl="0">
                        <a:spcBef>
                          <a:spcPts val="0"/>
                        </a:spcBef>
                        <a:spcAft>
                          <a:spcPts val="0"/>
                        </a:spcAft>
                        <a:buNone/>
                      </a:pPr>
                      <a:r>
                        <a:rPr lang="en-US" sz="1800"/>
                        <a:t>Mistral AI</a:t>
                      </a:r>
                      <a:endParaRPr sz="1800"/>
                    </a:p>
                  </a:txBody>
                  <a:tcPr marL="91450" marR="91450" marT="45725" marB="45725" anchor="ctr"/>
                </a:tc>
                <a:tc>
                  <a:txBody>
                    <a:bodyPr/>
                    <a:lstStyle/>
                    <a:p>
                      <a:pPr marL="0" marR="0" lvl="0" indent="0" algn="l" rtl="0">
                        <a:spcBef>
                          <a:spcPts val="0"/>
                        </a:spcBef>
                        <a:spcAft>
                          <a:spcPts val="0"/>
                        </a:spcAft>
                        <a:buNone/>
                      </a:pPr>
                      <a:r>
                        <a:rPr lang="en-US" sz="1800" dirty="0"/>
                        <a:t>Mistral:7B</a:t>
                      </a:r>
                      <a:endParaRPr sz="1800" dirty="0"/>
                    </a:p>
                  </a:txBody>
                  <a:tcPr marL="91450" marR="91450" marT="45725" marB="45725" anchor="ctr"/>
                </a:tc>
                <a:tc>
                  <a:txBody>
                    <a:bodyPr/>
                    <a:lstStyle/>
                    <a:p>
                      <a:pPr marL="285750" marR="0" lvl="0" indent="-171450" algn="l" rtl="0">
                        <a:spcBef>
                          <a:spcPts val="0"/>
                        </a:spcBef>
                        <a:spcAft>
                          <a:spcPts val="0"/>
                        </a:spcAft>
                        <a:buClr>
                          <a:schemeClr val="dk1"/>
                        </a:buClr>
                        <a:buSzPts val="1800"/>
                        <a:buFont typeface="Arial"/>
                        <a:buNone/>
                      </a:pPr>
                      <a:endParaRPr sz="1800" dirty="0"/>
                    </a:p>
                  </a:txBody>
                  <a:tcPr marL="91450" marR="91450" marT="45725" marB="45725" anchor="ctr"/>
                </a:tc>
                <a:extLst>
                  <a:ext uri="{0D108BD9-81ED-4DB2-BD59-A6C34878D82A}">
                    <a16:rowId xmlns:a16="http://schemas.microsoft.com/office/drawing/2014/main" val="10005"/>
                  </a:ext>
                </a:extLst>
              </a:tr>
              <a:tr h="697500">
                <a:tc>
                  <a:txBody>
                    <a:bodyPr/>
                    <a:lstStyle/>
                    <a:p>
                      <a:pPr marL="0" marR="0" lvl="0" indent="0" algn="ctr" rtl="0">
                        <a:spcBef>
                          <a:spcPts val="0"/>
                        </a:spcBef>
                        <a:spcAft>
                          <a:spcPts val="0"/>
                        </a:spcAft>
                        <a:buNone/>
                      </a:pPr>
                      <a:r>
                        <a:rPr lang="en-US" sz="1800" b="1" dirty="0"/>
                        <a:t>Llama</a:t>
                      </a:r>
                      <a:endParaRPr sz="1800" b="1" dirty="0"/>
                    </a:p>
                  </a:txBody>
                  <a:tcPr marL="91450" marR="91450" marT="45725" marB="45725" anchor="ctr"/>
                </a:tc>
                <a:tc>
                  <a:txBody>
                    <a:bodyPr/>
                    <a:lstStyle/>
                    <a:p>
                      <a:pPr marL="0" marR="0" lvl="0" indent="0" algn="l" rtl="0">
                        <a:spcBef>
                          <a:spcPts val="0"/>
                        </a:spcBef>
                        <a:spcAft>
                          <a:spcPts val="0"/>
                        </a:spcAft>
                        <a:buNone/>
                      </a:pPr>
                      <a:r>
                        <a:rPr lang="en-US" sz="1800"/>
                        <a:t>Meta</a:t>
                      </a:r>
                      <a:endParaRPr sz="1800"/>
                    </a:p>
                  </a:txBody>
                  <a:tcPr marL="91450" marR="91450" marT="45725" marB="45725" anchor="ctr"/>
                </a:tc>
                <a:tc>
                  <a:txBody>
                    <a:bodyPr/>
                    <a:lstStyle/>
                    <a:p>
                      <a:pPr marL="0" marR="0" lvl="0" indent="0" algn="l" rtl="0">
                        <a:spcBef>
                          <a:spcPts val="0"/>
                        </a:spcBef>
                        <a:spcAft>
                          <a:spcPts val="0"/>
                        </a:spcAft>
                        <a:buNone/>
                      </a:pPr>
                      <a:r>
                        <a:rPr lang="en-US" sz="1800" dirty="0"/>
                        <a:t>Llama 3.3:70B</a:t>
                      </a:r>
                      <a:endParaRPr dirty="0"/>
                    </a:p>
                  </a:txBody>
                  <a:tcPr marL="91450" marR="91450" marT="45725" marB="45725" anchor="ctr"/>
                </a:tc>
                <a:tc>
                  <a:txBody>
                    <a:bodyPr/>
                    <a:lstStyle/>
                    <a:p>
                      <a:pPr marL="0" marR="0" lvl="0" indent="0" algn="l" rtl="0">
                        <a:spcBef>
                          <a:spcPts val="0"/>
                        </a:spcBef>
                        <a:spcAft>
                          <a:spcPts val="0"/>
                        </a:spcAft>
                        <a:buNone/>
                      </a:pPr>
                      <a:endParaRPr sz="1800" dirty="0"/>
                    </a:p>
                  </a:txBody>
                  <a:tcPr marL="91450" marR="91450" marT="45725" marB="45725" anchor="ctr"/>
                </a:tc>
                <a:extLst>
                  <a:ext uri="{0D108BD9-81ED-4DB2-BD59-A6C34878D82A}">
                    <a16:rowId xmlns:a16="http://schemas.microsoft.com/office/drawing/2014/main" val="10006"/>
                  </a:ext>
                </a:extLst>
              </a:tr>
              <a:tr h="697500">
                <a:tc>
                  <a:txBody>
                    <a:bodyPr/>
                    <a:lstStyle/>
                    <a:p>
                      <a:pPr marL="0" marR="0" lvl="0" indent="0" algn="ctr" rtl="0">
                        <a:spcBef>
                          <a:spcPts val="0"/>
                        </a:spcBef>
                        <a:spcAft>
                          <a:spcPts val="0"/>
                        </a:spcAft>
                        <a:buNone/>
                      </a:pPr>
                      <a:r>
                        <a:rPr lang="en-US" sz="1800" b="1" dirty="0"/>
                        <a:t>Phi4</a:t>
                      </a:r>
                      <a:endParaRPr sz="1800" b="1" dirty="0"/>
                    </a:p>
                  </a:txBody>
                  <a:tcPr marL="91450" marR="91450" marT="45725" marB="45725" anchor="ctr"/>
                </a:tc>
                <a:tc>
                  <a:txBody>
                    <a:bodyPr/>
                    <a:lstStyle/>
                    <a:p>
                      <a:pPr marL="0" marR="0" lvl="0" indent="0" algn="l" rtl="0">
                        <a:spcBef>
                          <a:spcPts val="0"/>
                        </a:spcBef>
                        <a:spcAft>
                          <a:spcPts val="0"/>
                        </a:spcAft>
                        <a:buNone/>
                      </a:pPr>
                      <a:r>
                        <a:rPr lang="en-US" sz="1800"/>
                        <a:t>Microsoft</a:t>
                      </a:r>
                      <a:endParaRPr sz="1800"/>
                    </a:p>
                  </a:txBody>
                  <a:tcPr marL="91450" marR="91450" marT="45725" marB="45725" anchor="ctr"/>
                </a:tc>
                <a:tc>
                  <a:txBody>
                    <a:bodyPr/>
                    <a:lstStyle/>
                    <a:p>
                      <a:pPr marL="0" marR="0" lvl="0" indent="0" algn="l" rtl="0">
                        <a:spcBef>
                          <a:spcPts val="0"/>
                        </a:spcBef>
                        <a:spcAft>
                          <a:spcPts val="0"/>
                        </a:spcAft>
                        <a:buNone/>
                      </a:pPr>
                      <a:r>
                        <a:rPr lang="en-US" sz="1800"/>
                        <a:t>Phi4:14B</a:t>
                      </a:r>
                      <a:endParaRPr sz="1800"/>
                    </a:p>
                  </a:txBody>
                  <a:tcPr marL="91450" marR="91450" marT="45725" marB="45725" anchor="ctr"/>
                </a:tc>
                <a:tc>
                  <a:txBody>
                    <a:bodyPr/>
                    <a:lstStyle/>
                    <a:p>
                      <a:pPr marL="0" marR="0" lvl="0" indent="0" algn="l" rtl="0">
                        <a:spcBef>
                          <a:spcPts val="0"/>
                        </a:spcBef>
                        <a:spcAft>
                          <a:spcPts val="0"/>
                        </a:spcAft>
                        <a:buNone/>
                      </a:pPr>
                      <a:endParaRPr sz="1800" dirty="0"/>
                    </a:p>
                  </a:txBody>
                  <a:tcPr marL="91450" marR="91450" marT="45725" marB="4572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801846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Evaluation - Python</a:t>
            </a:r>
            <a:endParaRPr lang="ko-KR" altLang="en-US" dirty="0">
              <a:ea typeface="나눔고딕" panose="020D0804000000000000" pitchFamily="50" charset="-127"/>
              <a:cs typeface="Arial" panose="020B0604020202020204" pitchFamily="34" charset="0"/>
            </a:endParaRPr>
          </a:p>
        </p:txBody>
      </p:sp>
      <p:sp>
        <p:nvSpPr>
          <p:cNvPr id="4" name="내용 개체 틀 3"/>
          <p:cNvSpPr>
            <a:spLocks noGrp="1"/>
          </p:cNvSpPr>
          <p:nvPr>
            <p:ph idx="1"/>
          </p:nvPr>
        </p:nvSpPr>
        <p:spPr/>
        <p:txBody>
          <a:bodyPr/>
          <a:lstStyle/>
          <a:p>
            <a:r>
              <a:rPr lang="en-US" altLang="ko-KR" b="1" dirty="0"/>
              <a:t>For each method, measure accuracy based on how many of the 60 MOPs are successful</a:t>
            </a:r>
            <a:endParaRPr lang="ko-KR" altLang="en-US" b="1" dirty="0"/>
          </a:p>
        </p:txBody>
      </p:sp>
      <p:pic>
        <p:nvPicPr>
          <p:cNvPr id="3" name="그림 2"/>
          <p:cNvPicPr>
            <a:picLocks noChangeAspect="1"/>
          </p:cNvPicPr>
          <p:nvPr/>
        </p:nvPicPr>
        <p:blipFill>
          <a:blip r:embed="rId4"/>
          <a:stretch>
            <a:fillRect/>
          </a:stretch>
        </p:blipFill>
        <p:spPr>
          <a:xfrm>
            <a:off x="99386" y="764704"/>
            <a:ext cx="11901270" cy="5760640"/>
          </a:xfrm>
          <a:prstGeom prst="rect">
            <a:avLst/>
          </a:prstGeom>
        </p:spPr>
      </p:pic>
    </p:spTree>
    <p:custDataLst>
      <p:tags r:id="rId1"/>
    </p:custDataLst>
    <p:extLst>
      <p:ext uri="{BB962C8B-B14F-4D97-AF65-F5344CB8AC3E}">
        <p14:creationId xmlns:p14="http://schemas.microsoft.com/office/powerpoint/2010/main" val="247767861"/>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(1/4)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defRPr/>
            </a:pPr>
            <a:r>
              <a:rPr lang="en-US" altLang="ko-KR" b="1" dirty="0"/>
              <a:t>SDN/NFV (Software Defined Network/Network Function Virtualization)</a:t>
            </a:r>
          </a:p>
          <a:p>
            <a:pPr lvl="1">
              <a:lnSpc>
                <a:spcPct val="120000"/>
              </a:lnSpc>
            </a:pPr>
            <a:r>
              <a:rPr lang="en-US" altLang="ko-KR" sz="2000" dirty="0"/>
              <a:t>The amount of traffic in computer networks has increased dramatically in recent years, and </a:t>
            </a:r>
            <a:r>
              <a:rPr lang="en-US" altLang="ko-KR" sz="2000" b="1" dirty="0"/>
              <a:t>operating costs have also increased</a:t>
            </a:r>
            <a:endParaRPr lang="en-US" altLang="ko-KR" sz="2000" dirty="0"/>
          </a:p>
          <a:p>
            <a:pPr lvl="1">
              <a:lnSpc>
                <a:spcPct val="120000"/>
              </a:lnSpc>
            </a:pPr>
            <a:r>
              <a:rPr lang="en-US" altLang="ko-KR" sz="2000" b="1" dirty="0"/>
              <a:t>SDN</a:t>
            </a:r>
            <a:r>
              <a:rPr lang="en-US" altLang="ko-KR" sz="2000" dirty="0"/>
              <a:t>: Separates the control plane and data plane</a:t>
            </a:r>
          </a:p>
          <a:p>
            <a:pPr lvl="1">
              <a:lnSpc>
                <a:spcPct val="120000"/>
              </a:lnSpc>
            </a:pPr>
            <a:r>
              <a:rPr lang="en-US" altLang="ko-KR" sz="2000" b="1" dirty="0"/>
              <a:t>NFV</a:t>
            </a:r>
            <a:r>
              <a:rPr lang="en-US" altLang="ko-KR" sz="2000" dirty="0"/>
              <a:t>: Virtualizes network functions traditionally embedded in </a:t>
            </a:r>
            <a:br>
              <a:rPr lang="en-US" altLang="ko-KR" sz="2000" dirty="0"/>
            </a:br>
            <a:r>
              <a:rPr lang="en-US" altLang="ko-KR" sz="2000" dirty="0"/>
              <a:t>dedicated hardware</a:t>
            </a:r>
          </a:p>
          <a:p>
            <a:pPr lvl="1">
              <a:lnSpc>
                <a:spcPct val="120000"/>
              </a:lnSpc>
            </a:pPr>
            <a:r>
              <a:rPr lang="en-US" altLang="ko-KR" sz="2000" dirty="0"/>
              <a:t>After SDN/NFV, network management costs are still increasing to </a:t>
            </a:r>
            <a:br>
              <a:rPr lang="en-US" altLang="ko-KR" sz="2000" dirty="0"/>
            </a:br>
            <a:r>
              <a:rPr lang="en-US" altLang="ko-KR" sz="2000" dirty="0"/>
              <a:t>manage increasing network traffic, and the management method is </a:t>
            </a:r>
            <a:br>
              <a:rPr lang="en-US" altLang="ko-KR" sz="2000" dirty="0"/>
            </a:br>
            <a:r>
              <a:rPr lang="en-US" altLang="ko-KR" sz="2000" dirty="0"/>
              <a:t>also becoming more complex</a:t>
            </a:r>
          </a:p>
        </p:txBody>
      </p:sp>
      <p:grpSp>
        <p:nvGrpSpPr>
          <p:cNvPr id="8" name="그룹 7"/>
          <p:cNvGrpSpPr/>
          <p:nvPr/>
        </p:nvGrpSpPr>
        <p:grpSpPr>
          <a:xfrm>
            <a:off x="1494032" y="4874057"/>
            <a:ext cx="5125054" cy="1097650"/>
            <a:chOff x="3357858" y="4881578"/>
            <a:chExt cx="5125054" cy="1097650"/>
          </a:xfrm>
        </p:grpSpPr>
        <p:sp>
          <p:nvSpPr>
            <p:cNvPr id="9" name="구름 8"/>
            <p:cNvSpPr/>
            <p:nvPr/>
          </p:nvSpPr>
          <p:spPr>
            <a:xfrm>
              <a:off x="3357858" y="4881578"/>
              <a:ext cx="2118598" cy="109765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SDN/NFV</a:t>
              </a:r>
              <a:endParaRPr lang="ko-KR" altLang="en-US" sz="2000">
                <a:solidFill>
                  <a:schemeClr val="tx1"/>
                </a:solidFill>
              </a:endParaRPr>
            </a:p>
          </p:txBody>
        </p:sp>
        <p:sp>
          <p:nvSpPr>
            <p:cNvPr id="10" name="직사각형 9"/>
            <p:cNvSpPr/>
            <p:nvPr/>
          </p:nvSpPr>
          <p:spPr>
            <a:xfrm>
              <a:off x="6328290" y="5015244"/>
              <a:ext cx="2154622" cy="830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Scalability,</a:t>
              </a:r>
              <a:r>
                <a:rPr lang="ko-KR" altLang="en-US" sz="1600" dirty="0">
                  <a:solidFill>
                    <a:schemeClr val="tx1"/>
                  </a:solidFill>
                </a:rPr>
                <a:t> </a:t>
              </a:r>
              <a:r>
                <a:rPr lang="en-US" altLang="ko-KR" sz="1600" dirty="0">
                  <a:solidFill>
                    <a:schemeClr val="tx1"/>
                  </a:solidFill>
                </a:rPr>
                <a:t>Agility↑, CAPEX/OPEX↓</a:t>
              </a:r>
              <a:endParaRPr lang="ko-KR" altLang="en-US" sz="1600" dirty="0">
                <a:solidFill>
                  <a:schemeClr val="tx1"/>
                </a:solidFill>
              </a:endParaRPr>
            </a:p>
          </p:txBody>
        </p:sp>
        <p:cxnSp>
          <p:nvCxnSpPr>
            <p:cNvPr id="11" name="직선 화살표 연결선 10"/>
            <p:cNvCxnSpPr>
              <a:stCxn id="9" idx="0"/>
              <a:endCxn id="10" idx="1"/>
            </p:cNvCxnSpPr>
            <p:nvPr/>
          </p:nvCxnSpPr>
          <p:spPr>
            <a:xfrm>
              <a:off x="5474691" y="5430403"/>
              <a:ext cx="853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직사각형 3"/>
          <p:cNvSpPr/>
          <p:nvPr/>
        </p:nvSpPr>
        <p:spPr>
          <a:xfrm>
            <a:off x="-10813" y="6293750"/>
            <a:ext cx="12091646" cy="292388"/>
          </a:xfrm>
          <a:prstGeom prst="rect">
            <a:avLst/>
          </a:prstGeom>
        </p:spPr>
        <p:txBody>
          <a:bodyPr wrap="square">
            <a:spAutoFit/>
          </a:bodyPr>
          <a:lstStyle/>
          <a:p>
            <a:pPr>
              <a:lnSpc>
                <a:spcPct val="130000"/>
              </a:lnSpc>
              <a:defRPr/>
            </a:pPr>
            <a:r>
              <a:rPr lang="en-US" altLang="ko-KR" sz="1000" dirty="0"/>
              <a:t>* </a:t>
            </a:r>
            <a:r>
              <a:rPr lang="en-US" altLang="ko-KR" sz="1000" dirty="0" err="1"/>
              <a:t>BlueCat</a:t>
            </a:r>
            <a:r>
              <a:rPr lang="en-US" altLang="ko-KR" sz="1000" dirty="0"/>
              <a:t> Networks. Network management megatrends 2024. https://bluecatnetworks.com/wp-content/uploads/2024/08/ network-management-megatrends-2024.pdf, 2024. </a:t>
            </a:r>
          </a:p>
        </p:txBody>
      </p:sp>
      <p:pic>
        <p:nvPicPr>
          <p:cNvPr id="6" name="Picture 5">
            <a:extLst>
              <a:ext uri="{FF2B5EF4-FFF2-40B4-BE49-F238E27FC236}">
                <a16:creationId xmlns:a16="http://schemas.microsoft.com/office/drawing/2014/main" id="{846BF306-E468-97B0-D035-72DCB4091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902" y="2924944"/>
            <a:ext cx="2172942" cy="2842384"/>
          </a:xfrm>
          <a:prstGeom prst="rect">
            <a:avLst/>
          </a:prstGeom>
        </p:spPr>
      </p:pic>
      <p:sp>
        <p:nvSpPr>
          <p:cNvPr id="15" name="TextBox 14"/>
          <p:cNvSpPr txBox="1"/>
          <p:nvPr/>
        </p:nvSpPr>
        <p:spPr>
          <a:xfrm>
            <a:off x="8119716" y="5659386"/>
            <a:ext cx="4073166" cy="307777"/>
          </a:xfrm>
          <a:prstGeom prst="rect">
            <a:avLst/>
          </a:prstGeom>
          <a:noFill/>
        </p:spPr>
        <p:txBody>
          <a:bodyPr wrap="none" rtlCol="0">
            <a:spAutoFit/>
          </a:bodyPr>
          <a:lstStyle/>
          <a:p>
            <a:r>
              <a:rPr lang="en-US" altLang="ko-KR" sz="1400" dirty="0"/>
              <a:t>Human error ratio in Network-related problem*</a:t>
            </a:r>
            <a:endParaRPr lang="ko-KR" altLang="en-US" sz="1400" dirty="0"/>
          </a:p>
        </p:txBody>
      </p:sp>
    </p:spTree>
    <p:custDataLst>
      <p:tags r:id="rId1"/>
    </p:custDataLst>
    <p:extLst>
      <p:ext uri="{BB962C8B-B14F-4D97-AF65-F5344CB8AC3E}">
        <p14:creationId xmlns:p14="http://schemas.microsoft.com/office/powerpoint/2010/main" val="1147420332"/>
      </p:ext>
    </p:extLst>
  </p:cSld>
  <p:clrMapOvr>
    <a:masterClrMapping/>
  </p:clrMapOvr>
  <p:transition advTm="92614">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Evaluation - </a:t>
            </a:r>
            <a:r>
              <a:rPr lang="en-US" altLang="ko-KR" dirty="0" err="1">
                <a:ea typeface="나눔고딕" panose="020D0804000000000000" pitchFamily="50" charset="-127"/>
                <a:cs typeface="Arial" panose="020B0604020202020204" pitchFamily="34" charset="0"/>
              </a:rPr>
              <a:t>Ansible</a:t>
            </a:r>
            <a:endParaRPr lang="ko-KR" altLang="en-US" dirty="0">
              <a:ea typeface="나눔고딕" panose="020D0804000000000000" pitchFamily="50" charset="-127"/>
              <a:cs typeface="Arial" panose="020B0604020202020204" pitchFamily="34" charset="0"/>
            </a:endParaRPr>
          </a:p>
        </p:txBody>
      </p:sp>
      <p:sp>
        <p:nvSpPr>
          <p:cNvPr id="4" name="내용 개체 틀 3"/>
          <p:cNvSpPr>
            <a:spLocks noGrp="1"/>
          </p:cNvSpPr>
          <p:nvPr>
            <p:ph idx="1"/>
          </p:nvPr>
        </p:nvSpPr>
        <p:spPr/>
        <p:txBody>
          <a:bodyPr/>
          <a:lstStyle/>
          <a:p>
            <a:endParaRPr lang="ko-KR" altLang="en-US"/>
          </a:p>
        </p:txBody>
      </p:sp>
      <p:pic>
        <p:nvPicPr>
          <p:cNvPr id="5" name="그림 4"/>
          <p:cNvPicPr>
            <a:picLocks noChangeAspect="1"/>
          </p:cNvPicPr>
          <p:nvPr/>
        </p:nvPicPr>
        <p:blipFill>
          <a:blip r:embed="rId4"/>
          <a:stretch>
            <a:fillRect/>
          </a:stretch>
        </p:blipFill>
        <p:spPr>
          <a:xfrm>
            <a:off x="152965" y="729432"/>
            <a:ext cx="11886069" cy="5760640"/>
          </a:xfrm>
          <a:prstGeom prst="rect">
            <a:avLst/>
          </a:prstGeom>
        </p:spPr>
      </p:pic>
    </p:spTree>
    <p:custDataLst>
      <p:tags r:id="rId1"/>
    </p:custDataLst>
    <p:extLst>
      <p:ext uri="{BB962C8B-B14F-4D97-AF65-F5344CB8AC3E}">
        <p14:creationId xmlns:p14="http://schemas.microsoft.com/office/powerpoint/2010/main" val="1500227422"/>
      </p:ext>
    </p:extLst>
  </p:cSld>
  <p:clrMapOvr>
    <a:masterClrMapping/>
  </p:clrMapOvr>
  <p:transition advTm="69225">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Evaluation - </a:t>
            </a:r>
            <a:r>
              <a:rPr lang="en-US" altLang="ko-KR" dirty="0"/>
              <a:t>3-shot, RAG-TF-IDF, Judge, MAD</a:t>
            </a:r>
            <a:endParaRPr lang="ko-KR" altLang="en-US" dirty="0">
              <a:ea typeface="나눔고딕" panose="020D0804000000000000" pitchFamily="50" charset="-127"/>
              <a:cs typeface="Arial" panose="020B0604020202020204" pitchFamily="34" charset="0"/>
            </a:endParaRPr>
          </a:p>
        </p:txBody>
      </p:sp>
      <p:sp>
        <p:nvSpPr>
          <p:cNvPr id="4" name="TextBox 3">
            <a:extLst>
              <a:ext uri="{FF2B5EF4-FFF2-40B4-BE49-F238E27FC236}">
                <a16:creationId xmlns:a16="http://schemas.microsoft.com/office/drawing/2014/main" id="{594B8D8A-9C7E-4F89-9294-347C5FB07638}"/>
              </a:ext>
            </a:extLst>
          </p:cNvPr>
          <p:cNvSpPr txBox="1"/>
          <p:nvPr/>
        </p:nvSpPr>
        <p:spPr>
          <a:xfrm>
            <a:off x="5508689" y="619604"/>
            <a:ext cx="914738" cy="369332"/>
          </a:xfrm>
          <a:prstGeom prst="rect">
            <a:avLst/>
          </a:prstGeom>
          <a:noFill/>
        </p:spPr>
        <p:txBody>
          <a:bodyPr wrap="none" rtlCol="0">
            <a:spAutoFit/>
          </a:bodyPr>
          <a:lstStyle/>
          <a:p>
            <a:r>
              <a:rPr lang="en-KR" dirty="0"/>
              <a:t>Python</a:t>
            </a:r>
          </a:p>
        </p:txBody>
      </p:sp>
      <p:sp>
        <p:nvSpPr>
          <p:cNvPr id="5" name="TextBox 4">
            <a:extLst>
              <a:ext uri="{FF2B5EF4-FFF2-40B4-BE49-F238E27FC236}">
                <a16:creationId xmlns:a16="http://schemas.microsoft.com/office/drawing/2014/main" id="{88918315-09E5-F41D-3F3E-529EF59DC612}"/>
              </a:ext>
            </a:extLst>
          </p:cNvPr>
          <p:cNvSpPr txBox="1"/>
          <p:nvPr/>
        </p:nvSpPr>
        <p:spPr>
          <a:xfrm>
            <a:off x="5494614" y="3255337"/>
            <a:ext cx="942887" cy="369332"/>
          </a:xfrm>
          <a:prstGeom prst="rect">
            <a:avLst/>
          </a:prstGeom>
          <a:noFill/>
        </p:spPr>
        <p:txBody>
          <a:bodyPr wrap="none" rtlCol="0">
            <a:spAutoFit/>
          </a:bodyPr>
          <a:lstStyle/>
          <a:p>
            <a:r>
              <a:rPr lang="en-KR" dirty="0"/>
              <a:t>Ansible</a:t>
            </a:r>
          </a:p>
        </p:txBody>
      </p:sp>
      <p:graphicFrame>
        <p:nvGraphicFramePr>
          <p:cNvPr id="9" name="차트 8">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161189050"/>
              </p:ext>
            </p:extLst>
          </p:nvPr>
        </p:nvGraphicFramePr>
        <p:xfrm>
          <a:off x="22627" y="971114"/>
          <a:ext cx="12050037" cy="2284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차트 9">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457820029"/>
              </p:ext>
            </p:extLst>
          </p:nvPr>
        </p:nvGraphicFramePr>
        <p:xfrm>
          <a:off x="22627" y="3562377"/>
          <a:ext cx="12050037" cy="289096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596070375"/>
      </p:ext>
    </p:extLst>
  </p:cSld>
  <p:clrMapOvr>
    <a:masterClrMapping/>
  </p:clrMapOvr>
  <p:transition advTm="69225">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차트 11"/>
          <p:cNvGraphicFramePr>
            <a:graphicFrameLocks/>
          </p:cNvGraphicFramePr>
          <p:nvPr>
            <p:extLst>
              <p:ext uri="{D42A27DB-BD31-4B8C-83A1-F6EECF244321}">
                <p14:modId xmlns:p14="http://schemas.microsoft.com/office/powerpoint/2010/main" val="2490292712"/>
              </p:ext>
            </p:extLst>
          </p:nvPr>
        </p:nvGraphicFramePr>
        <p:xfrm>
          <a:off x="6420198" y="1340768"/>
          <a:ext cx="5652466" cy="4540374"/>
        </p:xfrm>
        <a:graphic>
          <a:graphicData uri="http://schemas.openxmlformats.org/drawingml/2006/chart">
            <c:chart xmlns:c="http://schemas.openxmlformats.org/drawingml/2006/chart" xmlns:r="http://schemas.openxmlformats.org/officeDocument/2006/relationships" r:id="rId4"/>
          </a:graphicData>
        </a:graphic>
      </p:graphicFrame>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Evaluation – Processing Time</a:t>
            </a:r>
            <a:endParaRPr lang="ko-KR" altLang="en-US" dirty="0">
              <a:ea typeface="나눔고딕" panose="020D0804000000000000" pitchFamily="50" charset="-127"/>
              <a:cs typeface="Arial" panose="020B0604020202020204" pitchFamily="34" charset="0"/>
            </a:endParaRPr>
          </a:p>
        </p:txBody>
      </p:sp>
      <p:sp>
        <p:nvSpPr>
          <p:cNvPr id="3" name="TextBox 2">
            <a:extLst>
              <a:ext uri="{FF2B5EF4-FFF2-40B4-BE49-F238E27FC236}">
                <a16:creationId xmlns:a16="http://schemas.microsoft.com/office/drawing/2014/main" id="{885C66D5-9EBB-5855-60A2-CD0CE083330F}"/>
              </a:ext>
            </a:extLst>
          </p:cNvPr>
          <p:cNvSpPr txBox="1"/>
          <p:nvPr/>
        </p:nvSpPr>
        <p:spPr>
          <a:xfrm>
            <a:off x="7032104" y="4676856"/>
            <a:ext cx="1240917" cy="307777"/>
          </a:xfrm>
          <a:prstGeom prst="rect">
            <a:avLst/>
          </a:prstGeom>
          <a:noFill/>
        </p:spPr>
        <p:txBody>
          <a:bodyPr wrap="none" rtlCol="0">
            <a:spAutoFit/>
          </a:bodyPr>
          <a:lstStyle/>
          <a:p>
            <a:r>
              <a:rPr lang="en-KR" sz="1400" dirty="0"/>
              <a:t>Pod Creation</a:t>
            </a:r>
          </a:p>
        </p:txBody>
      </p:sp>
      <p:sp>
        <p:nvSpPr>
          <p:cNvPr id="7" name="TextBox 6">
            <a:extLst>
              <a:ext uri="{FF2B5EF4-FFF2-40B4-BE49-F238E27FC236}">
                <a16:creationId xmlns:a16="http://schemas.microsoft.com/office/drawing/2014/main" id="{96BC3EFD-8A42-D673-6083-1EF7CFB1FF0B}"/>
              </a:ext>
            </a:extLst>
          </p:cNvPr>
          <p:cNvSpPr txBox="1"/>
          <p:nvPr/>
        </p:nvSpPr>
        <p:spPr>
          <a:xfrm>
            <a:off x="7407902" y="3951250"/>
            <a:ext cx="1195199" cy="307777"/>
          </a:xfrm>
          <a:prstGeom prst="rect">
            <a:avLst/>
          </a:prstGeom>
          <a:noFill/>
        </p:spPr>
        <p:txBody>
          <a:bodyPr wrap="none" rtlCol="0">
            <a:spAutoFit/>
          </a:bodyPr>
          <a:lstStyle/>
          <a:p>
            <a:r>
              <a:rPr lang="en-KR" sz="1400" dirty="0"/>
              <a:t>LLM Process</a:t>
            </a:r>
          </a:p>
        </p:txBody>
      </p:sp>
      <p:sp>
        <p:nvSpPr>
          <p:cNvPr id="8" name="TextBox 7">
            <a:extLst>
              <a:ext uri="{FF2B5EF4-FFF2-40B4-BE49-F238E27FC236}">
                <a16:creationId xmlns:a16="http://schemas.microsoft.com/office/drawing/2014/main" id="{3263C40C-75A0-40A8-4157-2C1D9DF2A214}"/>
              </a:ext>
            </a:extLst>
          </p:cNvPr>
          <p:cNvSpPr txBox="1"/>
          <p:nvPr/>
        </p:nvSpPr>
        <p:spPr>
          <a:xfrm>
            <a:off x="8066736" y="2915031"/>
            <a:ext cx="536365" cy="307777"/>
          </a:xfrm>
          <a:prstGeom prst="rect">
            <a:avLst/>
          </a:prstGeom>
          <a:noFill/>
        </p:spPr>
        <p:txBody>
          <a:bodyPr wrap="none" rtlCol="0">
            <a:spAutoFit/>
          </a:bodyPr>
          <a:lstStyle/>
          <a:p>
            <a:r>
              <a:rPr lang="en-KR" sz="1400" dirty="0"/>
              <a:t>RAG</a:t>
            </a:r>
          </a:p>
        </p:txBody>
      </p:sp>
      <p:sp>
        <p:nvSpPr>
          <p:cNvPr id="9" name="TextBox 8">
            <a:extLst>
              <a:ext uri="{FF2B5EF4-FFF2-40B4-BE49-F238E27FC236}">
                <a16:creationId xmlns:a16="http://schemas.microsoft.com/office/drawing/2014/main" id="{02938400-ED02-C499-F8D3-8EFC1E3E1AE7}"/>
              </a:ext>
            </a:extLst>
          </p:cNvPr>
          <p:cNvSpPr txBox="1"/>
          <p:nvPr/>
        </p:nvSpPr>
        <p:spPr>
          <a:xfrm>
            <a:off x="7896200" y="1974011"/>
            <a:ext cx="1064715" cy="307777"/>
          </a:xfrm>
          <a:prstGeom prst="rect">
            <a:avLst/>
          </a:prstGeom>
          <a:noFill/>
        </p:spPr>
        <p:txBody>
          <a:bodyPr wrap="none" rtlCol="0">
            <a:spAutoFit/>
          </a:bodyPr>
          <a:lstStyle/>
          <a:p>
            <a:r>
              <a:rPr lang="en-KR" sz="1400" dirty="0"/>
              <a:t>Judge LLM</a:t>
            </a:r>
          </a:p>
        </p:txBody>
      </p:sp>
      <p:sp>
        <p:nvSpPr>
          <p:cNvPr id="10" name="TextBox 9">
            <a:extLst>
              <a:ext uri="{FF2B5EF4-FFF2-40B4-BE49-F238E27FC236}">
                <a16:creationId xmlns:a16="http://schemas.microsoft.com/office/drawing/2014/main" id="{9F23573C-7564-EF6C-A0A2-ACDA5CDC2575}"/>
              </a:ext>
            </a:extLst>
          </p:cNvPr>
          <p:cNvSpPr txBox="1"/>
          <p:nvPr/>
        </p:nvSpPr>
        <p:spPr>
          <a:xfrm>
            <a:off x="9747834" y="1666234"/>
            <a:ext cx="596638" cy="307777"/>
          </a:xfrm>
          <a:prstGeom prst="rect">
            <a:avLst/>
          </a:prstGeom>
          <a:noFill/>
        </p:spPr>
        <p:txBody>
          <a:bodyPr wrap="none" rtlCol="0">
            <a:spAutoFit/>
          </a:bodyPr>
          <a:lstStyle/>
          <a:p>
            <a:r>
              <a:rPr lang="en-KR" sz="1400" dirty="0"/>
              <a:t>MAD</a:t>
            </a:r>
          </a:p>
        </p:txBody>
      </p:sp>
      <p:graphicFrame>
        <p:nvGraphicFramePr>
          <p:cNvPr id="13" name="차트 12"/>
          <p:cNvGraphicFramePr>
            <a:graphicFrameLocks/>
          </p:cNvGraphicFramePr>
          <p:nvPr>
            <p:extLst>
              <p:ext uri="{D42A27DB-BD31-4B8C-83A1-F6EECF244321}">
                <p14:modId xmlns:p14="http://schemas.microsoft.com/office/powerpoint/2010/main" val="3458182081"/>
              </p:ext>
            </p:extLst>
          </p:nvPr>
        </p:nvGraphicFramePr>
        <p:xfrm>
          <a:off x="118694" y="1196752"/>
          <a:ext cx="6337346" cy="453650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95899881"/>
      </p:ext>
    </p:extLst>
  </p:cSld>
  <p:clrMapOvr>
    <a:masterClrMapping/>
  </p:clrMapOvr>
  <p:transition advTm="69225">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Evaluation</a:t>
            </a:r>
            <a:endParaRPr lang="ko-KR" altLang="en-US" dirty="0"/>
          </a:p>
        </p:txBody>
      </p:sp>
      <p:sp>
        <p:nvSpPr>
          <p:cNvPr id="3" name="내용 개체 틀 2"/>
          <p:cNvSpPr>
            <a:spLocks noGrp="1"/>
          </p:cNvSpPr>
          <p:nvPr>
            <p:ph idx="1"/>
          </p:nvPr>
        </p:nvSpPr>
        <p:spPr/>
        <p:txBody>
          <a:bodyPr/>
          <a:lstStyle/>
          <a:p>
            <a:r>
              <a:rPr lang="en" altLang="ko-Kore-KR" dirty="0"/>
              <a:t>As additional modules are incorporated, the overall performance of the LLMs tends to improve</a:t>
            </a:r>
          </a:p>
          <a:p>
            <a:pPr lvl="1"/>
            <a:r>
              <a:rPr lang="en" altLang="ko-Kore-KR" dirty="0"/>
              <a:t>When applying RAG, the performance generally reaches 70–80%</a:t>
            </a:r>
            <a:r>
              <a:rPr lang="en-US" altLang="ko-KR" dirty="0"/>
              <a:t>(</a:t>
            </a:r>
            <a:r>
              <a:rPr lang="en" altLang="ko-Kore-KR" dirty="0"/>
              <a:t>Python</a:t>
            </a:r>
            <a:r>
              <a:rPr lang="en-US" altLang="ko-KR" dirty="0"/>
              <a:t>)</a:t>
            </a:r>
            <a:r>
              <a:rPr lang="ko-KR" altLang="en-US" dirty="0"/>
              <a:t> </a:t>
            </a:r>
            <a:r>
              <a:rPr lang="en" altLang="ko-Kore-KR" dirty="0"/>
              <a:t>and 60–70% </a:t>
            </a:r>
            <a:r>
              <a:rPr lang="en-US" altLang="ko-KR" dirty="0"/>
              <a:t>(Ansible)</a:t>
            </a:r>
            <a:endParaRPr lang="en" altLang="ko-Kore-KR" dirty="0"/>
          </a:p>
          <a:p>
            <a:pPr lvl="1"/>
            <a:r>
              <a:rPr lang="en" altLang="ko-Kore-KR" dirty="0"/>
              <a:t>With the addition of MAD, performance increases by approximately 2–5%</a:t>
            </a:r>
          </a:p>
          <a:p>
            <a:pPr lvl="1"/>
            <a:r>
              <a:rPr lang="en" altLang="ko-Kore-KR" dirty="0"/>
              <a:t>These results validate the </a:t>
            </a:r>
            <a:r>
              <a:rPr lang="en" altLang="ko-Kore-KR" b="1" dirty="0"/>
              <a:t>self-healing capability enabled by RAG and MAD</a:t>
            </a:r>
          </a:p>
          <a:p>
            <a:endParaRPr lang="en" altLang="ko-Kore-KR" dirty="0"/>
          </a:p>
          <a:p>
            <a:r>
              <a:rPr lang="en" altLang="ko-Kore-KR" dirty="0"/>
              <a:t>Time measurements reveal that the performance gains vary across modules relative to the required execution time, indicating a trade-off between performance </a:t>
            </a:r>
            <a:r>
              <a:rPr lang="en" altLang="ko-Kore-KR"/>
              <a:t>and time</a:t>
            </a:r>
            <a:endParaRPr lang="ko-KR" altLang="en-US" dirty="0"/>
          </a:p>
        </p:txBody>
      </p:sp>
    </p:spTree>
    <p:extLst>
      <p:ext uri="{BB962C8B-B14F-4D97-AF65-F5344CB8AC3E}">
        <p14:creationId xmlns:p14="http://schemas.microsoft.com/office/powerpoint/2010/main" val="34064002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LLM-based VNF Deployment AI Agent</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3486726630"/>
      </p:ext>
    </p:extLst>
  </p:cSld>
  <p:clrMapOvr>
    <a:masterClrMapping/>
  </p:clrMapOvr>
  <p:transition advTm="19246">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Conclusion </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Autofit/>
          </a:bodyPr>
          <a:lstStyle/>
          <a:p>
            <a:r>
              <a:rPr lang="en-US" altLang="ko-KR" sz="2400" b="1" dirty="0">
                <a:ea typeface="나눔고딕" panose="020D0804000000000000" pitchFamily="50" charset="-127"/>
              </a:rPr>
              <a:t>Summary</a:t>
            </a:r>
          </a:p>
          <a:p>
            <a:pPr lvl="1"/>
            <a:r>
              <a:rPr lang="en-US" altLang="ko-KR" sz="2000" dirty="0">
                <a:ea typeface="나눔고딕" panose="020D0804000000000000" pitchFamily="50" charset="-127"/>
              </a:rPr>
              <a:t>We proposed an automated workflow creation framework </a:t>
            </a:r>
            <a:r>
              <a:rPr lang="en-US" altLang="ko-KR" sz="2000" b="1" dirty="0">
                <a:ea typeface="나눔고딕" panose="020D0804000000000000" pitchFamily="50" charset="-127"/>
              </a:rPr>
              <a:t>for VNF deployment based on LLM</a:t>
            </a:r>
          </a:p>
          <a:p>
            <a:pPr lvl="1"/>
            <a:r>
              <a:rPr lang="en-US" altLang="ko-KR" sz="2000" dirty="0">
                <a:ea typeface="나눔고딕" panose="020D0804000000000000" pitchFamily="50" charset="-127"/>
              </a:rPr>
              <a:t>Implemented </a:t>
            </a:r>
            <a:r>
              <a:rPr lang="en-US" altLang="ko-KR" sz="2000" b="1" dirty="0">
                <a:ea typeface="나눔고딕" panose="020D0804000000000000" pitchFamily="50" charset="-127"/>
              </a:rPr>
              <a:t>in-context learning, RAG, MAD</a:t>
            </a:r>
            <a:r>
              <a:rPr lang="en-US" altLang="ko-KR" sz="2000" dirty="0">
                <a:ea typeface="나눔고딕" panose="020D0804000000000000" pitchFamily="50" charset="-127"/>
              </a:rPr>
              <a:t>, etc. for LLM to correctly create workflows</a:t>
            </a:r>
          </a:p>
          <a:p>
            <a:pPr lvl="1"/>
            <a:r>
              <a:rPr lang="en-US" altLang="ko-KR" sz="2000" dirty="0">
                <a:ea typeface="나눔고딕" panose="020D0804000000000000" pitchFamily="50" charset="-127"/>
              </a:rPr>
              <a:t>Proposed a structure to verify that the workflow in LLM works correctly and then apply it to the real network </a:t>
            </a:r>
          </a:p>
          <a:p>
            <a:pPr lvl="1"/>
            <a:r>
              <a:rPr lang="en-US" altLang="ko-KR" sz="2000" dirty="0">
                <a:ea typeface="나눔고딕" panose="020D0804000000000000" pitchFamily="50" charset="-127"/>
              </a:rPr>
              <a:t>Created MOP dataset to validate proposed AI agents and experiment in Kubernetes environment</a:t>
            </a:r>
          </a:p>
          <a:p>
            <a:pPr lvl="1"/>
            <a:r>
              <a:rPr lang="en-US" altLang="ko-KR" sz="2000" dirty="0">
                <a:ea typeface="나눔고딕" panose="020D0804000000000000" pitchFamily="50" charset="-127"/>
              </a:rPr>
              <a:t>As a result of the experiment, it was confirmed that LLM, which had a success rate of 0% when only MOP was entered for Python, succeeded with a success rate of </a:t>
            </a:r>
            <a:r>
              <a:rPr lang="en-US" altLang="ko-KR" sz="2000" b="1" dirty="0">
                <a:ea typeface="나눔고딕" panose="020D0804000000000000" pitchFamily="50" charset="-127"/>
              </a:rPr>
              <a:t>86.7%</a:t>
            </a:r>
            <a:r>
              <a:rPr lang="en-US" altLang="ko-KR" sz="2000" dirty="0">
                <a:ea typeface="나눔고딕" panose="020D0804000000000000" pitchFamily="50" charset="-127"/>
              </a:rPr>
              <a:t> through AI agent</a:t>
            </a:r>
          </a:p>
          <a:p>
            <a:pPr lvl="3">
              <a:buFont typeface="Wingdings" panose="05000000000000000000" pitchFamily="2" charset="2"/>
              <a:buChar char="Ø"/>
            </a:pPr>
            <a:r>
              <a:rPr lang="en-US" altLang="ko-KR" sz="1400" dirty="0">
                <a:solidFill>
                  <a:schemeClr val="bg1"/>
                </a:solidFill>
                <a:ea typeface="나눔고딕" panose="020D0804000000000000" pitchFamily="50" charset="-127"/>
              </a:rPr>
              <a:t>Receiving rate (14.1%), Loss rate (-3.3%), Delay (15.3%)</a:t>
            </a:r>
            <a:endParaRPr lang="en-US" altLang="ko-KR" sz="2000" dirty="0">
              <a:ea typeface="나눔고딕" panose="020D0804000000000000" pitchFamily="50" charset="-127"/>
            </a:endParaRPr>
          </a:p>
          <a:p>
            <a:r>
              <a:rPr lang="en-US" altLang="ko-KR" sz="2400" b="1" dirty="0">
                <a:ea typeface="나눔고딕" panose="020D0804000000000000" pitchFamily="50" charset="-127"/>
              </a:rPr>
              <a:t>Future Work</a:t>
            </a:r>
          </a:p>
          <a:p>
            <a:pPr lvl="1"/>
            <a:r>
              <a:rPr lang="en-US" altLang="ko-KR" sz="2000" dirty="0"/>
              <a:t>Applying supervised learning-based and reinforcement-based LLM </a:t>
            </a:r>
            <a:r>
              <a:rPr lang="en-US" altLang="ko-KR" sz="2000" b="1" dirty="0"/>
              <a:t>fine tuning</a:t>
            </a:r>
            <a:r>
              <a:rPr lang="en-US" altLang="ko-KR" sz="2000" dirty="0"/>
              <a:t> techniques</a:t>
            </a:r>
          </a:p>
          <a:p>
            <a:pPr lvl="1"/>
            <a:r>
              <a:rPr lang="en-US" altLang="ko-KR" sz="2000" b="1" dirty="0"/>
              <a:t>VNF management </a:t>
            </a:r>
            <a:r>
              <a:rPr lang="en-US" altLang="ko-KR" sz="2000" dirty="0"/>
              <a:t>technology after VNF installation is also fully automated based on intent</a:t>
            </a:r>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pPr lvl="1"/>
            <a:endParaRPr lang="en-US" altLang="ko-KR" sz="2000" b="1" dirty="0">
              <a:ea typeface="나눔고딕" panose="020D0804000000000000" pitchFamily="50" charset="-127"/>
            </a:endParaRPr>
          </a:p>
          <a:p>
            <a:pPr lvl="1"/>
            <a:endParaRPr lang="en-US" altLang="ko-KR" sz="2000" b="1" dirty="0">
              <a:ea typeface="나눔고딕" panose="020D0804000000000000" pitchFamily="50" charset="-127"/>
            </a:endParaRPr>
          </a:p>
          <a:p>
            <a:endParaRPr lang="en-US" altLang="ko-KR" sz="2400" b="1" dirty="0">
              <a:ea typeface="나눔고딕" panose="020D0804000000000000" pitchFamily="50" charset="-127"/>
            </a:endParaRPr>
          </a:p>
          <a:p>
            <a:pPr lvl="1">
              <a:lnSpc>
                <a:spcPct val="120000"/>
              </a:lnSpc>
            </a:pPr>
            <a:endParaRPr lang="en-US" altLang="ko-KR" sz="2000" b="1" dirty="0">
              <a:ea typeface="나눔고딕" panose="020D0804000000000000" pitchFamily="50" charset="-127"/>
            </a:endParaRPr>
          </a:p>
        </p:txBody>
      </p:sp>
    </p:spTree>
    <p:custDataLst>
      <p:tags r:id="rId1"/>
    </p:custDataLst>
    <p:extLst>
      <p:ext uri="{BB962C8B-B14F-4D97-AF65-F5344CB8AC3E}">
        <p14:creationId xmlns:p14="http://schemas.microsoft.com/office/powerpoint/2010/main" val="998179381"/>
      </p:ext>
    </p:extLst>
  </p:cSld>
  <p:clrMapOvr>
    <a:masterClrMapping/>
  </p:clrMapOvr>
  <p:transition advTm="69225">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Q&amp;A</a:t>
            </a:r>
            <a:endParaRPr lang="ko-KR" altLang="en-US" dirty="0"/>
          </a:p>
        </p:txBody>
      </p:sp>
      <p:pic>
        <p:nvPicPr>
          <p:cNvPr id="1026" name="Picture 2" descr="PPT강좌] 32.모던심플템플릿 - 무료피피티템플릿/PPT템플릿다운 : 네이버 블로그">
            <a:extLst>
              <a:ext uri="{FF2B5EF4-FFF2-40B4-BE49-F238E27FC236}">
                <a16:creationId xmlns:a16="http://schemas.microsoft.com/office/drawing/2014/main" id="{63E4FAD9-8FE6-4918-8FF8-BE8FBCFAB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1484784"/>
            <a:ext cx="7048500" cy="3962400"/>
          </a:xfrm>
          <a:prstGeom prst="rect">
            <a:avLst/>
          </a:prstGeom>
          <a:solidFill>
            <a:schemeClr val="bg1"/>
          </a:solidFill>
        </p:spPr>
      </p:pic>
    </p:spTree>
    <p:extLst>
      <p:ext uri="{BB962C8B-B14F-4D97-AF65-F5344CB8AC3E}">
        <p14:creationId xmlns:p14="http://schemas.microsoft.com/office/powerpoint/2010/main" val="2337565861"/>
      </p:ext>
    </p:extLst>
  </p:cSld>
  <p:clrMapOvr>
    <a:masterClrMapping/>
  </p:clrMapOvr>
  <p:transition advTm="2990">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Related Work (1/3)</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D. </a:t>
            </a:r>
            <a:r>
              <a:rPr lang="en-US" altLang="ko-KR" sz="2400" b="1" dirty="0" err="1"/>
              <a:t>Donadel</a:t>
            </a:r>
            <a:r>
              <a:rPr lang="en-US" altLang="ko-KR" sz="2400" b="1" dirty="0"/>
              <a:t> </a:t>
            </a:r>
            <a:r>
              <a:rPr lang="en-US" altLang="ko-KR" sz="2400" b="1" i="1" dirty="0"/>
              <a:t>et al., </a:t>
            </a:r>
            <a:r>
              <a:rPr lang="en-US" altLang="ko-KR" sz="2400" b="1" dirty="0"/>
              <a:t>IEEE LCN, 2024 [4]</a:t>
            </a:r>
          </a:p>
          <a:p>
            <a:pPr lvl="1"/>
            <a:r>
              <a:rPr lang="en-US" altLang="ko-KR" sz="2000" dirty="0">
                <a:ea typeface="나눔고딕" panose="020D0804000000000000" pitchFamily="50" charset="-127"/>
              </a:rPr>
              <a:t>Get network topology information</a:t>
            </a:r>
          </a:p>
          <a:p>
            <a:pPr lvl="1"/>
            <a:r>
              <a:rPr lang="en-US" altLang="ko-KR" sz="2000" dirty="0">
                <a:ea typeface="나눔고딕" panose="020D0804000000000000" pitchFamily="50" charset="-127"/>
              </a:rPr>
              <a:t>Build topology </a:t>
            </a:r>
            <a:r>
              <a:rPr lang="en-US" altLang="ko-KR" sz="2000" b="1" dirty="0">
                <a:ea typeface="나눔고딕" panose="020D0804000000000000" pitchFamily="50" charset="-127"/>
              </a:rPr>
              <a:t>QA system </a:t>
            </a:r>
            <a:r>
              <a:rPr lang="en-US" altLang="ko-KR" sz="2000" dirty="0">
                <a:ea typeface="나눔고딕" panose="020D0804000000000000" pitchFamily="50" charset="-127"/>
              </a:rPr>
              <a:t>with LLM</a:t>
            </a:r>
          </a:p>
          <a:p>
            <a:pPr lvl="1"/>
            <a:endParaRPr lang="en-US" altLang="ko-KR" sz="400" dirty="0">
              <a:ea typeface="나눔고딕" panose="020D0804000000000000" pitchFamily="50" charset="-127"/>
            </a:endParaRPr>
          </a:p>
          <a:p>
            <a:pPr>
              <a:defRPr/>
            </a:pPr>
            <a:r>
              <a:rPr lang="en-US" altLang="ko-KR" sz="2400" b="1" dirty="0" err="1"/>
              <a:t>Mekrache</a:t>
            </a:r>
            <a:r>
              <a:rPr lang="en-US" altLang="ko-KR" sz="2400" b="1" dirty="0"/>
              <a:t> </a:t>
            </a:r>
            <a:r>
              <a:rPr lang="en-US" altLang="ko-KR" sz="2400" b="1" i="1" dirty="0"/>
              <a:t>et al., </a:t>
            </a:r>
            <a:r>
              <a:rPr lang="en-US" altLang="ko-KR" sz="2400" b="1" dirty="0"/>
              <a:t>IEEE Network</a:t>
            </a:r>
            <a:r>
              <a:rPr lang="en-US" altLang="ko-KR" sz="2400" b="1" i="1" dirty="0"/>
              <a:t>, 2024 </a:t>
            </a:r>
            <a:r>
              <a:rPr lang="en-US" altLang="ko-KR" sz="2400" b="1" dirty="0"/>
              <a:t>[5]</a:t>
            </a:r>
          </a:p>
          <a:p>
            <a:pPr lvl="1">
              <a:lnSpc>
                <a:spcPct val="120000"/>
              </a:lnSpc>
            </a:pPr>
            <a:r>
              <a:rPr lang="en-US" altLang="ko-KR" sz="2000" dirty="0"/>
              <a:t>E2E network configuration </a:t>
            </a:r>
          </a:p>
          <a:p>
            <a:pPr lvl="1">
              <a:lnSpc>
                <a:spcPct val="120000"/>
              </a:lnSpc>
            </a:pPr>
            <a:r>
              <a:rPr lang="en-US" altLang="ko-KR" sz="2000" dirty="0"/>
              <a:t>Convert natural language inputs into predefined, domain-specific </a:t>
            </a:r>
            <a:r>
              <a:rPr lang="en-US" altLang="ko-KR" sz="2000" b="1" dirty="0"/>
              <a:t>requirement formats</a:t>
            </a:r>
            <a:endParaRPr lang="en-US" altLang="ko-KR" sz="2000" dirty="0">
              <a:ea typeface="나눔고딕" panose="020D0804000000000000" pitchFamily="50" charset="-127"/>
            </a:endParaRPr>
          </a:p>
          <a:p>
            <a:pPr lvl="1">
              <a:lnSpc>
                <a:spcPct val="120000"/>
              </a:lnSpc>
            </a:pPr>
            <a:endParaRPr lang="en-US" altLang="ko-KR" sz="300" b="1" dirty="0"/>
          </a:p>
          <a:p>
            <a:pPr>
              <a:defRPr/>
            </a:pPr>
            <a:r>
              <a:rPr lang="en-US" altLang="ko-KR" sz="2400" b="1" dirty="0" err="1"/>
              <a:t>AppleSeed</a:t>
            </a:r>
            <a:r>
              <a:rPr lang="en-US" altLang="ko-KR" sz="2400" b="1" dirty="0"/>
              <a:t>, </a:t>
            </a:r>
            <a:r>
              <a:rPr lang="en-US" altLang="ko-KR" sz="2400" b="1" dirty="0" err="1"/>
              <a:t>NetSoft</a:t>
            </a:r>
            <a:r>
              <a:rPr lang="en-US" altLang="ko-KR" sz="2400" b="1" dirty="0"/>
              <a:t> 2023</a:t>
            </a:r>
            <a:r>
              <a:rPr lang="en-US" altLang="ko-KR" sz="2400" b="1" i="1" dirty="0"/>
              <a:t> </a:t>
            </a:r>
            <a:r>
              <a:rPr lang="en-US" altLang="ko-KR" sz="2400" b="1" dirty="0"/>
              <a:t>[6]</a:t>
            </a:r>
          </a:p>
          <a:p>
            <a:pPr lvl="1">
              <a:lnSpc>
                <a:spcPct val="120000"/>
              </a:lnSpc>
            </a:pPr>
            <a:r>
              <a:rPr lang="en-US" altLang="ko-KR" sz="2000" dirty="0"/>
              <a:t>Convert natural language to </a:t>
            </a:r>
            <a:r>
              <a:rPr lang="en-US" altLang="ko-KR" sz="2000" b="1" dirty="0"/>
              <a:t>Python code framework</a:t>
            </a:r>
            <a:r>
              <a:rPr lang="en-US" altLang="ko-KR" sz="2000" dirty="0"/>
              <a:t> for network configuration</a:t>
            </a:r>
          </a:p>
          <a:p>
            <a:pPr lvl="1">
              <a:lnSpc>
                <a:spcPct val="120000"/>
              </a:lnSpc>
            </a:pPr>
            <a:r>
              <a:rPr lang="en-US" altLang="ko-KR" sz="2000" dirty="0"/>
              <a:t>Implement compiler to convert LLM’s output to domain-specific executable programs</a:t>
            </a:r>
          </a:p>
          <a:p>
            <a:pPr lvl="1">
              <a:lnSpc>
                <a:spcPct val="120000"/>
              </a:lnSpc>
            </a:pPr>
            <a:endParaRPr lang="en-US" altLang="ko-KR" sz="400" dirty="0"/>
          </a:p>
          <a:p>
            <a:pPr>
              <a:defRPr/>
            </a:pPr>
            <a:r>
              <a:rPr lang="en-US" altLang="ko-KR" sz="2400" b="1" dirty="0"/>
              <a:t>S-Witch, NOMS 2024</a:t>
            </a:r>
            <a:r>
              <a:rPr lang="en-US" altLang="ko-KR" sz="2400" b="1" i="1" dirty="0"/>
              <a:t> </a:t>
            </a:r>
            <a:r>
              <a:rPr lang="en-US" altLang="ko-KR" sz="2400" b="1" dirty="0"/>
              <a:t>[7]</a:t>
            </a:r>
          </a:p>
          <a:p>
            <a:pPr lvl="1">
              <a:lnSpc>
                <a:spcPct val="120000"/>
              </a:lnSpc>
            </a:pPr>
            <a:r>
              <a:rPr lang="en-US" altLang="ko-KR" sz="2000" dirty="0"/>
              <a:t>Network switch configuration</a:t>
            </a:r>
          </a:p>
          <a:p>
            <a:pPr lvl="1">
              <a:lnSpc>
                <a:spcPct val="120000"/>
              </a:lnSpc>
            </a:pPr>
            <a:r>
              <a:rPr lang="en-US" altLang="ko-KR" sz="2000" dirty="0"/>
              <a:t>Convert natural language inputs into </a:t>
            </a:r>
            <a:r>
              <a:rPr lang="en-US" altLang="ko-KR" sz="2000" b="1" dirty="0"/>
              <a:t>switch configuration commands</a:t>
            </a:r>
          </a:p>
          <a:p>
            <a:pPr lvl="1">
              <a:lnSpc>
                <a:spcPct val="120000"/>
              </a:lnSpc>
            </a:pPr>
            <a:r>
              <a:rPr lang="en-US" altLang="ko-KR" sz="2000" dirty="0"/>
              <a:t>Design network digital twin (NDT)</a:t>
            </a:r>
            <a:endParaRPr lang="en-US" altLang="ko-KR" sz="2400" dirty="0">
              <a:ea typeface="나눔고딕" panose="020D0804000000000000" pitchFamily="50" charset="-127"/>
            </a:endParaRPr>
          </a:p>
        </p:txBody>
      </p:sp>
    </p:spTree>
    <p:custDataLst>
      <p:tags r:id="rId1"/>
    </p:custDataLst>
    <p:extLst>
      <p:ext uri="{BB962C8B-B14F-4D97-AF65-F5344CB8AC3E}">
        <p14:creationId xmlns:p14="http://schemas.microsoft.com/office/powerpoint/2010/main" val="1355840071"/>
      </p:ext>
    </p:extLst>
  </p:cSld>
  <p:clrMapOvr>
    <a:masterClrMapping/>
  </p:clrMapOvr>
  <p:transition advTm="69225">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Related Work (2/3)</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t>NETBUDDY, </a:t>
            </a:r>
            <a:r>
              <a:rPr lang="en-US" altLang="ko-KR" sz="2400" b="1" dirty="0" err="1"/>
              <a:t>arXiv</a:t>
            </a:r>
            <a:r>
              <a:rPr lang="en-US" altLang="ko-KR" sz="2400" b="1" dirty="0"/>
              <a:t>, 2023 [8]</a:t>
            </a:r>
          </a:p>
          <a:p>
            <a:pPr lvl="1"/>
            <a:r>
              <a:rPr lang="en-US" altLang="ko-KR" sz="2000" dirty="0">
                <a:ea typeface="나눔고딕" panose="020D0804000000000000" pitchFamily="50" charset="-127"/>
              </a:rPr>
              <a:t>Transfer high-level </a:t>
            </a:r>
            <a:r>
              <a:rPr lang="en-US" altLang="ko-KR" sz="2000" b="1" dirty="0">
                <a:ea typeface="나눔고딕" panose="020D0804000000000000" pitchFamily="50" charset="-127"/>
              </a:rPr>
              <a:t>natural language policies </a:t>
            </a:r>
            <a:r>
              <a:rPr lang="en-US" altLang="ko-KR" sz="2000" dirty="0">
                <a:ea typeface="나눔고딕" panose="020D0804000000000000" pitchFamily="50" charset="-127"/>
              </a:rPr>
              <a:t>into </a:t>
            </a:r>
            <a:r>
              <a:rPr lang="en-US" altLang="ko-KR" sz="2000" b="1" dirty="0">
                <a:ea typeface="나눔고딕" panose="020D0804000000000000" pitchFamily="50" charset="-127"/>
              </a:rPr>
              <a:t>lower-level configuration </a:t>
            </a:r>
          </a:p>
          <a:p>
            <a:pPr lvl="1"/>
            <a:r>
              <a:rPr lang="en-US" altLang="ko-KR" sz="2000" dirty="0">
                <a:ea typeface="나눔고딕" panose="020D0804000000000000" pitchFamily="50" charset="-127"/>
              </a:rPr>
              <a:t>Low accuracy, importance of prompt engineering</a:t>
            </a:r>
          </a:p>
          <a:p>
            <a:pPr lvl="1"/>
            <a:endParaRPr lang="en-US" altLang="ko-KR" sz="400" dirty="0">
              <a:ea typeface="나눔고딕" panose="020D0804000000000000" pitchFamily="50" charset="-127"/>
            </a:endParaRPr>
          </a:p>
          <a:p>
            <a:pPr>
              <a:defRPr/>
            </a:pPr>
            <a:r>
              <a:rPr lang="en-US" altLang="ko-KR" sz="2400" b="1" dirty="0"/>
              <a:t>K. </a:t>
            </a:r>
            <a:r>
              <a:rPr lang="en-US" altLang="ko-KR" sz="2400" b="1" dirty="0" err="1"/>
              <a:t>Dzeparoska</a:t>
            </a:r>
            <a:r>
              <a:rPr lang="en-US" altLang="ko-KR" sz="2400" b="1" dirty="0"/>
              <a:t> </a:t>
            </a:r>
            <a:r>
              <a:rPr lang="en-US" altLang="ko-KR" sz="2400" b="1" i="1" dirty="0"/>
              <a:t>et al., </a:t>
            </a:r>
            <a:r>
              <a:rPr lang="en-US" altLang="ko-KR" sz="2400" b="1" dirty="0"/>
              <a:t>CNSM 2023</a:t>
            </a:r>
            <a:r>
              <a:rPr lang="en-US" altLang="ko-KR" sz="2400" b="1" i="1" dirty="0"/>
              <a:t> </a:t>
            </a:r>
            <a:r>
              <a:rPr lang="en-US" altLang="ko-KR" sz="2400" b="1" dirty="0"/>
              <a:t>[9]</a:t>
            </a:r>
          </a:p>
          <a:p>
            <a:pPr lvl="1">
              <a:lnSpc>
                <a:spcPct val="120000"/>
              </a:lnSpc>
            </a:pPr>
            <a:r>
              <a:rPr lang="en-US" altLang="ko-KR" sz="2000" dirty="0"/>
              <a:t>SFC management policy</a:t>
            </a:r>
          </a:p>
          <a:p>
            <a:pPr lvl="1">
              <a:lnSpc>
                <a:spcPct val="120000"/>
              </a:lnSpc>
            </a:pPr>
            <a:r>
              <a:rPr lang="en-US" altLang="ko-KR" sz="2000" dirty="0"/>
              <a:t>Convert natural language into </a:t>
            </a:r>
            <a:r>
              <a:rPr lang="en-US" altLang="ko-KR" sz="2000" b="1" dirty="0"/>
              <a:t>actionable policies </a:t>
            </a:r>
          </a:p>
          <a:p>
            <a:pPr lvl="1">
              <a:lnSpc>
                <a:spcPct val="120000"/>
              </a:lnSpc>
            </a:pPr>
            <a:endParaRPr lang="en-US" altLang="ko-KR" sz="300" b="1" dirty="0"/>
          </a:p>
          <a:p>
            <a:pPr>
              <a:defRPr/>
            </a:pPr>
            <a:r>
              <a:rPr lang="en-US" altLang="ko-KR" sz="2400" b="1" dirty="0"/>
              <a:t>N. </a:t>
            </a:r>
            <a:r>
              <a:rPr lang="en-US" altLang="ko-KR" sz="2400" b="1" dirty="0" err="1"/>
              <a:t>Tu</a:t>
            </a:r>
            <a:r>
              <a:rPr lang="en-US" altLang="ko-KR" sz="2400" b="1" dirty="0"/>
              <a:t> </a:t>
            </a:r>
            <a:r>
              <a:rPr lang="en-US" altLang="ko-KR" sz="2400" b="1" i="1" dirty="0"/>
              <a:t>et al., </a:t>
            </a:r>
            <a:r>
              <a:rPr lang="en-US" altLang="ko-KR" sz="2400" b="1" dirty="0"/>
              <a:t>NOMS</a:t>
            </a:r>
            <a:r>
              <a:rPr lang="en-US" altLang="ko-KR" sz="2400" b="1" i="1" dirty="0"/>
              <a:t> </a:t>
            </a:r>
            <a:r>
              <a:rPr lang="en-US" altLang="ko-KR" sz="2400" b="1" dirty="0"/>
              <a:t>2024</a:t>
            </a:r>
            <a:r>
              <a:rPr lang="en-US" altLang="ko-KR" sz="2400" b="1" i="1" dirty="0"/>
              <a:t> </a:t>
            </a:r>
            <a:r>
              <a:rPr lang="en-US" altLang="ko-KR" sz="2400" b="1" dirty="0"/>
              <a:t>[10]</a:t>
            </a:r>
          </a:p>
          <a:p>
            <a:pPr lvl="1">
              <a:lnSpc>
                <a:spcPct val="120000"/>
              </a:lnSpc>
            </a:pPr>
            <a:r>
              <a:rPr lang="en-US" altLang="ko-KR" sz="2000" dirty="0"/>
              <a:t>NFV configuration</a:t>
            </a:r>
          </a:p>
          <a:p>
            <a:pPr lvl="1">
              <a:lnSpc>
                <a:spcPct val="120000"/>
              </a:lnSpc>
            </a:pPr>
            <a:r>
              <a:rPr lang="en-US" altLang="ko-KR" sz="2000" dirty="0"/>
              <a:t>Convert natural language into pre-defined NFV </a:t>
            </a:r>
            <a:r>
              <a:rPr lang="en-US" altLang="ko-KR" sz="2000" b="1" dirty="0"/>
              <a:t>configuration management templates</a:t>
            </a:r>
          </a:p>
          <a:p>
            <a:pPr>
              <a:lnSpc>
                <a:spcPct val="120000"/>
              </a:lnSpc>
            </a:pPr>
            <a:r>
              <a:rPr lang="en-US" altLang="ko-KR" sz="2400" b="1" dirty="0" err="1"/>
              <a:t>Nephio</a:t>
            </a:r>
            <a:r>
              <a:rPr lang="en-US" altLang="ko-KR" sz="2400" b="1" dirty="0"/>
              <a:t>, Open source project, in progress [11]</a:t>
            </a:r>
          </a:p>
          <a:p>
            <a:pPr lvl="1">
              <a:lnSpc>
                <a:spcPct val="120000"/>
              </a:lnSpc>
            </a:pPr>
            <a:r>
              <a:rPr lang="en-US" altLang="ko-KR" sz="2000" dirty="0"/>
              <a:t>Open source initiative launched by Google and the Linux Foundation</a:t>
            </a:r>
          </a:p>
          <a:p>
            <a:pPr lvl="1">
              <a:lnSpc>
                <a:spcPct val="120000"/>
              </a:lnSpc>
            </a:pPr>
            <a:r>
              <a:rPr lang="en-US" altLang="ko-KR" sz="2000" dirty="0"/>
              <a:t>Aim to make </a:t>
            </a:r>
            <a:r>
              <a:rPr lang="en-US" altLang="ko-KR" sz="2000" b="1" dirty="0"/>
              <a:t>fully automated network management based on Kubernetes</a:t>
            </a:r>
          </a:p>
          <a:p>
            <a:pPr lvl="1">
              <a:lnSpc>
                <a:spcPct val="120000"/>
              </a:lnSpc>
            </a:pPr>
            <a:r>
              <a:rPr lang="en-US" altLang="ko-KR" sz="2000" dirty="0"/>
              <a:t>Natural language based CNF deployment technique is still developing</a:t>
            </a:r>
          </a:p>
          <a:p>
            <a:pPr lvl="1">
              <a:lnSpc>
                <a:spcPct val="120000"/>
              </a:lnSpc>
            </a:pPr>
            <a:endParaRPr lang="en-US" altLang="ko-KR" sz="400" dirty="0"/>
          </a:p>
        </p:txBody>
      </p:sp>
    </p:spTree>
    <p:custDataLst>
      <p:tags r:id="rId1"/>
    </p:custDataLst>
    <p:extLst>
      <p:ext uri="{BB962C8B-B14F-4D97-AF65-F5344CB8AC3E}">
        <p14:creationId xmlns:p14="http://schemas.microsoft.com/office/powerpoint/2010/main" val="3680091320"/>
      </p:ext>
    </p:extLst>
  </p:cSld>
  <p:clrMapOvr>
    <a:masterClrMapping/>
  </p:clrMapOvr>
  <p:transition advTm="69225">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(2/4)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defRPr/>
            </a:pPr>
            <a:r>
              <a:rPr lang="en-US" altLang="ko-KR" b="1" dirty="0"/>
              <a:t>Virtualized Network Management</a:t>
            </a:r>
          </a:p>
          <a:p>
            <a:pPr lvl="1">
              <a:lnSpc>
                <a:spcPct val="120000"/>
              </a:lnSpc>
            </a:pPr>
            <a:r>
              <a:rPr lang="en-US" altLang="ko-KR" sz="2000" b="1" dirty="0"/>
              <a:t>NFV Infrastructure (NFVI): </a:t>
            </a:r>
            <a:r>
              <a:rPr lang="en-US" altLang="ko-KR" sz="2000" dirty="0"/>
              <a:t>Provides an environment </a:t>
            </a:r>
            <a:br>
              <a:rPr lang="en-US" altLang="ko-KR" sz="2000" dirty="0"/>
            </a:br>
            <a:r>
              <a:rPr lang="en-US" altLang="ko-KR" sz="2000" dirty="0"/>
              <a:t>where can run the network services and functions </a:t>
            </a:r>
            <a:br>
              <a:rPr lang="en-US" altLang="ko-KR" sz="2000" dirty="0"/>
            </a:br>
            <a:r>
              <a:rPr lang="en-US" altLang="ko-KR" sz="2000" dirty="0"/>
              <a:t>required to implement NFV in software</a:t>
            </a:r>
          </a:p>
          <a:p>
            <a:pPr lvl="2">
              <a:lnSpc>
                <a:spcPct val="120000"/>
              </a:lnSpc>
            </a:pPr>
            <a:r>
              <a:rPr lang="en-US" altLang="ko-KR" sz="1600" dirty="0"/>
              <a:t>OpenStack, Kubernetes</a:t>
            </a:r>
          </a:p>
          <a:p>
            <a:pPr lvl="2">
              <a:lnSpc>
                <a:spcPct val="120000"/>
              </a:lnSpc>
            </a:pPr>
            <a:r>
              <a:rPr lang="en-US" altLang="ko-KR" sz="1600" dirty="0"/>
              <a:t>GUI, Python, Ansible</a:t>
            </a:r>
          </a:p>
          <a:p>
            <a:pPr marL="457200" lvl="1" indent="0">
              <a:buNone/>
            </a:pPr>
            <a:endParaRPr lang="en-US" altLang="ko-KR" sz="2000" dirty="0"/>
          </a:p>
          <a:p>
            <a:pPr lvl="1"/>
            <a:r>
              <a:rPr lang="en-US" altLang="ko-KR" sz="2000" dirty="0"/>
              <a:t>Research is underway to reduce human errors by </a:t>
            </a:r>
            <a:br>
              <a:rPr lang="en-US" altLang="ko-KR" sz="2000" dirty="0"/>
            </a:br>
            <a:r>
              <a:rPr lang="en-US" altLang="ko-KR" sz="2000" dirty="0"/>
              <a:t>automating network management using AI</a:t>
            </a:r>
          </a:p>
          <a:p>
            <a:pPr lvl="1">
              <a:lnSpc>
                <a:spcPct val="120000"/>
              </a:lnSpc>
            </a:pPr>
            <a:r>
              <a:rPr lang="en-US" altLang="ko-KR" sz="2000" dirty="0"/>
              <a:t>It is necessary to develop an automation method that can </a:t>
            </a:r>
            <a:br>
              <a:rPr lang="en-US" altLang="ko-KR" sz="2000" dirty="0"/>
            </a:br>
            <a:r>
              <a:rPr lang="en-US" altLang="ko-KR" sz="2000" dirty="0"/>
              <a:t>manage the network without network expertise based on </a:t>
            </a:r>
            <a:r>
              <a:rPr lang="en-US" altLang="ko-KR" sz="2000" dirty="0">
                <a:solidFill>
                  <a:srgbClr val="FF0000"/>
                </a:solidFill>
              </a:rPr>
              <a:t>natural language</a:t>
            </a:r>
          </a:p>
          <a:p>
            <a:pPr lvl="2">
              <a:lnSpc>
                <a:spcPct val="120000"/>
              </a:lnSpc>
            </a:pPr>
            <a:r>
              <a:rPr lang="en-US" altLang="ko-KR" sz="1600" dirty="0"/>
              <a:t>Automate manual procedural tasks such as installing, setting up, validating, upgrading versions, and recovering network function</a:t>
            </a:r>
          </a:p>
          <a:p>
            <a:pPr lvl="2">
              <a:lnSpc>
                <a:spcPct val="120000"/>
              </a:lnSpc>
            </a:pPr>
            <a:r>
              <a:rPr lang="en-US" altLang="ko-KR" sz="1600" dirty="0"/>
              <a:t>Automation based on </a:t>
            </a:r>
            <a:r>
              <a:rPr lang="en-US" altLang="ko-KR" sz="1600" b="1" dirty="0"/>
              <a:t>LLM (Large Language Model)</a:t>
            </a:r>
            <a:endParaRPr lang="en-US" altLang="ko-KR" sz="1600" dirty="0"/>
          </a:p>
          <a:p>
            <a:pPr lvl="1">
              <a:lnSpc>
                <a:spcPct val="120000"/>
              </a:lnSpc>
            </a:pPr>
            <a:endParaRPr lang="en-US" altLang="ko-KR" sz="2000" b="1" dirty="0"/>
          </a:p>
        </p:txBody>
      </p:sp>
      <p:pic>
        <p:nvPicPr>
          <p:cNvPr id="4" name="그림 3"/>
          <p:cNvPicPr>
            <a:picLocks noChangeAspect="1"/>
          </p:cNvPicPr>
          <p:nvPr/>
        </p:nvPicPr>
        <p:blipFill>
          <a:blip r:embed="rId4"/>
          <a:stretch>
            <a:fillRect/>
          </a:stretch>
        </p:blipFill>
        <p:spPr>
          <a:xfrm>
            <a:off x="7915386" y="764704"/>
            <a:ext cx="4049370" cy="2957340"/>
          </a:xfrm>
          <a:prstGeom prst="rect">
            <a:avLst/>
          </a:prstGeom>
        </p:spPr>
      </p:pic>
      <p:sp>
        <p:nvSpPr>
          <p:cNvPr id="5" name="TextBox 4"/>
          <p:cNvSpPr txBox="1"/>
          <p:nvPr/>
        </p:nvSpPr>
        <p:spPr>
          <a:xfrm>
            <a:off x="8577661" y="3722044"/>
            <a:ext cx="2837956" cy="307777"/>
          </a:xfrm>
          <a:prstGeom prst="rect">
            <a:avLst/>
          </a:prstGeom>
          <a:noFill/>
        </p:spPr>
        <p:txBody>
          <a:bodyPr wrap="none" rtlCol="0">
            <a:spAutoFit/>
          </a:bodyPr>
          <a:lstStyle/>
          <a:p>
            <a:r>
              <a:rPr lang="en-US" altLang="ko-KR" sz="1400"/>
              <a:t>Network Function Virtualization</a:t>
            </a:r>
            <a:endParaRPr lang="ko-KR" altLang="en-US" sz="1400"/>
          </a:p>
        </p:txBody>
      </p:sp>
    </p:spTree>
    <p:custDataLst>
      <p:tags r:id="rId1"/>
    </p:custDataLst>
    <p:extLst>
      <p:ext uri="{BB962C8B-B14F-4D97-AF65-F5344CB8AC3E}">
        <p14:creationId xmlns:p14="http://schemas.microsoft.com/office/powerpoint/2010/main" val="3541394248"/>
      </p:ext>
    </p:extLst>
  </p:cSld>
  <p:clrMapOvr>
    <a:masterClrMapping/>
  </p:clrMapOvr>
  <p:transition advTm="92614">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(3/4)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defRPr/>
            </a:pPr>
            <a:r>
              <a:rPr lang="en-US" altLang="ko-KR" b="1" dirty="0"/>
              <a:t>IBN (Intent Based Networking)</a:t>
            </a:r>
          </a:p>
          <a:p>
            <a:pPr lvl="1">
              <a:lnSpc>
                <a:spcPct val="120000"/>
              </a:lnSpc>
            </a:pPr>
            <a:r>
              <a:rPr lang="en-US" altLang="ko-KR" sz="2000" dirty="0"/>
              <a:t>Use high-level intent or business objectives to automate and optimize network operation</a:t>
            </a:r>
          </a:p>
          <a:p>
            <a:pPr lvl="1">
              <a:lnSpc>
                <a:spcPct val="120000"/>
              </a:lnSpc>
            </a:pPr>
            <a:r>
              <a:rPr lang="en-US" altLang="ko-KR" sz="2000" b="1" dirty="0"/>
              <a:t>Intent</a:t>
            </a:r>
            <a:r>
              <a:rPr lang="en-US" altLang="ko-KR" sz="2000" dirty="0"/>
              <a:t>: Specify desired outcome, not low-level configurations</a:t>
            </a:r>
          </a:p>
          <a:p>
            <a:pPr lvl="2">
              <a:lnSpc>
                <a:spcPct val="120000"/>
              </a:lnSpc>
            </a:pPr>
            <a:r>
              <a:rPr lang="en-US" altLang="ko-KR" sz="1600" dirty="0"/>
              <a:t>What user </a:t>
            </a:r>
            <a:r>
              <a:rPr lang="en-US" altLang="ko-KR" sz="1600" dirty="0">
                <a:solidFill>
                  <a:srgbClr val="FF0000"/>
                </a:solidFill>
              </a:rPr>
              <a:t>want, not how </a:t>
            </a:r>
            <a:r>
              <a:rPr lang="en-US" altLang="ko-KR" sz="1600" dirty="0"/>
              <a:t>to do it</a:t>
            </a:r>
          </a:p>
          <a:p>
            <a:pPr lvl="1">
              <a:lnSpc>
                <a:spcPct val="120000"/>
              </a:lnSpc>
            </a:pPr>
            <a:r>
              <a:rPr lang="en-US" altLang="ko-KR" sz="2000" b="1" dirty="0"/>
              <a:t>AI-based Automation</a:t>
            </a:r>
            <a:r>
              <a:rPr lang="en-US" altLang="ko-KR" sz="2000" dirty="0"/>
              <a:t>: AI and machine learning algorithms interpret the intent and dynamically configure the network to meet it</a:t>
            </a:r>
          </a:p>
          <a:p>
            <a:pPr lvl="1">
              <a:lnSpc>
                <a:spcPct val="120000"/>
              </a:lnSpc>
            </a:pPr>
            <a:endParaRPr lang="en-US" altLang="ko-KR" sz="2000" dirty="0"/>
          </a:p>
        </p:txBody>
      </p:sp>
      <p:sp>
        <p:nvSpPr>
          <p:cNvPr id="4" name="직사각형 3"/>
          <p:cNvSpPr/>
          <p:nvPr/>
        </p:nvSpPr>
        <p:spPr>
          <a:xfrm>
            <a:off x="5655711" y="4071446"/>
            <a:ext cx="1550089" cy="57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Translation</a:t>
            </a:r>
            <a:endParaRPr lang="ko-KR" altLang="en-US" sz="1600" dirty="0">
              <a:solidFill>
                <a:schemeClr val="tx1"/>
              </a:solidFill>
            </a:endParaRPr>
          </a:p>
        </p:txBody>
      </p:sp>
      <p:sp>
        <p:nvSpPr>
          <p:cNvPr id="5" name="모서리가 둥근 직사각형 4"/>
          <p:cNvSpPr/>
          <p:nvPr/>
        </p:nvSpPr>
        <p:spPr>
          <a:xfrm>
            <a:off x="5610948" y="3395661"/>
            <a:ext cx="1639614" cy="4519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rPr>
              <a:t>Intent</a:t>
            </a:r>
            <a:endParaRPr lang="ko-KR" altLang="en-US" b="1">
              <a:solidFill>
                <a:schemeClr val="tx1"/>
              </a:solidFill>
            </a:endParaRPr>
          </a:p>
        </p:txBody>
      </p:sp>
      <p:sp>
        <p:nvSpPr>
          <p:cNvPr id="6" name="직사각형 5"/>
          <p:cNvSpPr/>
          <p:nvPr/>
        </p:nvSpPr>
        <p:spPr>
          <a:xfrm>
            <a:off x="3022869" y="4801915"/>
            <a:ext cx="1550089" cy="57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Activation</a:t>
            </a:r>
            <a:endParaRPr lang="ko-KR" altLang="en-US" sz="1600" dirty="0">
              <a:solidFill>
                <a:schemeClr val="tx1"/>
              </a:solidFill>
            </a:endParaRPr>
          </a:p>
        </p:txBody>
      </p:sp>
      <p:sp>
        <p:nvSpPr>
          <p:cNvPr id="7" name="직사각형 6"/>
          <p:cNvSpPr/>
          <p:nvPr/>
        </p:nvSpPr>
        <p:spPr>
          <a:xfrm>
            <a:off x="8635394" y="4801915"/>
            <a:ext cx="1550089" cy="57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Assurance</a:t>
            </a:r>
            <a:endParaRPr lang="ko-KR" altLang="en-US" sz="1600" dirty="0">
              <a:solidFill>
                <a:schemeClr val="tx1"/>
              </a:solidFill>
            </a:endParaRPr>
          </a:p>
        </p:txBody>
      </p:sp>
      <p:sp>
        <p:nvSpPr>
          <p:cNvPr id="8" name="직사각형 7"/>
          <p:cNvSpPr/>
          <p:nvPr/>
        </p:nvSpPr>
        <p:spPr>
          <a:xfrm>
            <a:off x="5293104" y="5836707"/>
            <a:ext cx="2275302" cy="57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Physical and Virtual Infrastructure</a:t>
            </a:r>
            <a:endParaRPr lang="ko-KR" altLang="en-US" sz="1600" dirty="0">
              <a:solidFill>
                <a:schemeClr val="tx1"/>
              </a:solidFill>
            </a:endParaRPr>
          </a:p>
        </p:txBody>
      </p:sp>
      <p:cxnSp>
        <p:nvCxnSpPr>
          <p:cNvPr id="9" name="꺾인 연결선 8"/>
          <p:cNvCxnSpPr>
            <a:stCxn id="4" idx="1"/>
            <a:endCxn id="6" idx="0"/>
          </p:cNvCxnSpPr>
          <p:nvPr/>
        </p:nvCxnSpPr>
        <p:spPr>
          <a:xfrm rot="10800000" flipV="1">
            <a:off x="3797915" y="4360139"/>
            <a:ext cx="1857797" cy="44177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a:stCxn id="5" idx="2"/>
            <a:endCxn id="4" idx="0"/>
          </p:cNvCxnSpPr>
          <p:nvPr/>
        </p:nvCxnSpPr>
        <p:spPr>
          <a:xfrm>
            <a:off x="6430755" y="3847606"/>
            <a:ext cx="1" cy="22384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1" name="꺾인 연결선 10"/>
          <p:cNvCxnSpPr>
            <a:stCxn id="6" idx="2"/>
            <a:endCxn id="8" idx="1"/>
          </p:cNvCxnSpPr>
          <p:nvPr/>
        </p:nvCxnSpPr>
        <p:spPr>
          <a:xfrm rot="16200000" flipH="1">
            <a:off x="4172460" y="5004757"/>
            <a:ext cx="746098" cy="149519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꺾인 연결선 11"/>
          <p:cNvCxnSpPr>
            <a:stCxn id="8" idx="3"/>
            <a:endCxn id="7" idx="2"/>
          </p:cNvCxnSpPr>
          <p:nvPr/>
        </p:nvCxnSpPr>
        <p:spPr>
          <a:xfrm flipV="1">
            <a:off x="7568406" y="5379303"/>
            <a:ext cx="1842033" cy="746098"/>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꺾인 연결선 12"/>
          <p:cNvCxnSpPr>
            <a:stCxn id="7" idx="0"/>
            <a:endCxn id="4" idx="3"/>
          </p:cNvCxnSpPr>
          <p:nvPr/>
        </p:nvCxnSpPr>
        <p:spPr>
          <a:xfrm rot="16200000" flipV="1">
            <a:off x="8087233" y="3478708"/>
            <a:ext cx="441775" cy="2204639"/>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모서리가 둥근 직사각형 13"/>
          <p:cNvSpPr/>
          <p:nvPr/>
        </p:nvSpPr>
        <p:spPr>
          <a:xfrm>
            <a:off x="2423592" y="3323328"/>
            <a:ext cx="5144814" cy="217684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2651190" y="3323328"/>
            <a:ext cx="1366080" cy="338554"/>
          </a:xfrm>
          <a:prstGeom prst="rect">
            <a:avLst/>
          </a:prstGeom>
          <a:noFill/>
        </p:spPr>
        <p:txBody>
          <a:bodyPr wrap="none" rtlCol="0">
            <a:spAutoFit/>
          </a:bodyPr>
          <a:lstStyle/>
          <a:p>
            <a:r>
              <a:rPr lang="en-US" altLang="ko-KR" sz="1600" dirty="0"/>
              <a:t>Thesis scope</a:t>
            </a:r>
            <a:endParaRPr lang="ko-KR" altLang="en-US" sz="1600" dirty="0"/>
          </a:p>
        </p:txBody>
      </p:sp>
    </p:spTree>
    <p:custDataLst>
      <p:tags r:id="rId1"/>
    </p:custDataLst>
    <p:extLst>
      <p:ext uri="{BB962C8B-B14F-4D97-AF65-F5344CB8AC3E}">
        <p14:creationId xmlns:p14="http://schemas.microsoft.com/office/powerpoint/2010/main" val="2286004405"/>
      </p:ext>
    </p:extLst>
  </p:cSld>
  <p:clrMapOvr>
    <a:masterClrMapping/>
  </p:clrMapOvr>
  <p:transition advTm="926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276" y="2924944"/>
            <a:ext cx="7273724" cy="3312368"/>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(4/4)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620688"/>
            <a:ext cx="11809312" cy="5904656"/>
          </a:xfrm>
        </p:spPr>
        <p:txBody>
          <a:bodyPr>
            <a:normAutofit fontScale="92500" lnSpcReduction="10000"/>
          </a:bodyPr>
          <a:lstStyle/>
          <a:p>
            <a:r>
              <a:rPr lang="en-US" altLang="ko-KR" b="1" dirty="0">
                <a:ea typeface="나눔고딕" panose="020D0804000000000000" pitchFamily="50" charset="-127"/>
              </a:rPr>
              <a:t>Problem Statement / Research Goals</a:t>
            </a:r>
          </a:p>
          <a:p>
            <a:pPr lvl="1">
              <a:defRPr/>
            </a:pPr>
            <a:r>
              <a:rPr lang="en-US" altLang="ko-KR" dirty="0"/>
              <a:t>AI-based Network Management</a:t>
            </a:r>
          </a:p>
          <a:p>
            <a:pPr lvl="2">
              <a:lnSpc>
                <a:spcPct val="120000"/>
              </a:lnSpc>
            </a:pPr>
            <a:r>
              <a:rPr lang="en-US" altLang="ko-KR" sz="1800" dirty="0"/>
              <a:t>Size and complexity of the network grows</a:t>
            </a:r>
          </a:p>
          <a:p>
            <a:pPr lvl="2">
              <a:lnSpc>
                <a:spcPct val="120000"/>
              </a:lnSpc>
            </a:pPr>
            <a:r>
              <a:rPr lang="en-US" altLang="ko-KR" sz="1800" dirty="0"/>
              <a:t>More knowledge and manpower are needed</a:t>
            </a:r>
          </a:p>
          <a:p>
            <a:pPr lvl="2">
              <a:lnSpc>
                <a:spcPct val="120000"/>
              </a:lnSpc>
            </a:pPr>
            <a:r>
              <a:rPr lang="en-US" altLang="ko-KR" sz="1800" dirty="0"/>
              <a:t>Human error ratio increases in network management </a:t>
            </a:r>
          </a:p>
          <a:p>
            <a:pPr lvl="2">
              <a:lnSpc>
                <a:spcPct val="120000"/>
              </a:lnSpc>
              <a:buFont typeface="Wingdings" panose="05000000000000000000" pitchFamily="2" charset="2"/>
              <a:buChar char="Ø"/>
            </a:pPr>
            <a:r>
              <a:rPr lang="en-US" altLang="ko-KR" sz="1800" dirty="0">
                <a:solidFill>
                  <a:srgbClr val="FF0000"/>
                </a:solidFill>
              </a:rPr>
              <a:t>Natural language based full automation required</a:t>
            </a:r>
          </a:p>
          <a:p>
            <a:pPr lvl="2">
              <a:lnSpc>
                <a:spcPct val="120000"/>
              </a:lnSpc>
            </a:pPr>
            <a:endParaRPr lang="en-US" altLang="ko-KR" sz="1800" dirty="0"/>
          </a:p>
          <a:p>
            <a:pPr lvl="1">
              <a:defRPr/>
            </a:pPr>
            <a:r>
              <a:rPr lang="en-US" altLang="ko-KR" dirty="0"/>
              <a:t>AI Agent</a:t>
            </a:r>
          </a:p>
          <a:p>
            <a:pPr lvl="2">
              <a:lnSpc>
                <a:spcPct val="120000"/>
              </a:lnSpc>
            </a:pPr>
            <a:r>
              <a:rPr lang="en-US" altLang="ko-KR" sz="1800" dirty="0"/>
              <a:t>LLM needs to be checked for </a:t>
            </a:r>
            <a:br>
              <a:rPr lang="en-US" altLang="ko-KR" sz="1800" dirty="0"/>
            </a:br>
            <a:r>
              <a:rPr lang="en-US" altLang="ko-KR" sz="1800" dirty="0"/>
              <a:t>correct response</a:t>
            </a:r>
          </a:p>
          <a:p>
            <a:pPr lvl="2">
              <a:lnSpc>
                <a:spcPct val="120000"/>
              </a:lnSpc>
            </a:pPr>
            <a:r>
              <a:rPr lang="en-US" altLang="ko-KR" sz="1800" dirty="0"/>
              <a:t>Self-healing</a:t>
            </a:r>
          </a:p>
          <a:p>
            <a:pPr lvl="2">
              <a:lnSpc>
                <a:spcPct val="120000"/>
              </a:lnSpc>
              <a:buFont typeface="Wingdings" panose="05000000000000000000" pitchFamily="2" charset="2"/>
              <a:buChar char="Ø"/>
            </a:pPr>
            <a:r>
              <a:rPr lang="en-US" altLang="ko-KR" sz="1800" dirty="0">
                <a:solidFill>
                  <a:srgbClr val="FF0000"/>
                </a:solidFill>
              </a:rPr>
              <a:t>Communicate with NFVI to verify</a:t>
            </a:r>
            <a:br>
              <a:rPr lang="en-US" altLang="ko-KR" sz="1800" dirty="0">
                <a:solidFill>
                  <a:srgbClr val="FF0000"/>
                </a:solidFill>
              </a:rPr>
            </a:br>
            <a:r>
              <a:rPr lang="en-US" altLang="ko-KR" sz="1800" dirty="0">
                <a:solidFill>
                  <a:srgbClr val="FF0000"/>
                </a:solidFill>
              </a:rPr>
              <a:t>correct setup</a:t>
            </a:r>
          </a:p>
          <a:p>
            <a:pPr lvl="1">
              <a:defRPr/>
            </a:pPr>
            <a:endParaRPr lang="en-US" altLang="ko-KR" dirty="0"/>
          </a:p>
          <a:p>
            <a:pPr lvl="1">
              <a:defRPr/>
            </a:pPr>
            <a:r>
              <a:rPr lang="en-US" altLang="ko-KR" dirty="0"/>
              <a:t>Dataset/Evaluation</a:t>
            </a:r>
          </a:p>
          <a:p>
            <a:pPr lvl="2">
              <a:lnSpc>
                <a:spcPct val="120000"/>
              </a:lnSpc>
            </a:pPr>
            <a:r>
              <a:rPr lang="en-US" altLang="ko-KR" sz="1800" dirty="0"/>
              <a:t>No dataset related to VNF configurations</a:t>
            </a:r>
          </a:p>
          <a:p>
            <a:pPr lvl="2">
              <a:lnSpc>
                <a:spcPct val="120000"/>
              </a:lnSpc>
              <a:buFont typeface="Wingdings" panose="05000000000000000000" pitchFamily="2" charset="2"/>
              <a:buChar char="Ø"/>
            </a:pPr>
            <a:r>
              <a:rPr lang="en-US" altLang="ko-KR" sz="1800" dirty="0">
                <a:solidFill>
                  <a:srgbClr val="FF0000"/>
                </a:solidFill>
              </a:rPr>
              <a:t>Create minimal dataset for  experiments</a:t>
            </a:r>
          </a:p>
          <a:p>
            <a:pPr lvl="2">
              <a:lnSpc>
                <a:spcPct val="120000"/>
              </a:lnSpc>
              <a:buFont typeface="Wingdings" panose="05000000000000000000" pitchFamily="2" charset="2"/>
              <a:buChar char="Ø"/>
            </a:pPr>
            <a:endParaRPr lang="en-US" altLang="ko-KR" sz="1400" dirty="0">
              <a:solidFill>
                <a:srgbClr val="FF0000"/>
              </a:solidFill>
            </a:endParaRPr>
          </a:p>
        </p:txBody>
      </p:sp>
    </p:spTree>
    <p:custDataLst>
      <p:tags r:id="rId1"/>
    </p:custDataLst>
    <p:extLst>
      <p:ext uri="{BB962C8B-B14F-4D97-AF65-F5344CB8AC3E}">
        <p14:creationId xmlns:p14="http://schemas.microsoft.com/office/powerpoint/2010/main" val="1298258920"/>
      </p:ext>
    </p:extLst>
  </p:cSld>
  <p:clrMapOvr>
    <a:masterClrMapping/>
  </p:clrMapOvr>
  <p:transition advTm="6922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9" y="845108"/>
            <a:ext cx="7464152"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anose="020B0604020202020204"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LLM-based VNF </a:t>
            </a:r>
            <a:r>
              <a:rPr lang="en-US" altLang="ko-KR" sz="2400" spc="-20" dirty="0" smtClean="0">
                <a:solidFill>
                  <a:schemeClr val="bg1"/>
                </a:solidFill>
                <a:latin typeface="Arial" panose="020B0604020202020204" pitchFamily="34" charset="0"/>
                <a:ea typeface="나눔고딕" pitchFamily="50" charset="-127"/>
                <a:cs typeface="Arial" pitchFamily="34" charset="0"/>
              </a:rPr>
              <a:t>Deployment </a:t>
            </a:r>
            <a:r>
              <a:rPr lang="en-US" altLang="ko-KR" sz="2400" spc="-20" dirty="0">
                <a:solidFill>
                  <a:schemeClr val="bg1"/>
                </a:solidFill>
                <a:latin typeface="Arial" panose="020B0604020202020204" pitchFamily="34" charset="0"/>
                <a:ea typeface="나눔고딕" pitchFamily="50" charset="-127"/>
                <a:cs typeface="Arial" pitchFamily="34" charset="0"/>
              </a:rPr>
              <a:t>AI Agent</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anose="020B0604020202020204"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anose="020B0604020202020204"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905384948"/>
      </p:ext>
    </p:extLst>
  </p:cSld>
  <p:clrMapOvr>
    <a:masterClrMapping/>
  </p:clrMapOvr>
  <p:transition advTm="1924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 (1/2)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7632848" cy="5616624"/>
          </a:xfrm>
        </p:spPr>
        <p:txBody>
          <a:bodyPr>
            <a:normAutofit fontScale="92500" lnSpcReduction="10000"/>
          </a:bodyPr>
          <a:lstStyle/>
          <a:p>
            <a:pPr>
              <a:defRPr/>
            </a:pPr>
            <a:r>
              <a:rPr lang="en-US" altLang="ko-KR" sz="2400" b="1" dirty="0"/>
              <a:t>LLM (Large Language Model)</a:t>
            </a:r>
          </a:p>
          <a:p>
            <a:pPr lvl="1">
              <a:lnSpc>
                <a:spcPct val="120000"/>
              </a:lnSpc>
            </a:pPr>
            <a:r>
              <a:rPr lang="en-US" altLang="ko-KR" sz="2000" dirty="0"/>
              <a:t>Artificial intelligence model that performs natural language processing tasks by training based on large amounts of text data</a:t>
            </a:r>
          </a:p>
          <a:p>
            <a:pPr lvl="1">
              <a:lnSpc>
                <a:spcPct val="120000"/>
              </a:lnSpc>
              <a:buFont typeface="Wingdings" panose="05000000000000000000" pitchFamily="2" charset="2"/>
              <a:buChar char="Ø"/>
            </a:pPr>
            <a:r>
              <a:rPr lang="en-US" altLang="ko-KR" sz="2000" dirty="0"/>
              <a:t>Can learn common sense from big data</a:t>
            </a:r>
          </a:p>
          <a:p>
            <a:pPr lvl="1">
              <a:lnSpc>
                <a:spcPct val="120000"/>
              </a:lnSpc>
              <a:buFont typeface="Wingdings" panose="05000000000000000000" pitchFamily="2" charset="2"/>
              <a:buChar char="Ø"/>
            </a:pPr>
            <a:r>
              <a:rPr lang="en-US" altLang="ko-KR" sz="2000" dirty="0"/>
              <a:t>Can minimize task specific datasets</a:t>
            </a:r>
          </a:p>
          <a:p>
            <a:pPr lvl="1">
              <a:lnSpc>
                <a:spcPct val="120000"/>
              </a:lnSpc>
            </a:pPr>
            <a:r>
              <a:rPr lang="en-US" altLang="ko-KR" sz="2000" b="1" dirty="0"/>
              <a:t>In-Context Learning</a:t>
            </a:r>
          </a:p>
          <a:p>
            <a:pPr lvl="2">
              <a:lnSpc>
                <a:spcPct val="120000"/>
              </a:lnSpc>
            </a:pPr>
            <a:r>
              <a:rPr lang="en-US" altLang="ko-KR" sz="1600" dirty="0"/>
              <a:t>Take advantage of the pre-learning model</a:t>
            </a:r>
          </a:p>
          <a:p>
            <a:pPr lvl="2">
              <a:lnSpc>
                <a:spcPct val="120000"/>
              </a:lnSpc>
            </a:pPr>
            <a:r>
              <a:rPr lang="en-US" altLang="ko-KR" sz="1600" dirty="0"/>
              <a:t>Also provides examples of the desired operation (One-shot, Few-shot)</a:t>
            </a:r>
          </a:p>
          <a:p>
            <a:pPr lvl="1">
              <a:lnSpc>
                <a:spcPct val="120000"/>
              </a:lnSpc>
            </a:pPr>
            <a:r>
              <a:rPr lang="en-US" altLang="ko-KR" sz="2000" b="1" dirty="0"/>
              <a:t>Prompt Engineering</a:t>
            </a:r>
          </a:p>
          <a:p>
            <a:pPr lvl="2">
              <a:lnSpc>
                <a:spcPct val="120000"/>
              </a:lnSpc>
            </a:pPr>
            <a:r>
              <a:rPr lang="en-US" altLang="ko-KR" sz="1600" dirty="0"/>
              <a:t>Prompt's design is critical, limited to complex tasks</a:t>
            </a:r>
          </a:p>
          <a:p>
            <a:pPr lvl="1">
              <a:lnSpc>
                <a:spcPct val="120000"/>
              </a:lnSpc>
            </a:pPr>
            <a:r>
              <a:rPr lang="en-US" altLang="ko-KR" sz="2000" b="1" dirty="0"/>
              <a:t>RAG (Retrieval-Augmented Generation)</a:t>
            </a:r>
          </a:p>
          <a:p>
            <a:pPr lvl="2">
              <a:lnSpc>
                <a:spcPct val="120000"/>
              </a:lnSpc>
            </a:pPr>
            <a:r>
              <a:rPr lang="en-US" altLang="ko-KR" sz="1600" dirty="0"/>
              <a:t>Retrieves relevant data from an </a:t>
            </a:r>
            <a:r>
              <a:rPr lang="en-US" altLang="ko-KR" sz="1600" b="1" dirty="0"/>
              <a:t>external knowledge base</a:t>
            </a:r>
          </a:p>
          <a:p>
            <a:pPr lvl="2">
              <a:lnSpc>
                <a:spcPct val="120000"/>
              </a:lnSpc>
            </a:pPr>
            <a:r>
              <a:rPr lang="en-US" altLang="ko-KR" sz="1600" dirty="0"/>
              <a:t>Provide external knowledge to LLMs that are not trained for specific purposes to perform specific tasks</a:t>
            </a:r>
          </a:p>
          <a:p>
            <a:pPr lvl="2">
              <a:lnSpc>
                <a:spcPct val="120000"/>
              </a:lnSpc>
            </a:pPr>
            <a:r>
              <a:rPr lang="en-US" altLang="ko-KR" sz="1600" dirty="0"/>
              <a:t>Research is actively taking place on algorithms to find the text most related to the input query from external knowledge base</a:t>
            </a:r>
          </a:p>
        </p:txBody>
      </p:sp>
      <p:pic>
        <p:nvPicPr>
          <p:cNvPr id="13" name="그림 12"/>
          <p:cNvPicPr>
            <a:picLocks noChangeAspect="1"/>
          </p:cNvPicPr>
          <p:nvPr/>
        </p:nvPicPr>
        <p:blipFill>
          <a:blip r:embed="rId4"/>
          <a:stretch>
            <a:fillRect/>
          </a:stretch>
        </p:blipFill>
        <p:spPr>
          <a:xfrm>
            <a:off x="8328248" y="2060848"/>
            <a:ext cx="3384376" cy="3401889"/>
          </a:xfrm>
          <a:prstGeom prst="rect">
            <a:avLst/>
          </a:prstGeom>
        </p:spPr>
      </p:pic>
    </p:spTree>
    <p:custDataLst>
      <p:tags r:id="rId1"/>
    </p:custDataLst>
    <p:extLst>
      <p:ext uri="{BB962C8B-B14F-4D97-AF65-F5344CB8AC3E}">
        <p14:creationId xmlns:p14="http://schemas.microsoft.com/office/powerpoint/2010/main" val="1333363862"/>
      </p:ext>
    </p:extLst>
  </p:cSld>
  <p:clrMapOvr>
    <a:masterClrMapping/>
  </p:clrMapOvr>
  <p:transition advTm="92614">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 (2/2)</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5" y="764704"/>
            <a:ext cx="11706904" cy="5736564"/>
          </a:xfrm>
        </p:spPr>
        <p:txBody>
          <a:bodyPr>
            <a:normAutofit/>
          </a:bodyPr>
          <a:lstStyle/>
          <a:p>
            <a:r>
              <a:rPr lang="en-US" altLang="ko-KR" b="1" dirty="0">
                <a:ea typeface="나눔고딕" panose="020D0804000000000000" pitchFamily="50" charset="-127"/>
              </a:rPr>
              <a:t>Kubernetes (NFVI)</a:t>
            </a:r>
          </a:p>
          <a:p>
            <a:pPr lvl="1"/>
            <a:r>
              <a:rPr lang="en-US" altLang="ko-KR" dirty="0"/>
              <a:t>Open-source platform for automating deployment, scaling, and management </a:t>
            </a:r>
            <a:br>
              <a:rPr lang="en-US" altLang="ko-KR" dirty="0"/>
            </a:br>
            <a:r>
              <a:rPr lang="en-US" altLang="ko-KR" dirty="0"/>
              <a:t>of containerized applications</a:t>
            </a:r>
          </a:p>
          <a:p>
            <a:pPr lvl="1"/>
            <a:endParaRPr lang="en-US" altLang="ko-KR" dirty="0"/>
          </a:p>
          <a:p>
            <a:pPr lvl="1"/>
            <a:r>
              <a:rPr lang="en-US" altLang="ko-KR" dirty="0"/>
              <a:t>Features</a:t>
            </a:r>
          </a:p>
          <a:p>
            <a:pPr lvl="2"/>
            <a:r>
              <a:rPr lang="en-US" altLang="ko-KR" dirty="0"/>
              <a:t>Container orchestration </a:t>
            </a:r>
          </a:p>
          <a:p>
            <a:pPr lvl="2"/>
            <a:r>
              <a:rPr lang="en-US" altLang="ko-KR" dirty="0"/>
              <a:t>Auto-scaling &amp; load balancing </a:t>
            </a:r>
          </a:p>
          <a:p>
            <a:pPr lvl="2"/>
            <a:r>
              <a:rPr lang="en-US" altLang="ko-KR" dirty="0"/>
              <a:t>Works with Docker &amp; other runtimes</a:t>
            </a:r>
          </a:p>
          <a:p>
            <a:pPr lvl="1"/>
            <a:endParaRPr lang="en-US" altLang="ko-KR" dirty="0"/>
          </a:p>
          <a:p>
            <a:pPr lvl="1"/>
            <a:r>
              <a:rPr lang="en-US" altLang="ko-KR" dirty="0"/>
              <a:t>Architecture</a:t>
            </a:r>
          </a:p>
          <a:p>
            <a:pPr lvl="2"/>
            <a:r>
              <a:rPr lang="en-US" altLang="ko-KR" dirty="0"/>
              <a:t>Master Node, Worker Node</a:t>
            </a:r>
          </a:p>
          <a:p>
            <a:pPr lvl="2"/>
            <a:r>
              <a:rPr lang="en-US" altLang="ko-KR" dirty="0"/>
              <a:t>Pod, Namespace</a:t>
            </a:r>
          </a:p>
          <a:p>
            <a:pPr lvl="2"/>
            <a:r>
              <a:rPr lang="en-US" altLang="ko-KR" dirty="0"/>
              <a:t>Service</a:t>
            </a:r>
            <a:endParaRPr lang="en-US" altLang="ko-KR" dirty="0">
              <a:ea typeface="나눔고딕" panose="020D0804000000000000" pitchFamily="50" charset="-127"/>
            </a:endParaRPr>
          </a:p>
        </p:txBody>
      </p:sp>
      <p:sp>
        <p:nvSpPr>
          <p:cNvPr id="20" name="내용 개체 틀 2">
            <a:extLst>
              <a:ext uri="{FF2B5EF4-FFF2-40B4-BE49-F238E27FC236}">
                <a16:creationId xmlns:a16="http://schemas.microsoft.com/office/drawing/2014/main" id="{09C7F2F3-D775-4BDC-92D7-3B476C252CC4}"/>
              </a:ext>
            </a:extLst>
          </p:cNvPr>
          <p:cNvSpPr txBox="1">
            <a:spLocks/>
          </p:cNvSpPr>
          <p:nvPr/>
        </p:nvSpPr>
        <p:spPr>
          <a:xfrm>
            <a:off x="191344" y="1988840"/>
            <a:ext cx="11233247" cy="1555651"/>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altLang="ko-KR" sz="1600" b="1" dirty="0">
              <a:ea typeface="나눔고딕" panose="020D0804000000000000" pitchFamily="50" charset="-127"/>
            </a:endParaRPr>
          </a:p>
        </p:txBody>
      </p:sp>
      <p:grpSp>
        <p:nvGrpSpPr>
          <p:cNvPr id="44" name="그룹 43"/>
          <p:cNvGrpSpPr/>
          <p:nvPr/>
        </p:nvGrpSpPr>
        <p:grpSpPr>
          <a:xfrm>
            <a:off x="6816080" y="2167014"/>
            <a:ext cx="4464496" cy="4096740"/>
            <a:chOff x="6816080" y="2167014"/>
            <a:chExt cx="4464496" cy="4096740"/>
          </a:xfrm>
        </p:grpSpPr>
        <p:sp>
          <p:nvSpPr>
            <p:cNvPr id="8" name="모서리가 둥근 직사각형 7"/>
            <p:cNvSpPr/>
            <p:nvPr/>
          </p:nvSpPr>
          <p:spPr>
            <a:xfrm>
              <a:off x="7968208" y="2167014"/>
              <a:ext cx="3096344" cy="1873424"/>
            </a:xfrm>
            <a:prstGeom prst="roundRect">
              <a:avLst>
                <a:gd name="adj" fmla="val 882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mj-lt"/>
                  <a:ea typeface="Arial Unicode MS" pitchFamily="50" charset="-127"/>
                  <a:cs typeface="Arial Unicode MS" pitchFamily="50" charset="-127"/>
                </a:rPr>
                <a:t>Control Plane</a:t>
              </a: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ko-KR" altLang="en-US" sz="2000" b="1" dirty="0">
                <a:solidFill>
                  <a:schemeClr val="tx1"/>
                </a:solidFill>
                <a:latin typeface="+mj-lt"/>
                <a:ea typeface="Arial Unicode MS" pitchFamily="50" charset="-127"/>
                <a:cs typeface="Arial Unicode MS" pitchFamily="50" charset="-127"/>
              </a:endParaRPr>
            </a:p>
          </p:txBody>
        </p:sp>
        <p:sp>
          <p:nvSpPr>
            <p:cNvPr id="9" name="모서리가 둥근 직사각형 8"/>
            <p:cNvSpPr/>
            <p:nvPr/>
          </p:nvSpPr>
          <p:spPr>
            <a:xfrm>
              <a:off x="8256240" y="2766665"/>
              <a:ext cx="2520280" cy="432048"/>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ea typeface="Arial Unicode MS" pitchFamily="50" charset="-127"/>
                  <a:cs typeface="Arial Unicode MS" pitchFamily="50" charset="-127"/>
                </a:rPr>
                <a:t>Scheduler</a:t>
              </a:r>
              <a:endParaRPr lang="ko-KR" altLang="en-US" sz="2000" dirty="0">
                <a:solidFill>
                  <a:schemeClr val="tx1"/>
                </a:solidFill>
                <a:ea typeface="Arial Unicode MS" pitchFamily="50" charset="-127"/>
                <a:cs typeface="Arial Unicode MS" pitchFamily="50" charset="-127"/>
              </a:endParaRPr>
            </a:p>
          </p:txBody>
        </p:sp>
        <p:sp>
          <p:nvSpPr>
            <p:cNvPr id="23" name="모서리가 둥근 직사각형 22"/>
            <p:cNvSpPr/>
            <p:nvPr/>
          </p:nvSpPr>
          <p:spPr>
            <a:xfrm>
              <a:off x="8256240" y="3381210"/>
              <a:ext cx="2520280" cy="432048"/>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ea typeface="Arial Unicode MS" pitchFamily="50" charset="-127"/>
                  <a:cs typeface="Arial Unicode MS" pitchFamily="50" charset="-127"/>
                </a:rPr>
                <a:t>API Server</a:t>
              </a:r>
              <a:endParaRPr lang="ko-KR" altLang="en-US" sz="2000" dirty="0">
                <a:solidFill>
                  <a:schemeClr val="tx1"/>
                </a:solidFill>
                <a:ea typeface="Arial Unicode MS" pitchFamily="50" charset="-127"/>
                <a:cs typeface="Arial Unicode MS" pitchFamily="50" charset="-127"/>
              </a:endParaRPr>
            </a:p>
          </p:txBody>
        </p:sp>
        <p:sp>
          <p:nvSpPr>
            <p:cNvPr id="24" name="모서리가 둥근 직사각형 23"/>
            <p:cNvSpPr/>
            <p:nvPr/>
          </p:nvSpPr>
          <p:spPr>
            <a:xfrm>
              <a:off x="6816080" y="4319538"/>
              <a:ext cx="1728192" cy="1944216"/>
            </a:xfrm>
            <a:prstGeom prst="roundRect">
              <a:avLst>
                <a:gd name="adj" fmla="val 882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mj-lt"/>
                  <a:ea typeface="Arial Unicode MS" pitchFamily="50" charset="-127"/>
                  <a:cs typeface="Arial Unicode MS" pitchFamily="50" charset="-127"/>
                </a:rPr>
                <a:t>Node</a:t>
              </a: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ko-KR" altLang="en-US" sz="2000" b="1" dirty="0">
                <a:solidFill>
                  <a:schemeClr val="tx1"/>
                </a:solidFill>
                <a:latin typeface="+mj-lt"/>
                <a:ea typeface="Arial Unicode MS" pitchFamily="50" charset="-127"/>
                <a:cs typeface="Arial Unicode MS" pitchFamily="50" charset="-127"/>
              </a:endParaRPr>
            </a:p>
          </p:txBody>
        </p:sp>
        <p:sp>
          <p:nvSpPr>
            <p:cNvPr id="28" name="모서리가 둥근 직사각형 27"/>
            <p:cNvSpPr/>
            <p:nvPr/>
          </p:nvSpPr>
          <p:spPr>
            <a:xfrm>
              <a:off x="6928395" y="4859598"/>
              <a:ext cx="1518692" cy="432048"/>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ea typeface="Arial Unicode MS" pitchFamily="50" charset="-127"/>
                  <a:cs typeface="Arial Unicode MS" pitchFamily="50" charset="-127"/>
                </a:rPr>
                <a:t>Cluster</a:t>
              </a:r>
              <a:endParaRPr lang="ko-KR" altLang="en-US" sz="2000" dirty="0">
                <a:solidFill>
                  <a:schemeClr val="tx1"/>
                </a:solidFill>
                <a:ea typeface="Arial Unicode MS" pitchFamily="50" charset="-127"/>
                <a:cs typeface="Arial Unicode MS" pitchFamily="50" charset="-127"/>
              </a:endParaRPr>
            </a:p>
          </p:txBody>
        </p:sp>
        <p:sp>
          <p:nvSpPr>
            <p:cNvPr id="29" name="모서리가 둥근 직사각형 28"/>
            <p:cNvSpPr/>
            <p:nvPr/>
          </p:nvSpPr>
          <p:spPr>
            <a:xfrm>
              <a:off x="6920830" y="5439584"/>
              <a:ext cx="1518692" cy="702078"/>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ea typeface="Arial Unicode MS" pitchFamily="50" charset="-127"/>
                  <a:cs typeface="Arial Unicode MS" pitchFamily="50" charset="-127"/>
                </a:rPr>
                <a:t>API</a:t>
              </a:r>
            </a:p>
            <a:p>
              <a:pPr algn="ctr"/>
              <a:r>
                <a:rPr lang="en-US" altLang="ko-KR" sz="2000" dirty="0">
                  <a:solidFill>
                    <a:schemeClr val="tx1"/>
                  </a:solidFill>
                  <a:ea typeface="Arial Unicode MS" pitchFamily="50" charset="-127"/>
                  <a:cs typeface="Arial Unicode MS" pitchFamily="50" charset="-127"/>
                </a:rPr>
                <a:t>Server</a:t>
              </a:r>
              <a:endParaRPr lang="ko-KR" altLang="en-US" sz="2000" dirty="0">
                <a:solidFill>
                  <a:schemeClr val="tx1"/>
                </a:solidFill>
                <a:ea typeface="Arial Unicode MS" pitchFamily="50" charset="-127"/>
                <a:cs typeface="Arial Unicode MS" pitchFamily="50" charset="-127"/>
              </a:endParaRPr>
            </a:p>
          </p:txBody>
        </p:sp>
        <p:sp>
          <p:nvSpPr>
            <p:cNvPr id="30" name="모서리가 둥근 직사각형 29"/>
            <p:cNvSpPr/>
            <p:nvPr/>
          </p:nvSpPr>
          <p:spPr>
            <a:xfrm>
              <a:off x="8976320" y="4319538"/>
              <a:ext cx="2304256" cy="1944216"/>
            </a:xfrm>
            <a:prstGeom prst="roundRect">
              <a:avLst>
                <a:gd name="adj" fmla="val 882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mj-lt"/>
                  <a:ea typeface="Arial Unicode MS" pitchFamily="50" charset="-127"/>
                  <a:cs typeface="Arial Unicode MS" pitchFamily="50" charset="-127"/>
                </a:rPr>
                <a:t>Pod</a:t>
              </a: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en-US" altLang="ko-KR" sz="2000" b="1" dirty="0">
                <a:solidFill>
                  <a:schemeClr val="tx1"/>
                </a:solidFill>
                <a:latin typeface="+mj-lt"/>
                <a:ea typeface="Arial Unicode MS" pitchFamily="50" charset="-127"/>
                <a:cs typeface="Arial Unicode MS" pitchFamily="50" charset="-127"/>
              </a:endParaRPr>
            </a:p>
            <a:p>
              <a:pPr algn="ctr"/>
              <a:endParaRPr lang="ko-KR" altLang="en-US" sz="2000" b="1" dirty="0">
                <a:solidFill>
                  <a:schemeClr val="tx1"/>
                </a:solidFill>
                <a:latin typeface="+mj-lt"/>
                <a:ea typeface="Arial Unicode MS" pitchFamily="50" charset="-127"/>
                <a:cs typeface="Arial Unicode MS" pitchFamily="50" charset="-127"/>
              </a:endParaRPr>
            </a:p>
          </p:txBody>
        </p:sp>
        <p:sp>
          <p:nvSpPr>
            <p:cNvPr id="33" name="모서리가 둥근 직사각형 32"/>
            <p:cNvSpPr/>
            <p:nvPr/>
          </p:nvSpPr>
          <p:spPr>
            <a:xfrm>
              <a:off x="9408368" y="4736154"/>
              <a:ext cx="1518692" cy="432048"/>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ea typeface="Arial Unicode MS" pitchFamily="50" charset="-127"/>
                  <a:cs typeface="Arial Unicode MS" pitchFamily="50" charset="-127"/>
                </a:rPr>
                <a:t>Container</a:t>
              </a:r>
              <a:endParaRPr lang="ko-KR" altLang="en-US" sz="2000" dirty="0">
                <a:solidFill>
                  <a:schemeClr val="bg1"/>
                </a:solidFill>
                <a:ea typeface="Arial Unicode MS" pitchFamily="50" charset="-127"/>
                <a:cs typeface="Arial Unicode MS" pitchFamily="50" charset="-127"/>
              </a:endParaRPr>
            </a:p>
          </p:txBody>
        </p:sp>
        <p:sp>
          <p:nvSpPr>
            <p:cNvPr id="34" name="모서리가 둥근 직사각형 33"/>
            <p:cNvSpPr/>
            <p:nvPr/>
          </p:nvSpPr>
          <p:spPr>
            <a:xfrm>
              <a:off x="9408368" y="5250059"/>
              <a:ext cx="1518692" cy="432048"/>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ea typeface="Arial Unicode MS" pitchFamily="50" charset="-127"/>
                  <a:cs typeface="Arial Unicode MS" pitchFamily="50" charset="-127"/>
                </a:rPr>
                <a:t>Container</a:t>
              </a:r>
              <a:endParaRPr lang="ko-KR" altLang="en-US" sz="2000" dirty="0">
                <a:solidFill>
                  <a:schemeClr val="bg1"/>
                </a:solidFill>
                <a:ea typeface="Arial Unicode MS" pitchFamily="50" charset="-127"/>
                <a:cs typeface="Arial Unicode MS" pitchFamily="50" charset="-127"/>
              </a:endParaRPr>
            </a:p>
          </p:txBody>
        </p:sp>
        <p:sp>
          <p:nvSpPr>
            <p:cNvPr id="35" name="모서리가 둥근 직사각형 34"/>
            <p:cNvSpPr/>
            <p:nvPr/>
          </p:nvSpPr>
          <p:spPr>
            <a:xfrm>
              <a:off x="9408368" y="5740201"/>
              <a:ext cx="1518692" cy="432048"/>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ea typeface="Arial Unicode MS" pitchFamily="50" charset="-127"/>
                  <a:cs typeface="Arial Unicode MS" pitchFamily="50" charset="-127"/>
                </a:rPr>
                <a:t>Container</a:t>
              </a:r>
              <a:endParaRPr lang="ko-KR" altLang="en-US" sz="2000" dirty="0">
                <a:solidFill>
                  <a:schemeClr val="bg1"/>
                </a:solidFill>
                <a:ea typeface="Arial Unicode MS" pitchFamily="50" charset="-127"/>
                <a:cs typeface="Arial Unicode MS" pitchFamily="50" charset="-127"/>
              </a:endParaRPr>
            </a:p>
          </p:txBody>
        </p:sp>
        <p:cxnSp>
          <p:nvCxnSpPr>
            <p:cNvPr id="14" name="꺾인 연결선 13"/>
            <p:cNvCxnSpPr>
              <a:stCxn id="8" idx="1"/>
              <a:endCxn id="24" idx="0"/>
            </p:cNvCxnSpPr>
            <p:nvPr/>
          </p:nvCxnSpPr>
          <p:spPr>
            <a:xfrm rot="10800000" flipV="1">
              <a:off x="7680176" y="3103726"/>
              <a:ext cx="288032" cy="1215812"/>
            </a:xfrm>
            <a:prstGeom prst="bentConnector2">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21" name="직선 화살표 연결선 20"/>
            <p:cNvCxnSpPr>
              <a:stCxn id="24" idx="3"/>
              <a:endCxn id="30" idx="1"/>
            </p:cNvCxnSpPr>
            <p:nvPr/>
          </p:nvCxnSpPr>
          <p:spPr>
            <a:xfrm>
              <a:off x="8544272" y="5291646"/>
              <a:ext cx="432048"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38" name="꺾인 연결선 37"/>
            <p:cNvCxnSpPr>
              <a:stCxn id="8" idx="2"/>
              <a:endCxn id="30" idx="0"/>
            </p:cNvCxnSpPr>
            <p:nvPr/>
          </p:nvCxnSpPr>
          <p:spPr>
            <a:xfrm rot="16200000" flipH="1">
              <a:off x="9682864" y="3873954"/>
              <a:ext cx="279100" cy="612068"/>
            </a:xfrm>
            <a:prstGeom prst="bentConnector3">
              <a:avLst>
                <a:gd name="adj1" fmla="val 50000"/>
              </a:avLst>
            </a:prstGeom>
            <a:ln>
              <a:headEnd type="none"/>
              <a:tailEnd type="triangle"/>
            </a:ln>
          </p:spPr>
          <p:style>
            <a:lnRef idx="1">
              <a:schemeClr val="dk1"/>
            </a:lnRef>
            <a:fillRef idx="0">
              <a:schemeClr val="dk1"/>
            </a:fillRef>
            <a:effectRef idx="0">
              <a:schemeClr val="dk1"/>
            </a:effectRef>
            <a:fontRef idx="minor">
              <a:schemeClr val="tx1"/>
            </a:fontRef>
          </p:style>
        </p:cxnSp>
      </p:grpSp>
      <p:pic>
        <p:nvPicPr>
          <p:cNvPr id="45" name="그림 44"/>
          <p:cNvPicPr>
            <a:picLocks noChangeAspect="1"/>
          </p:cNvPicPr>
          <p:nvPr/>
        </p:nvPicPr>
        <p:blipFill>
          <a:blip r:embed="rId4"/>
          <a:stretch>
            <a:fillRect/>
          </a:stretch>
        </p:blipFill>
        <p:spPr>
          <a:xfrm>
            <a:off x="6730516" y="2317673"/>
            <a:ext cx="825128" cy="734703"/>
          </a:xfrm>
          <a:prstGeom prst="rect">
            <a:avLst/>
          </a:prstGeom>
        </p:spPr>
      </p:pic>
    </p:spTree>
    <p:custDataLst>
      <p:tags r:id="rId1"/>
    </p:custDataLst>
    <p:extLst>
      <p:ext uri="{BB962C8B-B14F-4D97-AF65-F5344CB8AC3E}">
        <p14:creationId xmlns:p14="http://schemas.microsoft.com/office/powerpoint/2010/main" val="3841831050"/>
      </p:ext>
    </p:extLst>
  </p:cSld>
  <p:clrMapOvr>
    <a:masterClrMapping/>
  </p:clrMapOvr>
  <p:transition advTm="69225">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34.134"/>
</p:tagLst>
</file>

<file path=ppt/tags/tag10.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1.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2.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3.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5.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6.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9.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xml><?xml version="1.0" encoding="utf-8"?>
<p:tagLst xmlns:a="http://schemas.openxmlformats.org/drawingml/2006/main" xmlns:r="http://schemas.openxmlformats.org/officeDocument/2006/relationships" xmlns:p="http://schemas.openxmlformats.org/presentationml/2006/main">
  <p:tag name="TIMING" val="|34.134"/>
</p:tagLst>
</file>

<file path=ppt/tags/tag20.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1.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2.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3.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5.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6.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3.xml><?xml version="1.0" encoding="utf-8"?>
<p:tagLst xmlns:a="http://schemas.openxmlformats.org/drawingml/2006/main" xmlns:r="http://schemas.openxmlformats.org/officeDocument/2006/relationships" xmlns:p="http://schemas.openxmlformats.org/presentationml/2006/main">
  <p:tag name="TIMING" val="|34.134"/>
</p:tagLst>
</file>

<file path=ppt/tags/tag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5.xml><?xml version="1.0" encoding="utf-8"?>
<p:tagLst xmlns:a="http://schemas.openxmlformats.org/drawingml/2006/main" xmlns:r="http://schemas.openxmlformats.org/officeDocument/2006/relationships" xmlns:p="http://schemas.openxmlformats.org/presentationml/2006/main">
  <p:tag name="TIMING" val="|34.134"/>
</p:tagLst>
</file>

<file path=ppt/tags/tag6.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9.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2000" dirty="0" smtClean="0">
            <a:solidFill>
              <a:schemeClr val="tx1"/>
            </a:solidFill>
            <a:latin typeface="Arial Unicode MS" pitchFamily="50" charset="-127"/>
            <a:ea typeface="Arial Unicode MS" pitchFamily="50" charset="-127"/>
            <a:cs typeface="Arial Unicode MS" pitchFamily="50" charset="-127"/>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a:tailEnd type="non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2_Office 테마">
  <a:themeElements>
    <a:clrScheme name="사용자 지정 7">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EBDDC3"/>
      </a:hlink>
      <a:folHlink>
        <a:srgbClr val="B29C93"/>
      </a:folHlink>
    </a:clrScheme>
    <a:fontScheme name="나눔고딕">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97821</TotalTime>
  <Words>1972</Words>
  <Application>Microsoft Office PowerPoint</Application>
  <PresentationFormat>와이드스크린</PresentationFormat>
  <Paragraphs>455</Paragraphs>
  <Slides>38</Slides>
  <Notes>36</Notes>
  <HiddenSlides>2</HiddenSlides>
  <MMClips>0</MMClips>
  <ScaleCrop>false</ScaleCrop>
  <HeadingPairs>
    <vt:vector size="6" baseType="variant">
      <vt:variant>
        <vt:lpstr>사용한 글꼴</vt:lpstr>
      </vt:variant>
      <vt:variant>
        <vt:i4>10</vt:i4>
      </vt:variant>
      <vt:variant>
        <vt:lpstr>테마</vt:lpstr>
      </vt:variant>
      <vt:variant>
        <vt:i4>2</vt:i4>
      </vt:variant>
      <vt:variant>
        <vt:lpstr>슬라이드 제목</vt:lpstr>
      </vt:variant>
      <vt:variant>
        <vt:i4>38</vt:i4>
      </vt:variant>
    </vt:vector>
  </HeadingPairs>
  <TitlesOfParts>
    <vt:vector size="50" baseType="lpstr">
      <vt:lpstr>Arial Unicode MS</vt:lpstr>
      <vt:lpstr>HY헤드라인M</vt:lpstr>
      <vt:lpstr>나눔고딕</vt:lpstr>
      <vt:lpstr>나눔고딕 ExtraBold</vt:lpstr>
      <vt:lpstr>Malgun Gothic</vt:lpstr>
      <vt:lpstr>Malgun Gothic</vt:lpstr>
      <vt:lpstr>Arial</vt:lpstr>
      <vt:lpstr>Cambria Math</vt:lpstr>
      <vt:lpstr>Georgia</vt:lpstr>
      <vt:lpstr>Wingdings</vt:lpstr>
      <vt:lpstr>Office 테마</vt:lpstr>
      <vt:lpstr>2_Office 테마</vt:lpstr>
      <vt:lpstr>PowerPoint 프레젠테이션</vt:lpstr>
      <vt:lpstr>Table of  Contents</vt:lpstr>
      <vt:lpstr>Introduction (1/4)</vt:lpstr>
      <vt:lpstr>Introduction (2/4)</vt:lpstr>
      <vt:lpstr>Introduction (3/4)</vt:lpstr>
      <vt:lpstr>Introduction (4/4)</vt:lpstr>
      <vt:lpstr>Table of  Contents</vt:lpstr>
      <vt:lpstr>Background (1/2)</vt:lpstr>
      <vt:lpstr>Background (2/2)</vt:lpstr>
      <vt:lpstr>Related Work</vt:lpstr>
      <vt:lpstr>Table of  Contents</vt:lpstr>
      <vt:lpstr>Proposed System Overview (1/2)</vt:lpstr>
      <vt:lpstr>Proposed System Overview (2/2)</vt:lpstr>
      <vt:lpstr>In-Context Learning (1/2)</vt:lpstr>
      <vt:lpstr>In-Context Learning (2/2)</vt:lpstr>
      <vt:lpstr>RAG (Retrieval Augmented Generation) (1/3)</vt:lpstr>
      <vt:lpstr>RAG (Retrieval Augmented Generation) (2/3)</vt:lpstr>
      <vt:lpstr>RAG (Retrieval Augmented Generation) (3/3)</vt:lpstr>
      <vt:lpstr>MAD (Multi-Agent Debate)</vt:lpstr>
      <vt:lpstr>Table of  Contents</vt:lpstr>
      <vt:lpstr>Implementation- MOP Dataset</vt:lpstr>
      <vt:lpstr>Implementation- Prompt Input</vt:lpstr>
      <vt:lpstr>Implementation- Testing Module and NDT (1/2)</vt:lpstr>
      <vt:lpstr>Implementation- Testing Module and NDT (2/2)</vt:lpstr>
      <vt:lpstr>Implementation- RAG</vt:lpstr>
      <vt:lpstr>Table of  Contents</vt:lpstr>
      <vt:lpstr>Evaluation - RAG</vt:lpstr>
      <vt:lpstr>LLMs</vt:lpstr>
      <vt:lpstr>Evaluation - Python</vt:lpstr>
      <vt:lpstr>Evaluation - Ansible</vt:lpstr>
      <vt:lpstr>Evaluation - 3-shot, RAG-TF-IDF, Judge, MAD</vt:lpstr>
      <vt:lpstr>Evaluation – Processing Time</vt:lpstr>
      <vt:lpstr>Evaluation</vt:lpstr>
      <vt:lpstr>Table of  Contents</vt:lpstr>
      <vt:lpstr>Conclusion  </vt:lpstr>
      <vt:lpstr>Q&amp;A</vt:lpstr>
      <vt:lpstr>Related Work (1/3)</vt:lpstr>
      <vt:lpstr>Related Work (2/3)</vt:lpstr>
    </vt:vector>
  </TitlesOfParts>
  <Company>DPNM POSTECH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Jae Yoon Chung</dc:creator>
  <cp:lastModifiedBy>Nam Sukhyun</cp:lastModifiedBy>
  <cp:revision>10519</cp:revision>
  <cp:lastPrinted>2012-05-02T15:44:32Z</cp:lastPrinted>
  <dcterms:created xsi:type="dcterms:W3CDTF">2010-04-29T01:01:15Z</dcterms:created>
  <dcterms:modified xsi:type="dcterms:W3CDTF">2025-06-27T03:37:45Z</dcterms:modified>
</cp:coreProperties>
</file>